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7" r:id="rId1"/>
  </p:sldMasterIdLst>
  <p:notesMasterIdLst>
    <p:notesMasterId r:id="rId40"/>
  </p:notesMasterIdLst>
  <p:sldIdLst>
    <p:sldId id="256" r:id="rId2"/>
    <p:sldId id="257" r:id="rId3"/>
    <p:sldId id="258" r:id="rId4"/>
    <p:sldId id="259" r:id="rId5"/>
    <p:sldId id="260" r:id="rId6"/>
    <p:sldId id="265"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7" r:id="rId27"/>
    <p:sldId id="286" r:id="rId28"/>
    <p:sldId id="281" r:id="rId29"/>
    <p:sldId id="282" r:id="rId30"/>
    <p:sldId id="283" r:id="rId31"/>
    <p:sldId id="284" r:id="rId32"/>
    <p:sldId id="285" r:id="rId33"/>
    <p:sldId id="288" r:id="rId34"/>
    <p:sldId id="289" r:id="rId35"/>
    <p:sldId id="290" r:id="rId36"/>
    <p:sldId id="291" r:id="rId37"/>
    <p:sldId id="292" r:id="rId38"/>
    <p:sldId id="293" r:id="rId39"/>
  </p:sldIdLst>
  <p:sldSz cx="9144000" cy="6858000" type="screen4x3"/>
  <p:notesSz cx="7300913" cy="9586913"/>
  <p:defaultTextStyle>
    <a:defPPr>
      <a:defRPr lang="ar-SA"/>
    </a:defPPr>
    <a:lvl1pPr algn="l" rtl="0" fontAlgn="base">
      <a:spcBef>
        <a:spcPct val="0"/>
      </a:spcBef>
      <a:spcAft>
        <a:spcPct val="0"/>
      </a:spcAft>
      <a:defRPr kern="1200">
        <a:solidFill>
          <a:schemeClr val="tx1"/>
        </a:solidFill>
        <a:latin typeface="Arial" charset="0"/>
        <a:ea typeface="+mn-ea"/>
        <a:cs typeface="B Lotus" pitchFamily="2" charset="-78"/>
      </a:defRPr>
    </a:lvl1pPr>
    <a:lvl2pPr marL="457200" algn="l" rtl="0" fontAlgn="base">
      <a:spcBef>
        <a:spcPct val="0"/>
      </a:spcBef>
      <a:spcAft>
        <a:spcPct val="0"/>
      </a:spcAft>
      <a:defRPr kern="1200">
        <a:solidFill>
          <a:schemeClr val="tx1"/>
        </a:solidFill>
        <a:latin typeface="Arial" charset="0"/>
        <a:ea typeface="+mn-ea"/>
        <a:cs typeface="B Lotus" pitchFamily="2" charset="-78"/>
      </a:defRPr>
    </a:lvl2pPr>
    <a:lvl3pPr marL="914400" algn="l" rtl="0" fontAlgn="base">
      <a:spcBef>
        <a:spcPct val="0"/>
      </a:spcBef>
      <a:spcAft>
        <a:spcPct val="0"/>
      </a:spcAft>
      <a:defRPr kern="1200">
        <a:solidFill>
          <a:schemeClr val="tx1"/>
        </a:solidFill>
        <a:latin typeface="Arial" charset="0"/>
        <a:ea typeface="+mn-ea"/>
        <a:cs typeface="B Lotus" pitchFamily="2" charset="-78"/>
      </a:defRPr>
    </a:lvl3pPr>
    <a:lvl4pPr marL="1371600" algn="l" rtl="0" fontAlgn="base">
      <a:spcBef>
        <a:spcPct val="0"/>
      </a:spcBef>
      <a:spcAft>
        <a:spcPct val="0"/>
      </a:spcAft>
      <a:defRPr kern="1200">
        <a:solidFill>
          <a:schemeClr val="tx1"/>
        </a:solidFill>
        <a:latin typeface="Arial" charset="0"/>
        <a:ea typeface="+mn-ea"/>
        <a:cs typeface="B Lotus" pitchFamily="2" charset="-78"/>
      </a:defRPr>
    </a:lvl4pPr>
    <a:lvl5pPr marL="1828800" algn="l" rtl="0" fontAlgn="base">
      <a:spcBef>
        <a:spcPct val="0"/>
      </a:spcBef>
      <a:spcAft>
        <a:spcPct val="0"/>
      </a:spcAft>
      <a:defRPr kern="1200">
        <a:solidFill>
          <a:schemeClr val="tx1"/>
        </a:solidFill>
        <a:latin typeface="Arial" charset="0"/>
        <a:ea typeface="+mn-ea"/>
        <a:cs typeface="B Lotus" pitchFamily="2" charset="-78"/>
      </a:defRPr>
    </a:lvl5pPr>
    <a:lvl6pPr marL="2286000" algn="l" defTabSz="914400" rtl="0" eaLnBrk="1" latinLnBrk="0" hangingPunct="1">
      <a:defRPr kern="1200">
        <a:solidFill>
          <a:schemeClr val="tx1"/>
        </a:solidFill>
        <a:latin typeface="Arial" charset="0"/>
        <a:ea typeface="+mn-ea"/>
        <a:cs typeface="B Lotus" pitchFamily="2" charset="-78"/>
      </a:defRPr>
    </a:lvl6pPr>
    <a:lvl7pPr marL="2743200" algn="l" defTabSz="914400" rtl="0" eaLnBrk="1" latinLnBrk="0" hangingPunct="1">
      <a:defRPr kern="1200">
        <a:solidFill>
          <a:schemeClr val="tx1"/>
        </a:solidFill>
        <a:latin typeface="Arial" charset="0"/>
        <a:ea typeface="+mn-ea"/>
        <a:cs typeface="B Lotus" pitchFamily="2" charset="-78"/>
      </a:defRPr>
    </a:lvl7pPr>
    <a:lvl8pPr marL="3200400" algn="l" defTabSz="914400" rtl="0" eaLnBrk="1" latinLnBrk="0" hangingPunct="1">
      <a:defRPr kern="1200">
        <a:solidFill>
          <a:schemeClr val="tx1"/>
        </a:solidFill>
        <a:latin typeface="Arial" charset="0"/>
        <a:ea typeface="+mn-ea"/>
        <a:cs typeface="B Lotus" pitchFamily="2" charset="-78"/>
      </a:defRPr>
    </a:lvl8pPr>
    <a:lvl9pPr marL="3657600" algn="l" defTabSz="914400" rtl="0" eaLnBrk="1" latinLnBrk="0" hangingPunct="1">
      <a:defRPr kern="1200">
        <a:solidFill>
          <a:schemeClr val="tx1"/>
        </a:solidFill>
        <a:latin typeface="Arial" charset="0"/>
        <a:ea typeface="+mn-ea"/>
        <a:cs typeface="B Lotus" pitchFamily="2" charset="-7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4268"/>
    <a:srgbClr val="CC9900"/>
    <a:srgbClr val="FF33CC"/>
    <a:srgbClr val="4E3682"/>
    <a:srgbClr val="ADA90B"/>
    <a:srgbClr val="339828"/>
    <a:srgbClr val="FF0000"/>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77407" autoAdjust="0"/>
    <p:restoredTop sz="94932" autoAdjust="0"/>
  </p:normalViewPr>
  <p:slideViewPr>
    <p:cSldViewPr>
      <p:cViewPr>
        <p:scale>
          <a:sx n="75" d="100"/>
          <a:sy n="75" d="100"/>
        </p:scale>
        <p:origin x="-44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4740"/>
    </p:cViewPr>
  </p:sorterViewPr>
  <p:notesViewPr>
    <p:cSldViewPr>
      <p:cViewPr varScale="1">
        <p:scale>
          <a:sx n="54" d="100"/>
          <a:sy n="54" d="100"/>
        </p:scale>
        <p:origin x="-1776" y="-84"/>
      </p:cViewPr>
      <p:guideLst>
        <p:guide orient="horz" pos="3019"/>
        <p:guide pos="2299"/>
      </p:guideLst>
    </p:cSldViewPr>
  </p:notes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4137025" y="0"/>
            <a:ext cx="3163888" cy="479425"/>
          </a:xfrm>
          <a:prstGeom prst="rect">
            <a:avLst/>
          </a:prstGeom>
          <a:noFill/>
          <a:ln w="9525">
            <a:noFill/>
            <a:miter lim="800000"/>
            <a:headEnd/>
            <a:tailEnd/>
          </a:ln>
          <a:effectLst/>
        </p:spPr>
        <p:txBody>
          <a:bodyPr vert="horz" wrap="square" lIns="96497" tIns="48248" rIns="96497" bIns="48248" numCol="1" anchor="t" anchorCtr="0" compatLnSpc="1">
            <a:prstTxWarp prst="textNoShape">
              <a:avLst/>
            </a:prstTxWarp>
          </a:bodyPr>
          <a:lstStyle>
            <a:lvl1pPr algn="r" defTabSz="965200" rtl="1">
              <a:defRPr sz="1300">
                <a:cs typeface="Arial" charset="0"/>
              </a:defRPr>
            </a:lvl1pPr>
          </a:lstStyle>
          <a:p>
            <a:pPr>
              <a:defRPr/>
            </a:pPr>
            <a:endParaRPr lang="en-US"/>
          </a:p>
        </p:txBody>
      </p:sp>
      <p:sp>
        <p:nvSpPr>
          <p:cNvPr id="50179" name="Rectangle 3"/>
          <p:cNvSpPr>
            <a:spLocks noGrp="1" noChangeArrowheads="1"/>
          </p:cNvSpPr>
          <p:nvPr>
            <p:ph type="dt" idx="1"/>
          </p:nvPr>
        </p:nvSpPr>
        <p:spPr bwMode="auto">
          <a:xfrm>
            <a:off x="1588" y="0"/>
            <a:ext cx="3163887" cy="479425"/>
          </a:xfrm>
          <a:prstGeom prst="rect">
            <a:avLst/>
          </a:prstGeom>
          <a:noFill/>
          <a:ln w="9525">
            <a:noFill/>
            <a:miter lim="800000"/>
            <a:headEnd/>
            <a:tailEnd/>
          </a:ln>
          <a:effectLst/>
        </p:spPr>
        <p:txBody>
          <a:bodyPr vert="horz" wrap="square" lIns="96497" tIns="48248" rIns="96497" bIns="48248" numCol="1" anchor="t" anchorCtr="0" compatLnSpc="1">
            <a:prstTxWarp prst="textNoShape">
              <a:avLst/>
            </a:prstTxWarp>
          </a:bodyPr>
          <a:lstStyle>
            <a:lvl1pPr defTabSz="965200" rtl="1">
              <a:defRPr sz="1300">
                <a:cs typeface="Arial" charset="0"/>
              </a:defRPr>
            </a:lvl1pPr>
          </a:lstStyle>
          <a:p>
            <a:pPr>
              <a:defRPr/>
            </a:pPr>
            <a:endParaRPr lang="en-US"/>
          </a:p>
        </p:txBody>
      </p:sp>
      <p:sp>
        <p:nvSpPr>
          <p:cNvPr id="41988" name="Rectangle 4"/>
          <p:cNvSpPr>
            <a:spLocks noRo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730250" y="4554538"/>
            <a:ext cx="5840413" cy="4313237"/>
          </a:xfrm>
          <a:prstGeom prst="rect">
            <a:avLst/>
          </a:prstGeom>
          <a:noFill/>
          <a:ln w="9525">
            <a:noFill/>
            <a:miter lim="800000"/>
            <a:headEnd/>
            <a:tailEnd/>
          </a:ln>
          <a:effectLst/>
        </p:spPr>
        <p:txBody>
          <a:bodyPr vert="horz" wrap="square" lIns="96497" tIns="48248" rIns="96497" bIns="482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4137025" y="9105900"/>
            <a:ext cx="3163888" cy="479425"/>
          </a:xfrm>
          <a:prstGeom prst="rect">
            <a:avLst/>
          </a:prstGeom>
          <a:noFill/>
          <a:ln w="9525">
            <a:noFill/>
            <a:miter lim="800000"/>
            <a:headEnd/>
            <a:tailEnd/>
          </a:ln>
          <a:effectLst/>
        </p:spPr>
        <p:txBody>
          <a:bodyPr vert="horz" wrap="square" lIns="96497" tIns="48248" rIns="96497" bIns="48248" numCol="1" anchor="b" anchorCtr="0" compatLnSpc="1">
            <a:prstTxWarp prst="textNoShape">
              <a:avLst/>
            </a:prstTxWarp>
          </a:bodyPr>
          <a:lstStyle>
            <a:lvl1pPr algn="r" defTabSz="965200" rtl="1">
              <a:defRPr sz="1300">
                <a:cs typeface="Arial" charset="0"/>
              </a:defRPr>
            </a:lvl1pPr>
          </a:lstStyle>
          <a:p>
            <a:pPr>
              <a:defRPr/>
            </a:pPr>
            <a:endParaRPr lang="en-US"/>
          </a:p>
        </p:txBody>
      </p:sp>
      <p:sp>
        <p:nvSpPr>
          <p:cNvPr id="50183" name="Rectangle 7"/>
          <p:cNvSpPr>
            <a:spLocks noGrp="1" noChangeArrowheads="1"/>
          </p:cNvSpPr>
          <p:nvPr>
            <p:ph type="sldNum" sz="quarter" idx="5"/>
          </p:nvPr>
        </p:nvSpPr>
        <p:spPr bwMode="auto">
          <a:xfrm>
            <a:off x="1588" y="9105900"/>
            <a:ext cx="3163887" cy="479425"/>
          </a:xfrm>
          <a:prstGeom prst="rect">
            <a:avLst/>
          </a:prstGeom>
          <a:noFill/>
          <a:ln w="9525">
            <a:noFill/>
            <a:miter lim="800000"/>
            <a:headEnd/>
            <a:tailEnd/>
          </a:ln>
          <a:effectLst/>
        </p:spPr>
        <p:txBody>
          <a:bodyPr vert="horz" wrap="square" lIns="96497" tIns="48248" rIns="96497" bIns="48248" numCol="1" anchor="b" anchorCtr="0" compatLnSpc="1">
            <a:prstTxWarp prst="textNoShape">
              <a:avLst/>
            </a:prstTxWarp>
          </a:bodyPr>
          <a:lstStyle>
            <a:lvl1pPr defTabSz="965200" rtl="1">
              <a:defRPr sz="1300">
                <a:cs typeface="Arial" charset="0"/>
              </a:defRPr>
            </a:lvl1pPr>
          </a:lstStyle>
          <a:p>
            <a:pPr>
              <a:defRPr/>
            </a:pPr>
            <a:fld id="{DF43B155-19CF-4651-B424-31E3F8A7136B}"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defRPr/>
              </a:pPr>
              <a:endParaRPr lang="en-US" sz="2400">
                <a:latin typeface="Times New Roman" pitchFamily="18" charset="0"/>
                <a:cs typeface="Arial"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defRPr/>
              </a:pPr>
              <a:endParaRPr lang="en-US" sz="2400">
                <a:latin typeface="Times New Roman" pitchFamily="18" charset="0"/>
                <a:cs typeface="Arial"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defRPr/>
              </a:pPr>
              <a:endParaRPr lang="en-US" sz="2400">
                <a:latin typeface="Times New Roman" pitchFamily="18" charset="0"/>
                <a:cs typeface="Arial"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en-US">
                <a:cs typeface="B Lotus" charset="-78"/>
              </a:endParaRPr>
            </a:p>
          </p:txBody>
        </p:sp>
      </p:grpSp>
      <p:sp>
        <p:nvSpPr>
          <p:cNvPr id="189447"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18944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3837E786-1264-4FB4-93B0-2B69950D30D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64FF3E2-4573-4C6D-B85B-9F1E56DC714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DE7BA4E-AE0B-4C99-9AFC-076796536BA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EB900A9-432B-4D5E-9560-BD4EB5AA03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47B1C8D7-FFE1-48D6-9C99-809941F9BB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9F5D812-3FBD-4D75-ABDF-A4788670DA5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C623EAD0-6A02-425A-9935-10CB86244AA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A588CF5C-1E3F-4BEA-AFC8-62B70B939A9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88FE4985-52C2-414D-BADE-1D49960D380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3C51687-3FF9-46B6-B884-5E5058E7444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B85F47FC-4B7F-440D-B614-D0B1A14AA9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52400"/>
            <a:ext cx="8686800" cy="6096000"/>
            <a:chOff x="0" y="96"/>
            <a:chExt cx="5472" cy="3840"/>
          </a:xfrm>
        </p:grpSpPr>
        <p:sp>
          <p:nvSpPr>
            <p:cNvPr id="188419"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defRPr/>
              </a:pPr>
              <a:endParaRPr lang="en-US" sz="2400">
                <a:latin typeface="Times New Roman" pitchFamily="18" charset="0"/>
                <a:cs typeface="Arial" charset="0"/>
              </a:endParaRPr>
            </a:p>
          </p:txBody>
        </p:sp>
        <p:sp>
          <p:nvSpPr>
            <p:cNvPr id="18842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a:defRPr/>
              </a:pPr>
              <a:endParaRPr lang="en-US" sz="2400">
                <a:latin typeface="Times New Roman" pitchFamily="18" charset="0"/>
                <a:cs typeface="Arial" charset="0"/>
              </a:endParaRPr>
            </a:p>
          </p:txBody>
        </p:sp>
        <p:sp>
          <p:nvSpPr>
            <p:cNvPr id="188421"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en-US">
                <a:cs typeface="B Lotus" charset="-78"/>
              </a:endParaRPr>
            </a:p>
          </p:txBody>
        </p:sp>
      </p:grpSp>
      <p:sp>
        <p:nvSpPr>
          <p:cNvPr id="3075"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842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8842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cs typeface="+mn-cs"/>
              </a:defRPr>
            </a:lvl1pPr>
          </a:lstStyle>
          <a:p>
            <a:pPr>
              <a:defRPr/>
            </a:pPr>
            <a:endParaRPr lang="en-US"/>
          </a:p>
        </p:txBody>
      </p:sp>
      <p:sp>
        <p:nvSpPr>
          <p:cNvPr id="18842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12CB9EE4-8ABD-43A4-A117-2865537CF2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fontAlgn="base">
        <a:spcBef>
          <a:spcPct val="0"/>
        </a:spcBef>
        <a:spcAft>
          <a:spcPct val="0"/>
        </a:spcAft>
        <a:defRPr sz="4200">
          <a:solidFill>
            <a:schemeClr val="tx2"/>
          </a:solidFill>
          <a:latin typeface="Arial" charset="0"/>
          <a:cs typeface="Arial" charset="0"/>
        </a:defRPr>
      </a:lvl6pPr>
      <a:lvl7pPr marL="914400" algn="l" rtl="0" fontAlgn="base">
        <a:spcBef>
          <a:spcPct val="0"/>
        </a:spcBef>
        <a:spcAft>
          <a:spcPct val="0"/>
        </a:spcAft>
        <a:defRPr sz="4200">
          <a:solidFill>
            <a:schemeClr val="tx2"/>
          </a:solidFill>
          <a:latin typeface="Arial" charset="0"/>
          <a:cs typeface="Arial" charset="0"/>
        </a:defRPr>
      </a:lvl7pPr>
      <a:lvl8pPr marL="1371600" algn="l" rtl="0" fontAlgn="base">
        <a:spcBef>
          <a:spcPct val="0"/>
        </a:spcBef>
        <a:spcAft>
          <a:spcPct val="0"/>
        </a:spcAft>
        <a:defRPr sz="4200">
          <a:solidFill>
            <a:schemeClr val="tx2"/>
          </a:solidFill>
          <a:latin typeface="Arial" charset="0"/>
          <a:cs typeface="Arial" charset="0"/>
        </a:defRPr>
      </a:lvl8pPr>
      <a:lvl9pPr marL="1828800" algn="l" rtl="0" fontAlgn="base">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fld id="{344ABD64-51E1-4CAB-BDBF-E90332A3D2C8}" type="slidenum">
              <a:rPr lang="en-US"/>
              <a:pPr>
                <a:defRPr/>
              </a:pPr>
              <a:t>1</a:t>
            </a:fld>
            <a:endParaRPr lang="en-US"/>
          </a:p>
        </p:txBody>
      </p:sp>
      <p:sp>
        <p:nvSpPr>
          <p:cNvPr id="5123" name="Rectangle 5"/>
          <p:cNvSpPr>
            <a:spLocks noChangeArrowheads="1"/>
          </p:cNvSpPr>
          <p:nvPr/>
        </p:nvSpPr>
        <p:spPr bwMode="auto">
          <a:xfrm>
            <a:off x="0" y="2546350"/>
            <a:ext cx="184150" cy="366713"/>
          </a:xfrm>
          <a:prstGeom prst="rect">
            <a:avLst/>
          </a:prstGeom>
          <a:noFill/>
          <a:ln w="9525">
            <a:noFill/>
            <a:miter lim="800000"/>
            <a:headEnd/>
            <a:tailEnd/>
          </a:ln>
        </p:spPr>
        <p:txBody>
          <a:bodyPr wrap="none" anchor="ctr">
            <a:spAutoFit/>
          </a:bodyPr>
          <a:lstStyle/>
          <a:p>
            <a:endParaRPr lang="en-US">
              <a:cs typeface="Nazanin" pitchFamily="2" charset="-78"/>
            </a:endParaRPr>
          </a:p>
        </p:txBody>
      </p:sp>
      <p:sp>
        <p:nvSpPr>
          <p:cNvPr id="5124" name="Text Box 7"/>
          <p:cNvSpPr txBox="1">
            <a:spLocks noChangeArrowheads="1"/>
          </p:cNvSpPr>
          <p:nvPr/>
        </p:nvSpPr>
        <p:spPr bwMode="auto">
          <a:xfrm>
            <a:off x="4572000" y="1484313"/>
            <a:ext cx="576263" cy="274637"/>
          </a:xfrm>
          <a:prstGeom prst="rect">
            <a:avLst/>
          </a:prstGeom>
          <a:noFill/>
          <a:ln w="9525">
            <a:noFill/>
            <a:miter lim="800000"/>
            <a:headEnd/>
            <a:tailEnd/>
          </a:ln>
        </p:spPr>
        <p:txBody>
          <a:bodyPr>
            <a:spAutoFit/>
          </a:bodyPr>
          <a:lstStyle/>
          <a:p>
            <a:pPr rtl="1">
              <a:spcBef>
                <a:spcPct val="50000"/>
              </a:spcBef>
            </a:pPr>
            <a:endParaRPr lang="en-US" sz="1200">
              <a:latin typeface="Times New Roman" pitchFamily="18" charset="0"/>
              <a:cs typeface="Nazanin" pitchFamily="2" charset="-78"/>
            </a:endParaRPr>
          </a:p>
        </p:txBody>
      </p:sp>
      <p:sp>
        <p:nvSpPr>
          <p:cNvPr id="5125" name="Text Box 9"/>
          <p:cNvSpPr txBox="1">
            <a:spLocks noChangeArrowheads="1"/>
          </p:cNvSpPr>
          <p:nvPr/>
        </p:nvSpPr>
        <p:spPr bwMode="auto">
          <a:xfrm>
            <a:off x="2771775" y="2492375"/>
            <a:ext cx="4032250" cy="304800"/>
          </a:xfrm>
          <a:prstGeom prst="rect">
            <a:avLst/>
          </a:prstGeom>
          <a:noFill/>
          <a:ln w="9525">
            <a:noFill/>
            <a:miter lim="800000"/>
            <a:headEnd/>
            <a:tailEnd/>
          </a:ln>
        </p:spPr>
        <p:txBody>
          <a:bodyPr>
            <a:spAutoFit/>
          </a:bodyPr>
          <a:lstStyle/>
          <a:p>
            <a:pPr rtl="1">
              <a:spcBef>
                <a:spcPct val="50000"/>
              </a:spcBef>
            </a:pPr>
            <a:endParaRPr lang="en-US" sz="1400">
              <a:latin typeface="Times New Roman" pitchFamily="18" charset="0"/>
              <a:cs typeface="Nazanin" pitchFamily="2" charset="-78"/>
            </a:endParaRPr>
          </a:p>
        </p:txBody>
      </p:sp>
      <p:sp>
        <p:nvSpPr>
          <p:cNvPr id="2058" name="Text Box 10"/>
          <p:cNvSpPr txBox="1">
            <a:spLocks noChangeArrowheads="1"/>
          </p:cNvSpPr>
          <p:nvPr/>
        </p:nvSpPr>
        <p:spPr bwMode="auto">
          <a:xfrm>
            <a:off x="395288" y="2384425"/>
            <a:ext cx="8426450" cy="457200"/>
          </a:xfrm>
          <a:prstGeom prst="rect">
            <a:avLst/>
          </a:prstGeom>
          <a:noFill/>
          <a:ln w="9525">
            <a:noFill/>
            <a:miter lim="800000"/>
            <a:headEnd/>
            <a:tailEnd/>
          </a:ln>
          <a:effectLst/>
        </p:spPr>
        <p:txBody>
          <a:bodyPr>
            <a:spAutoFit/>
          </a:bodyPr>
          <a:lstStyle/>
          <a:p>
            <a:pPr algn="ctr" rtl="1">
              <a:spcBef>
                <a:spcPct val="50000"/>
              </a:spcBef>
              <a:defRPr/>
            </a:pPr>
            <a:r>
              <a:rPr lang="fa-IR" sz="2400" b="1">
                <a:solidFill>
                  <a:srgbClr val="FF3300"/>
                </a:solidFill>
                <a:effectLst>
                  <a:outerShdw blurRad="38100" dist="38100" dir="2700000" algn="tl">
                    <a:srgbClr val="C0C0C0"/>
                  </a:outerShdw>
                </a:effectLst>
                <a:latin typeface="Times New Roman" pitchFamily="18" charset="0"/>
                <a:cs typeface="B Nazanin" pitchFamily="2" charset="-78"/>
              </a:rPr>
              <a:t>روشهای تولید و کارگاه </a:t>
            </a:r>
            <a:endParaRPr lang="en-US" sz="2400" b="1">
              <a:solidFill>
                <a:srgbClr val="FF3300"/>
              </a:solidFill>
              <a:effectLst>
                <a:outerShdw blurRad="38100" dist="38100" dir="2700000" algn="tl">
                  <a:srgbClr val="C0C0C0"/>
                </a:outerShdw>
              </a:effectLst>
              <a:latin typeface="Times New Roman" pitchFamily="18" charset="0"/>
              <a:cs typeface="B Nazanin" pitchFamily="2" charset="-78"/>
            </a:endParaRPr>
          </a:p>
        </p:txBody>
      </p:sp>
      <p:sp>
        <p:nvSpPr>
          <p:cNvPr id="2059" name="Text Box 11"/>
          <p:cNvSpPr txBox="1">
            <a:spLocks noChangeArrowheads="1"/>
          </p:cNvSpPr>
          <p:nvPr/>
        </p:nvSpPr>
        <p:spPr bwMode="auto">
          <a:xfrm>
            <a:off x="1476375" y="3860800"/>
            <a:ext cx="6192838" cy="1938338"/>
          </a:xfrm>
          <a:prstGeom prst="rect">
            <a:avLst/>
          </a:prstGeom>
          <a:noFill/>
          <a:ln w="9525">
            <a:noFill/>
            <a:miter lim="800000"/>
            <a:headEnd/>
            <a:tailEnd/>
          </a:ln>
          <a:effectLst/>
        </p:spPr>
        <p:txBody>
          <a:bodyPr>
            <a:spAutoFit/>
          </a:bodyPr>
          <a:lstStyle/>
          <a:p>
            <a:pPr algn="ctr" rtl="1">
              <a:spcBef>
                <a:spcPct val="50000"/>
              </a:spcBef>
              <a:defRPr/>
            </a:pPr>
            <a:endParaRPr lang="fa-IR" sz="2400" dirty="0">
              <a:latin typeface="Times New Roman" pitchFamily="18" charset="0"/>
              <a:cs typeface="Nazanin" pitchFamily="2" charset="-78"/>
            </a:endParaRPr>
          </a:p>
          <a:p>
            <a:pPr algn="ctr">
              <a:defRPr/>
            </a:pPr>
            <a:r>
              <a:rPr lang="fa-IR" sz="2400" dirty="0">
                <a:cs typeface="B Titr" pitchFamily="2" charset="-78"/>
              </a:rPr>
              <a:t>سعید امینی</a:t>
            </a:r>
            <a:endParaRPr lang="en-US" sz="2400">
              <a:cs typeface="B Titr" pitchFamily="2" charset="-78"/>
            </a:endParaRPr>
          </a:p>
          <a:p>
            <a:pPr algn="ctr" rtl="1">
              <a:spcBef>
                <a:spcPct val="50000"/>
              </a:spcBef>
              <a:defRPr/>
            </a:pPr>
            <a:endParaRPr lang="fa-IR" sz="2400" b="1" dirty="0">
              <a:solidFill>
                <a:schemeClr val="folHlink"/>
              </a:solidFill>
              <a:effectLst>
                <a:outerShdw blurRad="38100" dist="38100" dir="2700000" algn="tl">
                  <a:srgbClr val="C0C0C0"/>
                </a:outerShdw>
              </a:effectLst>
              <a:latin typeface="Times New Roman" pitchFamily="18" charset="0"/>
              <a:cs typeface="Nazanin" pitchFamily="2" charset="-78"/>
            </a:endParaRPr>
          </a:p>
          <a:p>
            <a:pPr algn="ctr" rtl="1">
              <a:spcBef>
                <a:spcPct val="50000"/>
              </a:spcBef>
              <a:defRPr/>
            </a:pPr>
            <a:endParaRPr lang="en-US" sz="2400" b="1" dirty="0">
              <a:solidFill>
                <a:schemeClr val="folHlink"/>
              </a:solidFill>
              <a:effectLst>
                <a:outerShdw blurRad="38100" dist="38100" dir="2700000" algn="tl">
                  <a:srgbClr val="C0C0C0"/>
                </a:outerShdw>
              </a:effectLst>
              <a:latin typeface="Times New Roman" pitchFamily="18" charset="0"/>
              <a:cs typeface="Nazanin" pitchFamily="2" charset="-78"/>
            </a:endParaRPr>
          </a:p>
        </p:txBody>
      </p:sp>
      <p:sp>
        <p:nvSpPr>
          <p:cNvPr id="2062" name="Text Box 14"/>
          <p:cNvSpPr txBox="1">
            <a:spLocks noChangeArrowheads="1"/>
          </p:cNvSpPr>
          <p:nvPr/>
        </p:nvSpPr>
        <p:spPr bwMode="auto">
          <a:xfrm>
            <a:off x="250825" y="3068638"/>
            <a:ext cx="8426450" cy="579437"/>
          </a:xfrm>
          <a:prstGeom prst="rect">
            <a:avLst/>
          </a:prstGeom>
          <a:noFill/>
          <a:ln w="9525">
            <a:noFill/>
            <a:miter lim="800000"/>
            <a:headEnd/>
            <a:tailEnd/>
          </a:ln>
          <a:effectLst/>
        </p:spPr>
        <p:txBody>
          <a:bodyPr>
            <a:spAutoFit/>
          </a:bodyPr>
          <a:lstStyle/>
          <a:p>
            <a:pPr algn="ctr" rtl="1">
              <a:spcBef>
                <a:spcPct val="50000"/>
              </a:spcBef>
              <a:defRPr/>
            </a:pPr>
            <a:r>
              <a:rPr lang="fa-IR" sz="3200" b="1">
                <a:effectLst>
                  <a:outerShdw blurRad="38100" dist="38100" dir="2700000" algn="tl">
                    <a:srgbClr val="C0C0C0"/>
                  </a:outerShdw>
                </a:effectLst>
                <a:latin typeface="Times New Roman" pitchFamily="18" charset="0"/>
                <a:cs typeface="B Nazanin" pitchFamily="2" charset="-78"/>
              </a:rPr>
              <a:t>ریخته گری </a:t>
            </a:r>
            <a:r>
              <a:rPr lang="en-US" sz="3200" b="1">
                <a:effectLst>
                  <a:outerShdw blurRad="38100" dist="38100" dir="2700000" algn="tl">
                    <a:srgbClr val="C0C0C0"/>
                  </a:outerShdw>
                </a:effectLst>
                <a:latin typeface="Times New Roman" pitchFamily="18" charset="0"/>
                <a:cs typeface="B Nazanin" pitchFamily="2" charset="-78"/>
              </a:rPr>
              <a:t>Casting</a:t>
            </a:r>
            <a:endParaRPr lang="en-US" sz="3200">
              <a:latin typeface="Times New Roman" pitchFamily="18" charset="0"/>
              <a:cs typeface="B Nazanin" pitchFamily="2" charset="-78"/>
            </a:endParaRPr>
          </a:p>
        </p:txBody>
      </p:sp>
      <p:pic>
        <p:nvPicPr>
          <p:cNvPr id="5129" name="Picture 9" descr="Kashan.JPG"/>
          <p:cNvPicPr>
            <a:picLocks noGrp="1" noChangeAspect="1"/>
          </p:cNvPicPr>
          <p:nvPr isPhoto="1"/>
        </p:nvPicPr>
        <p:blipFill>
          <a:blip r:embed="rId2" cstate="print"/>
          <a:srcRect/>
          <a:stretch>
            <a:fillRect/>
          </a:stretch>
        </p:blipFill>
        <p:spPr bwMode="auto">
          <a:xfrm>
            <a:off x="3357563" y="785813"/>
            <a:ext cx="2428875" cy="1663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66AEE48B-9C72-4DA4-A0DD-F2CE88A209E8}" type="slidenum">
              <a:rPr lang="en-US" sz="1200">
                <a:latin typeface="Arial Black" pitchFamily="34" charset="0"/>
                <a:cs typeface="+mn-cs"/>
              </a:rPr>
              <a:pPr algn="r">
                <a:defRPr/>
              </a:pPr>
              <a:t>10</a:t>
            </a:fld>
            <a:endParaRPr lang="en-US" sz="1200" dirty="0">
              <a:latin typeface="Arial Black" pitchFamily="34" charset="0"/>
              <a:cs typeface="+mn-cs"/>
            </a:endParaRPr>
          </a:p>
        </p:txBody>
      </p:sp>
      <p:sp>
        <p:nvSpPr>
          <p:cNvPr id="13315"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13316" name="Text Box 3"/>
          <p:cNvSpPr txBox="1">
            <a:spLocks noChangeArrowheads="1"/>
          </p:cNvSpPr>
          <p:nvPr/>
        </p:nvSpPr>
        <p:spPr bwMode="auto">
          <a:xfrm>
            <a:off x="539750" y="260350"/>
            <a:ext cx="7704138"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پیش بینی زمان انجماد  </a:t>
            </a:r>
            <a:endParaRPr lang="en-US" sz="4000" b="1">
              <a:solidFill>
                <a:schemeClr val="bg1"/>
              </a:solidFill>
              <a:latin typeface="Times New Roman" pitchFamily="18" charset="0"/>
              <a:cs typeface="B Nazanin" pitchFamily="2" charset="-78"/>
            </a:endParaRPr>
          </a:p>
        </p:txBody>
      </p:sp>
      <p:sp>
        <p:nvSpPr>
          <p:cNvPr id="13317" name="Text Box 8"/>
          <p:cNvSpPr txBox="1">
            <a:spLocks noChangeArrowheads="1"/>
          </p:cNvSpPr>
          <p:nvPr/>
        </p:nvSpPr>
        <p:spPr bwMode="auto">
          <a:xfrm>
            <a:off x="395288" y="1341438"/>
            <a:ext cx="8208962" cy="2773362"/>
          </a:xfrm>
          <a:prstGeom prst="rect">
            <a:avLst/>
          </a:prstGeom>
          <a:noFill/>
          <a:ln w="9525">
            <a:noFill/>
            <a:miter lim="800000"/>
            <a:headEnd/>
            <a:tailEnd/>
          </a:ln>
        </p:spPr>
        <p:txBody>
          <a:bodyPr>
            <a:spAutoFit/>
          </a:bodyPr>
          <a:lstStyle/>
          <a:p>
            <a:pPr algn="r" rtl="1">
              <a:spcBef>
                <a:spcPct val="50000"/>
              </a:spcBef>
              <a:buFontTx/>
              <a:buChar char="-"/>
            </a:pPr>
            <a:r>
              <a:rPr lang="fa-IR" sz="2200" b="1">
                <a:latin typeface="Times New Roman" pitchFamily="18" charset="0"/>
                <a:cs typeface="B Nazanin" pitchFamily="2" charset="-78"/>
              </a:rPr>
              <a:t>مقدار حرارتی که باید از مایع مذاب گرفت تا منجمد شود، تابع اندازه فوق گرم و حجم ماده مذاب درون قالب است. </a:t>
            </a:r>
            <a:r>
              <a:rPr lang="en-US" sz="2200" b="1">
                <a:latin typeface="Times New Roman" pitchFamily="18" charset="0"/>
                <a:cs typeface="B Nazanin" pitchFamily="2" charset="-78"/>
              </a:rPr>
              <a:t>t</a:t>
            </a:r>
            <a:r>
              <a:rPr lang="en-US" sz="2200" b="1" baseline="-25000">
                <a:latin typeface="Times New Roman" pitchFamily="18" charset="0"/>
                <a:cs typeface="B Nazanin" pitchFamily="2" charset="-78"/>
              </a:rPr>
              <a:t>s</a:t>
            </a:r>
            <a:r>
              <a:rPr lang="fa-IR" sz="2200" b="1">
                <a:latin typeface="Times New Roman" pitchFamily="18" charset="0"/>
                <a:cs typeface="B Nazanin" pitchFamily="2" charset="-78"/>
              </a:rPr>
              <a:t> (زمان کلی انجماد) از قانون چوورینف </a:t>
            </a:r>
            <a:r>
              <a:rPr lang="en-US" sz="2200" b="1">
                <a:latin typeface="Times New Roman" pitchFamily="18" charset="0"/>
                <a:cs typeface="B Nazanin" pitchFamily="2" charset="-78"/>
              </a:rPr>
              <a:t>(Chovorinov)</a:t>
            </a:r>
            <a:r>
              <a:rPr lang="fa-IR" sz="2200" b="1">
                <a:latin typeface="Times New Roman" pitchFamily="18" charset="0"/>
                <a:cs typeface="B Nazanin" pitchFamily="2" charset="-78"/>
              </a:rPr>
              <a:t> بدست می آید. </a:t>
            </a:r>
          </a:p>
          <a:p>
            <a:pPr>
              <a:spcBef>
                <a:spcPct val="50000"/>
              </a:spcBef>
            </a:pPr>
            <a:r>
              <a:rPr lang="en-US" sz="2200" b="1">
                <a:latin typeface="Times New Roman" pitchFamily="18" charset="0"/>
                <a:cs typeface="B Nazanin" pitchFamily="2" charset="-78"/>
              </a:rPr>
              <a:t>T</a:t>
            </a:r>
            <a:r>
              <a:rPr lang="en-US" sz="2200" b="1" baseline="-25000">
                <a:latin typeface="Times New Roman" pitchFamily="18" charset="0"/>
                <a:cs typeface="B Nazanin" pitchFamily="2" charset="-78"/>
              </a:rPr>
              <a:t>s</a:t>
            </a:r>
            <a:r>
              <a:rPr lang="en-US" sz="2200" b="1">
                <a:latin typeface="Times New Roman" pitchFamily="18" charset="0"/>
                <a:cs typeface="B Nazanin" pitchFamily="2" charset="-78"/>
              </a:rPr>
              <a:t>= B (V/A)</a:t>
            </a:r>
            <a:r>
              <a:rPr lang="en-US" sz="2200" b="1" baseline="30000">
                <a:latin typeface="Times New Roman" pitchFamily="18" charset="0"/>
                <a:cs typeface="B Nazanin" pitchFamily="2" charset="-78"/>
              </a:rPr>
              <a:t>n</a:t>
            </a:r>
            <a:endParaRPr lang="en-US" sz="2200" b="1">
              <a:latin typeface="Times New Roman" pitchFamily="18" charset="0"/>
              <a:cs typeface="B Nazanin" pitchFamily="2" charset="-78"/>
            </a:endParaRPr>
          </a:p>
          <a:p>
            <a:pPr algn="r" rtl="1">
              <a:spcBef>
                <a:spcPct val="50000"/>
              </a:spcBef>
            </a:pPr>
            <a:r>
              <a:rPr lang="en-US" sz="2200" b="1">
                <a:latin typeface="Times New Roman" pitchFamily="18" charset="0"/>
                <a:cs typeface="B Nazanin" pitchFamily="2" charset="-78"/>
              </a:rPr>
              <a:t>V</a:t>
            </a:r>
            <a:r>
              <a:rPr lang="fa-IR" sz="2200" b="1">
                <a:latin typeface="Times New Roman" pitchFamily="18" charset="0"/>
                <a:cs typeface="B Nazanin" pitchFamily="2" charset="-78"/>
              </a:rPr>
              <a:t>: حجم قطعه ریختگی، </a:t>
            </a:r>
            <a:r>
              <a:rPr lang="en-US" sz="2200" b="1">
                <a:latin typeface="Times New Roman" pitchFamily="18" charset="0"/>
                <a:cs typeface="B Nazanin" pitchFamily="2" charset="-78"/>
              </a:rPr>
              <a:t>A</a:t>
            </a:r>
            <a:r>
              <a:rPr lang="fa-IR" sz="2200" b="1">
                <a:latin typeface="Times New Roman" pitchFamily="18" charset="0"/>
                <a:cs typeface="B Nazanin" pitchFamily="2" charset="-78"/>
              </a:rPr>
              <a:t>: مساحت سطوح دور قطعه، </a:t>
            </a:r>
            <a:r>
              <a:rPr lang="en-US" sz="2200" b="1">
                <a:latin typeface="Times New Roman" pitchFamily="18" charset="0"/>
                <a:cs typeface="B Nazanin" pitchFamily="2" charset="-78"/>
              </a:rPr>
              <a:t>B</a:t>
            </a:r>
            <a:r>
              <a:rPr lang="fa-IR" sz="2200" b="1">
                <a:latin typeface="Times New Roman" pitchFamily="18" charset="0"/>
                <a:cs typeface="B Nazanin" pitchFamily="2" charset="-78"/>
              </a:rPr>
              <a:t>: ثابت قالب که به خصوصیات فلز ریختگی (چگالی، ظرفیت گرمایی و گرمای نهان ذوب)، ماده قالبگیری (چگالی، هدایت حرارتی و ظرفیت گرمایی)، ضخامت قالب و مقدار فوق گرم بستگی دارد. </a:t>
            </a:r>
            <a:endParaRPr lang="en-US" sz="2200" b="1">
              <a:latin typeface="Times New Roman" pitchFamily="18" charset="0"/>
              <a:cs typeface="B Nazanin" pitchFamily="2" charset="-78"/>
            </a:endParaRPr>
          </a:p>
        </p:txBody>
      </p:sp>
      <p:sp>
        <p:nvSpPr>
          <p:cNvPr id="13318" name="Text Box 8"/>
          <p:cNvSpPr txBox="1">
            <a:spLocks noChangeArrowheads="1"/>
          </p:cNvSpPr>
          <p:nvPr/>
        </p:nvSpPr>
        <p:spPr bwMode="auto">
          <a:xfrm>
            <a:off x="395288" y="4611688"/>
            <a:ext cx="8208962" cy="1431925"/>
          </a:xfrm>
          <a:prstGeom prst="rect">
            <a:avLst/>
          </a:prstGeom>
          <a:noFill/>
          <a:ln w="9525">
            <a:noFill/>
            <a:miter lim="800000"/>
            <a:headEnd/>
            <a:tailEnd/>
          </a:ln>
        </p:spPr>
        <p:txBody>
          <a:bodyPr>
            <a:spAutoFit/>
          </a:bodyPr>
          <a:lstStyle/>
          <a:p>
            <a:pPr algn="r" rtl="1">
              <a:spcBef>
                <a:spcPct val="50000"/>
              </a:spcBef>
            </a:pPr>
            <a:r>
              <a:rPr lang="fa-IR" sz="2200" b="1">
                <a:solidFill>
                  <a:srgbClr val="FF0000"/>
                </a:solidFill>
                <a:latin typeface="Times New Roman" pitchFamily="18" charset="0"/>
                <a:cs typeface="B Nazanin" pitchFamily="2" charset="-78"/>
              </a:rPr>
              <a:t>- می توان قطعات آزمایشی تهیه کرد و در یک ماده قالبگیری، فلز مشخص و شرایط ریخته گری معین، </a:t>
            </a:r>
            <a:r>
              <a:rPr lang="en-US" sz="2200" b="1">
                <a:solidFill>
                  <a:srgbClr val="FF0000"/>
                </a:solidFill>
                <a:latin typeface="Times New Roman" pitchFamily="18" charset="0"/>
                <a:cs typeface="B Nazanin" pitchFamily="2" charset="-78"/>
              </a:rPr>
              <a:t>B</a:t>
            </a:r>
            <a:r>
              <a:rPr lang="fa-IR" sz="2200" b="1">
                <a:solidFill>
                  <a:srgbClr val="FF0000"/>
                </a:solidFill>
                <a:latin typeface="Times New Roman" pitchFamily="18" charset="0"/>
                <a:cs typeface="B Nazanin" pitchFamily="2" charset="-78"/>
              </a:rPr>
              <a:t> را تعیین کرد. این مقدار برای محاسبه زمانهای انجماد برای هر قطعه دیگری که در همان شرایط ریخته شود به کار می رود. تعییر آهنگ تبرید و زمان انجماد، تغییر اساسی در ساختمان و خواص محصول به وجود می آورد. </a:t>
            </a:r>
            <a:endParaRPr lang="en-US" sz="2200" b="1">
              <a:solidFill>
                <a:srgbClr val="FF0000"/>
              </a:solidFill>
              <a:latin typeface="Times New Roman" pitchFamily="18" charset="0"/>
              <a:cs typeface="B Nazanin" pitchFamily="2" charset="-7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FBDDC61-01C2-46C6-AAAC-491879761921}" type="slidenum">
              <a:rPr lang="en-US" sz="1200">
                <a:latin typeface="Arial Black" pitchFamily="34" charset="0"/>
                <a:cs typeface="+mn-cs"/>
              </a:rPr>
              <a:pPr algn="r">
                <a:defRPr/>
              </a:pPr>
              <a:t>11</a:t>
            </a:fld>
            <a:endParaRPr lang="en-US" sz="1200" dirty="0">
              <a:latin typeface="Arial Black" pitchFamily="34" charset="0"/>
              <a:cs typeface="+mn-cs"/>
            </a:endParaRPr>
          </a:p>
        </p:txBody>
      </p:sp>
      <p:sp>
        <p:nvSpPr>
          <p:cNvPr id="14339"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14340" name="Text Box 3"/>
          <p:cNvSpPr txBox="1">
            <a:spLocks noChangeArrowheads="1"/>
          </p:cNvSpPr>
          <p:nvPr/>
        </p:nvSpPr>
        <p:spPr bwMode="auto">
          <a:xfrm>
            <a:off x="539750" y="260350"/>
            <a:ext cx="7704138"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تهیه مذاب خالص   </a:t>
            </a:r>
            <a:endParaRPr lang="en-US" sz="4000" b="1">
              <a:solidFill>
                <a:schemeClr val="bg1"/>
              </a:solidFill>
              <a:latin typeface="Times New Roman" pitchFamily="18" charset="0"/>
              <a:cs typeface="B Nazanin" pitchFamily="2" charset="-78"/>
            </a:endParaRPr>
          </a:p>
        </p:txBody>
      </p:sp>
      <p:sp>
        <p:nvSpPr>
          <p:cNvPr id="14341" name="Text Box 8"/>
          <p:cNvSpPr txBox="1">
            <a:spLocks noChangeArrowheads="1"/>
          </p:cNvSpPr>
          <p:nvPr/>
        </p:nvSpPr>
        <p:spPr bwMode="auto">
          <a:xfrm>
            <a:off x="395288" y="1341438"/>
            <a:ext cx="8208962" cy="1096962"/>
          </a:xfrm>
          <a:prstGeom prst="rect">
            <a:avLst/>
          </a:prstGeom>
          <a:noFill/>
          <a:ln w="9525">
            <a:noFill/>
            <a:miter lim="800000"/>
            <a:headEnd/>
            <a:tailEnd/>
          </a:ln>
        </p:spPr>
        <p:txBody>
          <a:bodyPr>
            <a:spAutoFit/>
          </a:bodyPr>
          <a:lstStyle/>
          <a:p>
            <a:pPr algn="r" rtl="1">
              <a:spcBef>
                <a:spcPct val="50000"/>
              </a:spcBef>
              <a:buFontTx/>
              <a:buChar char="-"/>
            </a:pPr>
            <a:r>
              <a:rPr lang="fa-IR" sz="2200" b="1">
                <a:latin typeface="Times New Roman" pitchFamily="18" charset="0"/>
                <a:cs typeface="B Nazanin" pitchFamily="2" charset="-78"/>
              </a:rPr>
              <a:t> مواد سائیده شده از دیواره نسوز کوره ها و پاتیلها، ناخالصیهای موجود در محیط یا فلز، اکسید فلز تشکیل شده در اثر واکنش مذاب با اکسیژن موجود در هوا و ...، موجب ایجاد جرم و سرباره شده و اگر وارد قالب شوند، موجب ایجاد عیب در قطعه می شوند. </a:t>
            </a:r>
            <a:endParaRPr lang="en-US" sz="2200" b="1">
              <a:latin typeface="Times New Roman" pitchFamily="18" charset="0"/>
              <a:cs typeface="B Nazanin" pitchFamily="2" charset="-78"/>
            </a:endParaRPr>
          </a:p>
        </p:txBody>
      </p:sp>
      <p:sp>
        <p:nvSpPr>
          <p:cNvPr id="14342" name="Text Box 8"/>
          <p:cNvSpPr txBox="1">
            <a:spLocks noChangeArrowheads="1"/>
          </p:cNvSpPr>
          <p:nvPr/>
        </p:nvSpPr>
        <p:spPr bwMode="auto">
          <a:xfrm>
            <a:off x="395288" y="2476500"/>
            <a:ext cx="8208962" cy="1096963"/>
          </a:xfrm>
          <a:prstGeom prst="rect">
            <a:avLst/>
          </a:prstGeom>
          <a:noFill/>
          <a:ln w="9525">
            <a:noFill/>
            <a:miter lim="800000"/>
            <a:headEnd/>
            <a:tailEnd/>
          </a:ln>
        </p:spPr>
        <p:txBody>
          <a:bodyPr>
            <a:spAutoFit/>
          </a:bodyPr>
          <a:lstStyle/>
          <a:p>
            <a:pPr algn="r" rtl="1">
              <a:spcBef>
                <a:spcPct val="50000"/>
              </a:spcBef>
              <a:buFontTx/>
              <a:buChar char="-"/>
            </a:pPr>
            <a:r>
              <a:rPr lang="fa-IR" sz="2200" b="1">
                <a:solidFill>
                  <a:srgbClr val="FF0000"/>
                </a:solidFill>
                <a:latin typeface="Times New Roman" pitchFamily="18" charset="0"/>
                <a:cs typeface="B Nazanin" pitchFamily="2" charset="-78"/>
              </a:rPr>
              <a:t> بهترین راه برای جلوگیری از ایجاد ناخالصی، تعمیر و پاکسازی منظم کوره، محیط و پاتیل و ذوب کردن فلز در خلاء جهت جلوگیری از تشکیل اکسید می باشد. این روشها بسیار پرهزینه بوده و برای قطعات معمولی به صرفه نمی باشند. </a:t>
            </a:r>
            <a:endParaRPr lang="en-US" sz="2200" b="1">
              <a:solidFill>
                <a:srgbClr val="FF0000"/>
              </a:solidFill>
              <a:latin typeface="Times New Roman" pitchFamily="18" charset="0"/>
              <a:cs typeface="B Nazanin" pitchFamily="2" charset="-78"/>
            </a:endParaRPr>
          </a:p>
        </p:txBody>
      </p:sp>
      <p:sp>
        <p:nvSpPr>
          <p:cNvPr id="14343" name="Text Box 8"/>
          <p:cNvSpPr txBox="1">
            <a:spLocks noChangeArrowheads="1"/>
          </p:cNvSpPr>
          <p:nvPr/>
        </p:nvSpPr>
        <p:spPr bwMode="auto">
          <a:xfrm>
            <a:off x="395288" y="3789363"/>
            <a:ext cx="8208962" cy="762000"/>
          </a:xfrm>
          <a:prstGeom prst="rect">
            <a:avLst/>
          </a:prstGeom>
          <a:noFill/>
          <a:ln w="9525">
            <a:noFill/>
            <a:miter lim="800000"/>
            <a:headEnd/>
            <a:tailEnd/>
          </a:ln>
        </p:spPr>
        <p:txBody>
          <a:bodyPr>
            <a:spAutoFit/>
          </a:bodyPr>
          <a:lstStyle/>
          <a:p>
            <a:pPr algn="r" rtl="1">
              <a:spcBef>
                <a:spcPct val="50000"/>
              </a:spcBef>
              <a:buFontTx/>
              <a:buChar char="-"/>
            </a:pPr>
            <a:r>
              <a:rPr lang="fa-IR" sz="2200" b="1">
                <a:solidFill>
                  <a:srgbClr val="0000CC"/>
                </a:solidFill>
                <a:latin typeface="Times New Roman" pitchFamily="18" charset="0"/>
                <a:cs typeface="B Nazanin" pitchFamily="2" charset="-78"/>
              </a:rPr>
              <a:t> راه حل ارزان تر، جمع کردن سرباره، استفاده از پاتیلهای مخصوص و استفاده از فیلترهای سرامیکی می باشد. </a:t>
            </a:r>
            <a:endParaRPr lang="en-US" sz="2200" b="1">
              <a:solidFill>
                <a:srgbClr val="0000CC"/>
              </a:solidFill>
              <a:latin typeface="Times New Roman" pitchFamily="18" charset="0"/>
              <a:cs typeface="B Nazanin" pitchFamily="2" charset="-78"/>
            </a:endParaRPr>
          </a:p>
        </p:txBody>
      </p:sp>
      <p:sp>
        <p:nvSpPr>
          <p:cNvPr id="14344" name="Text Box 8"/>
          <p:cNvSpPr txBox="1">
            <a:spLocks noChangeArrowheads="1"/>
          </p:cNvSpPr>
          <p:nvPr/>
        </p:nvSpPr>
        <p:spPr bwMode="auto">
          <a:xfrm>
            <a:off x="395288" y="4652963"/>
            <a:ext cx="8208962" cy="762000"/>
          </a:xfrm>
          <a:prstGeom prst="rect">
            <a:avLst/>
          </a:prstGeom>
          <a:noFill/>
          <a:ln w="9525">
            <a:noFill/>
            <a:miter lim="800000"/>
            <a:headEnd/>
            <a:tailEnd/>
          </a:ln>
        </p:spPr>
        <p:txBody>
          <a:bodyPr>
            <a:spAutoFit/>
          </a:bodyPr>
          <a:lstStyle/>
          <a:p>
            <a:pPr algn="r" rtl="1">
              <a:spcBef>
                <a:spcPct val="50000"/>
              </a:spcBef>
              <a:buFontTx/>
              <a:buChar char="-"/>
            </a:pPr>
            <a:r>
              <a:rPr lang="fa-IR" sz="2200" b="1">
                <a:latin typeface="Times New Roman" pitchFamily="18" charset="0"/>
                <a:cs typeface="B Nazanin" pitchFamily="2" charset="-78"/>
              </a:rPr>
              <a:t> برای خارج کردن گازهای مذاب، باید پاتیل را در محیط دارای فشار کم و حداقل تلاطم قرار داد. </a:t>
            </a:r>
            <a:endParaRPr lang="en-US" sz="2200" b="1">
              <a:latin typeface="Times New Roman" pitchFamily="18" charset="0"/>
              <a:cs typeface="B Nazanin" pitchFamily="2" charset="-7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99B8B629-14D1-4569-8DF5-D61B4F1A0EC9}" type="slidenum">
              <a:rPr lang="en-US" sz="1200">
                <a:latin typeface="Arial Black" pitchFamily="34" charset="0"/>
                <a:cs typeface="+mn-cs"/>
              </a:rPr>
              <a:pPr algn="r">
                <a:defRPr/>
              </a:pPr>
              <a:t>12</a:t>
            </a:fld>
            <a:endParaRPr lang="en-US" sz="1200" dirty="0">
              <a:latin typeface="Arial Black" pitchFamily="34" charset="0"/>
              <a:cs typeface="+mn-cs"/>
            </a:endParaRPr>
          </a:p>
        </p:txBody>
      </p:sp>
      <p:sp>
        <p:nvSpPr>
          <p:cNvPr id="15363"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15364" name="Text Box 3"/>
          <p:cNvSpPr txBox="1">
            <a:spLocks noChangeArrowheads="1"/>
          </p:cNvSpPr>
          <p:nvPr/>
        </p:nvSpPr>
        <p:spPr bwMode="auto">
          <a:xfrm>
            <a:off x="539750" y="260350"/>
            <a:ext cx="7704138"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انقباض در اثر انجماد    </a:t>
            </a:r>
            <a:endParaRPr lang="en-US" sz="4000" b="1">
              <a:solidFill>
                <a:schemeClr val="bg1"/>
              </a:solidFill>
              <a:latin typeface="Times New Roman" pitchFamily="18" charset="0"/>
              <a:cs typeface="B Nazanin" pitchFamily="2" charset="-78"/>
            </a:endParaRPr>
          </a:p>
        </p:txBody>
      </p:sp>
      <p:sp>
        <p:nvSpPr>
          <p:cNvPr id="15365" name="Text Box 8"/>
          <p:cNvSpPr txBox="1">
            <a:spLocks noChangeArrowheads="1"/>
          </p:cNvSpPr>
          <p:nvPr/>
        </p:nvSpPr>
        <p:spPr bwMode="auto">
          <a:xfrm>
            <a:off x="395288" y="1341438"/>
            <a:ext cx="8208962" cy="1936750"/>
          </a:xfrm>
          <a:prstGeom prst="rect">
            <a:avLst/>
          </a:prstGeom>
          <a:noFill/>
          <a:ln w="9525">
            <a:noFill/>
            <a:miter lim="800000"/>
            <a:headEnd/>
            <a:tailEnd/>
          </a:ln>
        </p:spPr>
        <p:txBody>
          <a:bodyPr>
            <a:spAutoFit/>
          </a:bodyPr>
          <a:lstStyle/>
          <a:p>
            <a:pPr algn="r" rtl="1">
              <a:spcBef>
                <a:spcPct val="50000"/>
              </a:spcBef>
              <a:buFontTx/>
              <a:buChar char="-"/>
            </a:pPr>
            <a:r>
              <a:rPr lang="fa-IR" sz="2200" b="1">
                <a:latin typeface="Times New Roman" pitchFamily="18" charset="0"/>
                <a:cs typeface="B Nazanin" pitchFamily="2" charset="-78"/>
              </a:rPr>
              <a:t> انقباض سه مرحله دارد: </a:t>
            </a:r>
          </a:p>
          <a:p>
            <a:pPr algn="r" rtl="1">
              <a:spcBef>
                <a:spcPct val="50000"/>
              </a:spcBef>
            </a:pPr>
            <a:r>
              <a:rPr lang="fa-IR" sz="2200" b="1">
                <a:latin typeface="Times New Roman" pitchFamily="18" charset="0"/>
                <a:cs typeface="B Nazanin" pitchFamily="2" charset="-78"/>
              </a:rPr>
              <a:t>	1- انقباض مایع </a:t>
            </a:r>
            <a:r>
              <a:rPr lang="fa-IR" sz="2200" b="1">
                <a:solidFill>
                  <a:srgbClr val="FF0000"/>
                </a:solidFill>
                <a:latin typeface="Times New Roman" pitchFamily="18" charset="0"/>
                <a:cs typeface="B Nazanin" pitchFamily="2" charset="-78"/>
              </a:rPr>
              <a:t>– در اثر کاهش دمای مذاب از حداکثر تا نزدیک نقطه ذوب </a:t>
            </a:r>
          </a:p>
          <a:p>
            <a:pPr algn="r" rtl="1">
              <a:spcBef>
                <a:spcPct val="50000"/>
              </a:spcBef>
            </a:pPr>
            <a:r>
              <a:rPr lang="fa-IR" sz="2200" b="1">
                <a:solidFill>
                  <a:srgbClr val="FF0000"/>
                </a:solidFill>
                <a:latin typeface="Times New Roman" pitchFamily="18" charset="0"/>
                <a:cs typeface="B Nazanin" pitchFamily="2" charset="-78"/>
              </a:rPr>
              <a:t>	</a:t>
            </a:r>
            <a:r>
              <a:rPr lang="fa-IR" sz="2200" b="1">
                <a:latin typeface="Times New Roman" pitchFamily="18" charset="0"/>
                <a:cs typeface="B Nazanin" pitchFamily="2" charset="-78"/>
              </a:rPr>
              <a:t>2- انقباض انجماد </a:t>
            </a:r>
            <a:r>
              <a:rPr lang="fa-IR" sz="2200" b="1">
                <a:solidFill>
                  <a:srgbClr val="FF0000"/>
                </a:solidFill>
                <a:latin typeface="Times New Roman" pitchFamily="18" charset="0"/>
                <a:cs typeface="B Nazanin" pitchFamily="2" charset="-78"/>
              </a:rPr>
              <a:t>– در هنگام تبدیل مایع به جامد </a:t>
            </a:r>
          </a:p>
          <a:p>
            <a:pPr algn="r" rtl="1">
              <a:spcBef>
                <a:spcPct val="50000"/>
              </a:spcBef>
            </a:pPr>
            <a:r>
              <a:rPr lang="fa-IR" sz="2200" b="1">
                <a:solidFill>
                  <a:srgbClr val="FF0000"/>
                </a:solidFill>
                <a:latin typeface="Times New Roman" pitchFamily="18" charset="0"/>
                <a:cs typeface="B Nazanin" pitchFamily="2" charset="-78"/>
              </a:rPr>
              <a:t>	</a:t>
            </a:r>
            <a:r>
              <a:rPr lang="fa-IR" sz="2200" b="1">
                <a:latin typeface="Times New Roman" pitchFamily="18" charset="0"/>
                <a:cs typeface="B Nazanin" pitchFamily="2" charset="-78"/>
              </a:rPr>
              <a:t>3- انقباض در حالت جامد </a:t>
            </a:r>
            <a:r>
              <a:rPr lang="fa-IR" sz="2200" b="1">
                <a:solidFill>
                  <a:srgbClr val="FF0000"/>
                </a:solidFill>
                <a:latin typeface="Times New Roman" pitchFamily="18" charset="0"/>
                <a:cs typeface="B Nazanin" pitchFamily="2" charset="-78"/>
              </a:rPr>
              <a:t>– در اثر سردشدن قطعه تا دمای اتاق </a:t>
            </a:r>
            <a:endParaRPr lang="en-US" sz="2200" b="1">
              <a:latin typeface="Times New Roman" pitchFamily="18" charset="0"/>
              <a:cs typeface="B Nazanin" pitchFamily="2" charset="-78"/>
            </a:endParaRPr>
          </a:p>
        </p:txBody>
      </p:sp>
      <p:sp>
        <p:nvSpPr>
          <p:cNvPr id="15366" name="Text Box 8"/>
          <p:cNvSpPr txBox="1">
            <a:spLocks noChangeArrowheads="1"/>
          </p:cNvSpPr>
          <p:nvPr/>
        </p:nvSpPr>
        <p:spPr bwMode="auto">
          <a:xfrm>
            <a:off x="395288" y="4060825"/>
            <a:ext cx="8208962" cy="1096963"/>
          </a:xfrm>
          <a:prstGeom prst="rect">
            <a:avLst/>
          </a:prstGeom>
          <a:noFill/>
          <a:ln w="9525">
            <a:noFill/>
            <a:miter lim="800000"/>
            <a:headEnd/>
            <a:tailEnd/>
          </a:ln>
        </p:spPr>
        <p:txBody>
          <a:bodyPr>
            <a:spAutoFit/>
          </a:bodyPr>
          <a:lstStyle/>
          <a:p>
            <a:pPr algn="r" rtl="1">
              <a:spcBef>
                <a:spcPct val="50000"/>
              </a:spcBef>
              <a:buFontTx/>
              <a:buChar char="-"/>
            </a:pPr>
            <a:r>
              <a:rPr lang="fa-IR" sz="2200" b="1">
                <a:latin typeface="Times New Roman" pitchFamily="18" charset="0"/>
                <a:cs typeface="B Nazanin" pitchFamily="2" charset="-78"/>
              </a:rPr>
              <a:t> مقدار انقباض مایع به ضریب انقباض حرارتی و مقدار فوق گرم بستگی دارد. </a:t>
            </a:r>
            <a:r>
              <a:rPr lang="fa-IR" sz="2200" b="1">
                <a:solidFill>
                  <a:srgbClr val="FF0000"/>
                </a:solidFill>
                <a:latin typeface="Times New Roman" pitchFamily="18" charset="0"/>
                <a:cs typeface="B Nazanin" pitchFamily="2" charset="-78"/>
              </a:rPr>
              <a:t>چون در طول سردشدن فلز درون قالب، جریان فلز درون سیستم راهگاهی برقرار است، انقباض حالت مایع مشکل چندان مهمی در فرآیند ایجاد نخواهد کرد. </a:t>
            </a:r>
            <a:endParaRPr lang="en-US" sz="2200" b="1">
              <a:latin typeface="Times New Roman" pitchFamily="18" charset="0"/>
              <a:cs typeface="B Nazanin" pitchFamily="2" charset="-7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9E865E10-7325-4453-B7FE-D5666944D1AB}" type="slidenum">
              <a:rPr lang="en-US" sz="1200">
                <a:latin typeface="Arial Black" pitchFamily="34" charset="0"/>
                <a:cs typeface="+mn-cs"/>
              </a:rPr>
              <a:pPr algn="r">
                <a:defRPr/>
              </a:pPr>
              <a:t>13</a:t>
            </a:fld>
            <a:endParaRPr lang="en-US" sz="1200" dirty="0">
              <a:latin typeface="Arial Black" pitchFamily="34" charset="0"/>
              <a:cs typeface="+mn-cs"/>
            </a:endParaRPr>
          </a:p>
        </p:txBody>
      </p:sp>
      <p:sp>
        <p:nvSpPr>
          <p:cNvPr id="16387"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16388" name="Text Box 3"/>
          <p:cNvSpPr txBox="1">
            <a:spLocks noChangeArrowheads="1"/>
          </p:cNvSpPr>
          <p:nvPr/>
        </p:nvSpPr>
        <p:spPr bwMode="auto">
          <a:xfrm>
            <a:off x="539750" y="260350"/>
            <a:ext cx="7704138"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انقباض در اثر انجماد    </a:t>
            </a:r>
            <a:endParaRPr lang="en-US" sz="4000" b="1">
              <a:solidFill>
                <a:schemeClr val="bg1"/>
              </a:solidFill>
              <a:latin typeface="Times New Roman" pitchFamily="18" charset="0"/>
              <a:cs typeface="B Nazanin" pitchFamily="2" charset="-78"/>
            </a:endParaRPr>
          </a:p>
        </p:txBody>
      </p:sp>
      <p:sp>
        <p:nvSpPr>
          <p:cNvPr id="16389" name="Text Box 8"/>
          <p:cNvSpPr txBox="1">
            <a:spLocks noChangeArrowheads="1"/>
          </p:cNvSpPr>
          <p:nvPr/>
        </p:nvSpPr>
        <p:spPr bwMode="auto">
          <a:xfrm>
            <a:off x="395288" y="1341438"/>
            <a:ext cx="8208962" cy="1096962"/>
          </a:xfrm>
          <a:prstGeom prst="rect">
            <a:avLst/>
          </a:prstGeom>
          <a:noFill/>
          <a:ln w="9525">
            <a:noFill/>
            <a:miter lim="800000"/>
            <a:headEnd/>
            <a:tailEnd/>
          </a:ln>
        </p:spPr>
        <p:txBody>
          <a:bodyPr>
            <a:spAutoFit/>
          </a:bodyPr>
          <a:lstStyle/>
          <a:p>
            <a:pPr algn="r" rtl="1">
              <a:spcBef>
                <a:spcPct val="50000"/>
              </a:spcBef>
              <a:buFontTx/>
              <a:buChar char="-"/>
            </a:pPr>
            <a:r>
              <a:rPr lang="fa-IR" sz="2200" b="1">
                <a:latin typeface="Times New Roman" pitchFamily="18" charset="0"/>
                <a:cs typeface="B Nazanin" pitchFamily="2" charset="-78"/>
              </a:rPr>
              <a:t> بیشترین میزان انقباض در حین تغییر حالت از مایع به جامد اتفاق می افتد. </a:t>
            </a:r>
            <a:r>
              <a:rPr lang="fa-IR" sz="2200" b="1">
                <a:solidFill>
                  <a:srgbClr val="FF0000"/>
                </a:solidFill>
                <a:latin typeface="Times New Roman" pitchFamily="18" charset="0"/>
                <a:cs typeface="B Nazanin" pitchFamily="2" charset="-78"/>
              </a:rPr>
              <a:t> با طراحی مناسب سیستم راهگاهی و تغذیه کننده می توان مقدار زیادی از این انقباض را جبران کرد. </a:t>
            </a:r>
            <a:endParaRPr lang="en-US" sz="2200" b="1">
              <a:latin typeface="Times New Roman" pitchFamily="18" charset="0"/>
              <a:cs typeface="B Nazanin" pitchFamily="2" charset="-78"/>
            </a:endParaRPr>
          </a:p>
        </p:txBody>
      </p:sp>
      <p:sp>
        <p:nvSpPr>
          <p:cNvPr id="16390" name="Text Box 8"/>
          <p:cNvSpPr txBox="1">
            <a:spLocks noChangeArrowheads="1"/>
          </p:cNvSpPr>
          <p:nvPr/>
        </p:nvSpPr>
        <p:spPr bwMode="auto">
          <a:xfrm>
            <a:off x="395288" y="2522538"/>
            <a:ext cx="8208962" cy="762000"/>
          </a:xfrm>
          <a:prstGeom prst="rect">
            <a:avLst/>
          </a:prstGeom>
          <a:noFill/>
          <a:ln w="9525">
            <a:noFill/>
            <a:miter lim="800000"/>
            <a:headEnd/>
            <a:tailEnd/>
          </a:ln>
        </p:spPr>
        <p:txBody>
          <a:bodyPr>
            <a:spAutoFit/>
          </a:bodyPr>
          <a:lstStyle/>
          <a:p>
            <a:pPr algn="r" rtl="1">
              <a:spcBef>
                <a:spcPct val="50000"/>
              </a:spcBef>
              <a:buFontTx/>
              <a:buChar char="-"/>
            </a:pPr>
            <a:r>
              <a:rPr lang="fa-IR" sz="2200" b="1">
                <a:latin typeface="Times New Roman" pitchFamily="18" charset="0"/>
                <a:cs typeface="B Nazanin" pitchFamily="2" charset="-78"/>
              </a:rPr>
              <a:t> پس از انجماد، قطعه تا سردشدن تا دمای اتاق بازهم منقبض می شود. این انقباض با بزرگتر گرفتن ابعاد مدل قابل برطرف کردن است. </a:t>
            </a:r>
            <a:endParaRPr lang="en-US" sz="2200" b="1">
              <a:latin typeface="Times New Roman" pitchFamily="18" charset="0"/>
              <a:cs typeface="B Nazanin" pitchFamily="2" charset="-78"/>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E3AA2768-C602-4EC8-AC81-B73939B7C16F}" type="slidenum">
              <a:rPr lang="en-US" sz="1200">
                <a:latin typeface="Arial Black" pitchFamily="34" charset="0"/>
                <a:cs typeface="+mn-cs"/>
              </a:rPr>
              <a:pPr algn="r">
                <a:defRPr/>
              </a:pPr>
              <a:t>14</a:t>
            </a:fld>
            <a:endParaRPr lang="en-US" sz="1200" dirty="0">
              <a:latin typeface="Arial Black" pitchFamily="34" charset="0"/>
              <a:cs typeface="+mn-cs"/>
            </a:endParaRPr>
          </a:p>
        </p:txBody>
      </p:sp>
      <p:sp>
        <p:nvSpPr>
          <p:cNvPr id="17411"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17412" name="Text Box 3"/>
          <p:cNvSpPr txBox="1">
            <a:spLocks noChangeArrowheads="1"/>
          </p:cNvSpPr>
          <p:nvPr/>
        </p:nvSpPr>
        <p:spPr bwMode="auto">
          <a:xfrm>
            <a:off x="539750" y="260350"/>
            <a:ext cx="7704138"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فرآیندهای ریخته گری     </a:t>
            </a:r>
            <a:endParaRPr lang="en-US" sz="4000" b="1">
              <a:solidFill>
                <a:schemeClr val="bg1"/>
              </a:solidFill>
              <a:latin typeface="Times New Roman" pitchFamily="18" charset="0"/>
              <a:cs typeface="B Nazanin" pitchFamily="2" charset="-78"/>
            </a:endParaRPr>
          </a:p>
        </p:txBody>
      </p:sp>
      <p:sp>
        <p:nvSpPr>
          <p:cNvPr id="17413" name="Text Box 8"/>
          <p:cNvSpPr txBox="1">
            <a:spLocks noChangeArrowheads="1"/>
          </p:cNvSpPr>
          <p:nvPr/>
        </p:nvSpPr>
        <p:spPr bwMode="auto">
          <a:xfrm>
            <a:off x="395288" y="1341438"/>
            <a:ext cx="8208962" cy="3781425"/>
          </a:xfrm>
          <a:prstGeom prst="rect">
            <a:avLst/>
          </a:prstGeom>
          <a:noFill/>
          <a:ln w="9525">
            <a:noFill/>
            <a:miter lim="800000"/>
            <a:headEnd/>
            <a:tailEnd/>
          </a:ln>
        </p:spPr>
        <p:txBody>
          <a:bodyPr>
            <a:spAutoFit/>
          </a:bodyPr>
          <a:lstStyle/>
          <a:p>
            <a:pPr algn="r" rtl="1">
              <a:spcBef>
                <a:spcPct val="50000"/>
              </a:spcBef>
              <a:buFontTx/>
              <a:buChar char="-"/>
            </a:pPr>
            <a:r>
              <a:rPr lang="fa-IR" sz="2200" b="1">
                <a:latin typeface="Times New Roman" pitchFamily="18" charset="0"/>
                <a:cs typeface="B Nazanin" pitchFamily="2" charset="-78"/>
              </a:rPr>
              <a:t> برای انتخاب بهترین روش ریخته گری باید موارد زیر را با خواسته های خود تطبیق دهیم: </a:t>
            </a:r>
          </a:p>
          <a:p>
            <a:pPr algn="r" rtl="1">
              <a:spcBef>
                <a:spcPct val="50000"/>
              </a:spcBef>
            </a:pPr>
            <a:r>
              <a:rPr lang="fa-IR" sz="2200" b="1">
                <a:latin typeface="Times New Roman" pitchFamily="18" charset="0"/>
                <a:cs typeface="B Nazanin" pitchFamily="2" charset="-78"/>
              </a:rPr>
              <a:t>	1- کیفیت سطحی </a:t>
            </a:r>
          </a:p>
          <a:p>
            <a:pPr algn="r" rtl="1">
              <a:spcBef>
                <a:spcPct val="50000"/>
              </a:spcBef>
            </a:pPr>
            <a:r>
              <a:rPr lang="fa-IR" sz="2200" b="1">
                <a:latin typeface="Times New Roman" pitchFamily="18" charset="0"/>
                <a:cs typeface="B Nazanin" pitchFamily="2" charset="-78"/>
              </a:rPr>
              <a:t>	2- دقت ابعادی </a:t>
            </a:r>
          </a:p>
          <a:p>
            <a:pPr algn="r" rtl="1">
              <a:spcBef>
                <a:spcPct val="50000"/>
              </a:spcBef>
            </a:pPr>
            <a:r>
              <a:rPr lang="fa-IR" sz="2200" b="1">
                <a:latin typeface="Times New Roman" pitchFamily="18" charset="0"/>
                <a:cs typeface="B Nazanin" pitchFamily="2" charset="-78"/>
              </a:rPr>
              <a:t>	3- تعداد قطعات ریختگی </a:t>
            </a:r>
          </a:p>
          <a:p>
            <a:pPr algn="r" rtl="1">
              <a:spcBef>
                <a:spcPct val="50000"/>
              </a:spcBef>
            </a:pPr>
            <a:r>
              <a:rPr lang="fa-IR" sz="2200" b="1">
                <a:latin typeface="Times New Roman" pitchFamily="18" charset="0"/>
                <a:cs typeface="B Nazanin" pitchFamily="2" charset="-78"/>
              </a:rPr>
              <a:t>	4- نوع مدل و ماهیچه </a:t>
            </a:r>
          </a:p>
          <a:p>
            <a:pPr algn="r" rtl="1">
              <a:spcBef>
                <a:spcPct val="50000"/>
              </a:spcBef>
            </a:pPr>
            <a:r>
              <a:rPr lang="fa-IR" sz="2200" b="1">
                <a:latin typeface="Times New Roman" pitchFamily="18" charset="0"/>
                <a:cs typeface="B Nazanin" pitchFamily="2" charset="-78"/>
              </a:rPr>
              <a:t>	5- هزینه ساخت قالب یا حدیده </a:t>
            </a:r>
          </a:p>
          <a:p>
            <a:pPr algn="r" rtl="1">
              <a:spcBef>
                <a:spcPct val="50000"/>
              </a:spcBef>
            </a:pPr>
            <a:r>
              <a:rPr lang="fa-IR" sz="2200" b="1">
                <a:latin typeface="Times New Roman" pitchFamily="18" charset="0"/>
                <a:cs typeface="B Nazanin" pitchFamily="2" charset="-78"/>
              </a:rPr>
              <a:t>	6- محدودیتهای موجود بواسطه نوع ماده انتخابی </a:t>
            </a:r>
            <a:endParaRPr lang="en-US" sz="2200" b="1">
              <a:latin typeface="Times New Roman" pitchFamily="18" charset="0"/>
              <a:cs typeface="B Nazanin" pitchFamily="2" charset="-78"/>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9D37CE16-ECAB-45FF-9500-C54A34E1B706}" type="slidenum">
              <a:rPr lang="en-US" sz="1200">
                <a:latin typeface="Arial Black" pitchFamily="34" charset="0"/>
                <a:cs typeface="+mn-cs"/>
              </a:rPr>
              <a:pPr algn="r">
                <a:defRPr/>
              </a:pPr>
              <a:t>15</a:t>
            </a:fld>
            <a:endParaRPr lang="en-US" sz="1200" dirty="0">
              <a:latin typeface="Arial Black" pitchFamily="34" charset="0"/>
              <a:cs typeface="+mn-cs"/>
            </a:endParaRPr>
          </a:p>
        </p:txBody>
      </p:sp>
      <p:sp>
        <p:nvSpPr>
          <p:cNvPr id="18435"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18436" name="Text Box 3"/>
          <p:cNvSpPr txBox="1">
            <a:spLocks noChangeArrowheads="1"/>
          </p:cNvSpPr>
          <p:nvPr/>
        </p:nvSpPr>
        <p:spPr bwMode="auto">
          <a:xfrm>
            <a:off x="539750" y="260350"/>
            <a:ext cx="7704138"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ریخته گری در ماسه </a:t>
            </a:r>
            <a:r>
              <a:rPr lang="en-US" sz="4000" b="1">
                <a:solidFill>
                  <a:schemeClr val="bg1"/>
                </a:solidFill>
                <a:latin typeface="Times New Roman" pitchFamily="18" charset="0"/>
                <a:cs typeface="B Nazanin" pitchFamily="2" charset="-78"/>
              </a:rPr>
              <a:t>Sand Casting</a:t>
            </a:r>
          </a:p>
        </p:txBody>
      </p:sp>
      <p:sp>
        <p:nvSpPr>
          <p:cNvPr id="18437" name="Text Box 8"/>
          <p:cNvSpPr txBox="1">
            <a:spLocks noChangeArrowheads="1"/>
          </p:cNvSpPr>
          <p:nvPr/>
        </p:nvSpPr>
        <p:spPr bwMode="auto">
          <a:xfrm>
            <a:off x="395288" y="1341438"/>
            <a:ext cx="8208962" cy="1935162"/>
          </a:xfrm>
          <a:prstGeom prst="rect">
            <a:avLst/>
          </a:prstGeom>
          <a:noFill/>
          <a:ln w="9525">
            <a:noFill/>
            <a:miter lim="800000"/>
            <a:headEnd/>
            <a:tailEnd/>
          </a:ln>
        </p:spPr>
        <p:txBody>
          <a:bodyPr>
            <a:spAutoFit/>
          </a:bodyPr>
          <a:lstStyle/>
          <a:p>
            <a:pPr algn="r" rtl="1">
              <a:spcBef>
                <a:spcPct val="50000"/>
              </a:spcBef>
              <a:buFontTx/>
              <a:buChar char="-"/>
            </a:pPr>
            <a:r>
              <a:rPr lang="fa-IR" sz="2200" b="1">
                <a:latin typeface="Times New Roman" pitchFamily="18" charset="0"/>
                <a:cs typeface="B Nazanin" pitchFamily="2" charset="-78"/>
              </a:rPr>
              <a:t> در این روش دانه های ماده دیرگداز (مانند سیلیکا) با مقادیر کمی مواد دیگر مانند خاک رس، چسب و آب مخلوط شده و در اطراف مدل که شکل قطعه مورد نظر را دارد، فشرده می شوند. </a:t>
            </a:r>
          </a:p>
          <a:p>
            <a:pPr algn="r" rtl="1">
              <a:spcBef>
                <a:spcPct val="50000"/>
              </a:spcBef>
              <a:buFontTx/>
              <a:buChar char="-"/>
            </a:pPr>
            <a:r>
              <a:rPr lang="fa-IR" sz="2200" b="1">
                <a:latin typeface="Times New Roman" pitchFamily="18" charset="0"/>
                <a:cs typeface="B Nazanin" pitchFamily="2" charset="-78"/>
              </a:rPr>
              <a:t> اگر لازم باشد که مدل قبل از ریختن مذاب از قالب خارج شود، قالب باید دو تکه یا بیشتر ساخته شود. </a:t>
            </a:r>
            <a:endParaRPr lang="en-US" sz="2200" b="1">
              <a:latin typeface="Times New Roman" pitchFamily="18" charset="0"/>
              <a:cs typeface="B Nazanin" pitchFamily="2" charset="-78"/>
            </a:endParaRPr>
          </a:p>
        </p:txBody>
      </p:sp>
      <p:sp>
        <p:nvSpPr>
          <p:cNvPr id="18438" name="Text Box 8"/>
          <p:cNvSpPr txBox="1">
            <a:spLocks noChangeArrowheads="1"/>
          </p:cNvSpPr>
          <p:nvPr/>
        </p:nvSpPr>
        <p:spPr bwMode="auto">
          <a:xfrm>
            <a:off x="395288" y="3403600"/>
            <a:ext cx="8208962" cy="457200"/>
          </a:xfrm>
          <a:prstGeom prst="rect">
            <a:avLst/>
          </a:prstGeom>
          <a:noFill/>
          <a:ln w="9525">
            <a:noFill/>
            <a:miter lim="800000"/>
            <a:headEnd/>
            <a:tailEnd/>
          </a:ln>
        </p:spPr>
        <p:txBody>
          <a:bodyPr>
            <a:spAutoFit/>
          </a:bodyPr>
          <a:lstStyle/>
          <a:p>
            <a:pPr algn="r" rtl="1">
              <a:spcBef>
                <a:spcPct val="50000"/>
              </a:spcBef>
            </a:pPr>
            <a:r>
              <a:rPr lang="fa-IR" sz="2400" b="1">
                <a:solidFill>
                  <a:srgbClr val="FF0000"/>
                </a:solidFill>
                <a:latin typeface="Times New Roman" pitchFamily="18" charset="0"/>
                <a:cs typeface="B Nazanin" pitchFamily="2" charset="-78"/>
              </a:rPr>
              <a:t>خصوصیات ریخته گری در ماسه</a:t>
            </a:r>
            <a:endParaRPr lang="en-US" sz="2400" b="1">
              <a:solidFill>
                <a:srgbClr val="FF0000"/>
              </a:solidFill>
              <a:latin typeface="Times New Roman" pitchFamily="18" charset="0"/>
              <a:cs typeface="B Nazanin" pitchFamily="2" charset="-78"/>
            </a:endParaRPr>
          </a:p>
        </p:txBody>
      </p:sp>
      <p:sp>
        <p:nvSpPr>
          <p:cNvPr id="18439" name="Text Box 8"/>
          <p:cNvSpPr txBox="1">
            <a:spLocks noChangeArrowheads="1"/>
          </p:cNvSpPr>
          <p:nvPr/>
        </p:nvSpPr>
        <p:spPr bwMode="auto">
          <a:xfrm>
            <a:off x="395288" y="3870325"/>
            <a:ext cx="8208962" cy="1600200"/>
          </a:xfrm>
          <a:prstGeom prst="rect">
            <a:avLst/>
          </a:prstGeom>
          <a:noFill/>
          <a:ln w="9525">
            <a:noFill/>
            <a:miter lim="800000"/>
            <a:headEnd/>
            <a:tailEnd/>
          </a:ln>
        </p:spPr>
        <p:txBody>
          <a:bodyPr>
            <a:spAutoFit/>
          </a:bodyPr>
          <a:lstStyle/>
          <a:p>
            <a:pPr algn="r" rtl="1">
              <a:spcBef>
                <a:spcPct val="50000"/>
              </a:spcBef>
            </a:pPr>
            <a:r>
              <a:rPr lang="fa-IR" sz="2200" b="1">
                <a:latin typeface="Times New Roman" pitchFamily="18" charset="0"/>
                <a:cs typeface="B Nazanin" pitchFamily="2" charset="-78"/>
              </a:rPr>
              <a:t>امتیازها: تقریبا هیچ محدودیتی در شکل، اندازه، وزن و پیچیدگی وجود ندارد. تقریبا هر فلزی را می توان ریخته گری کرد. </a:t>
            </a:r>
          </a:p>
          <a:p>
            <a:pPr algn="r" rtl="1">
              <a:spcBef>
                <a:spcPct val="50000"/>
              </a:spcBef>
            </a:pPr>
            <a:r>
              <a:rPr lang="fa-IR" sz="2200" b="1">
                <a:latin typeface="Times New Roman" pitchFamily="18" charset="0"/>
                <a:cs typeface="B Nazanin" pitchFamily="2" charset="-78"/>
              </a:rPr>
              <a:t>محدودیتها: تلرانس و پرداخت سطح به خوبی روشهای دیگر ریخته گری نیست. معمولا مقداری ماشینکاری لازم است. </a:t>
            </a:r>
            <a:endParaRPr lang="en-US" sz="2200" b="1">
              <a:latin typeface="Times New Roman" pitchFamily="18" charset="0"/>
              <a:cs typeface="B Nazanin" pitchFamily="2" charset="-78"/>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A03A5E4E-5938-40F1-AD75-8104E9751428}" type="slidenum">
              <a:rPr lang="en-US" sz="1200">
                <a:latin typeface="Arial Black" pitchFamily="34" charset="0"/>
                <a:cs typeface="+mn-cs"/>
              </a:rPr>
              <a:pPr algn="r">
                <a:defRPr/>
              </a:pPr>
              <a:t>16</a:t>
            </a:fld>
            <a:endParaRPr lang="en-US" sz="1200" dirty="0">
              <a:latin typeface="Arial Black" pitchFamily="34" charset="0"/>
              <a:cs typeface="+mn-cs"/>
            </a:endParaRPr>
          </a:p>
        </p:txBody>
      </p:sp>
      <p:sp>
        <p:nvSpPr>
          <p:cNvPr id="19459"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19460" name="Text Box 3"/>
          <p:cNvSpPr txBox="1">
            <a:spLocks noChangeArrowheads="1"/>
          </p:cNvSpPr>
          <p:nvPr/>
        </p:nvSpPr>
        <p:spPr bwMode="auto">
          <a:xfrm>
            <a:off x="539750" y="260350"/>
            <a:ext cx="7704138"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ریخته گری در ماسه </a:t>
            </a:r>
            <a:r>
              <a:rPr lang="en-US" sz="4000" b="1">
                <a:solidFill>
                  <a:schemeClr val="bg1"/>
                </a:solidFill>
                <a:latin typeface="Times New Roman" pitchFamily="18" charset="0"/>
                <a:cs typeface="B Nazanin" pitchFamily="2" charset="-78"/>
              </a:rPr>
              <a:t>Sand Casting</a:t>
            </a:r>
          </a:p>
        </p:txBody>
      </p:sp>
      <p:sp>
        <p:nvSpPr>
          <p:cNvPr id="19461" name="Text Box 8"/>
          <p:cNvSpPr txBox="1">
            <a:spLocks noChangeArrowheads="1"/>
          </p:cNvSpPr>
          <p:nvPr/>
        </p:nvSpPr>
        <p:spPr bwMode="auto">
          <a:xfrm>
            <a:off x="395288" y="1484313"/>
            <a:ext cx="8208962" cy="3278187"/>
          </a:xfrm>
          <a:prstGeom prst="rect">
            <a:avLst/>
          </a:prstGeom>
          <a:noFill/>
          <a:ln w="9525">
            <a:noFill/>
            <a:miter lim="800000"/>
            <a:headEnd/>
            <a:tailEnd/>
          </a:ln>
        </p:spPr>
        <p:txBody>
          <a:bodyPr>
            <a:spAutoFit/>
          </a:bodyPr>
          <a:lstStyle/>
          <a:p>
            <a:pPr algn="r" rtl="1">
              <a:spcBef>
                <a:spcPct val="50000"/>
              </a:spcBef>
            </a:pPr>
            <a:r>
              <a:rPr lang="fa-IR" sz="2200" b="1">
                <a:latin typeface="Times New Roman" pitchFamily="18" charset="0"/>
                <a:cs typeface="B Nazanin" pitchFamily="2" charset="-78"/>
              </a:rPr>
              <a:t>فلزات متداول: چدن، فولاد، آلیاژهای آلومینیوم، مس، منیزیم، نیکل و ... </a:t>
            </a:r>
          </a:p>
          <a:p>
            <a:pPr algn="r" rtl="1">
              <a:spcBef>
                <a:spcPct val="50000"/>
              </a:spcBef>
            </a:pPr>
            <a:r>
              <a:rPr lang="fa-IR" sz="2200" b="1">
                <a:latin typeface="Times New Roman" pitchFamily="18" charset="0"/>
                <a:cs typeface="B Nazanin" pitchFamily="2" charset="-78"/>
              </a:rPr>
              <a:t>محدودیت وزن: از 30 گرم تا 3000 کیلوگرم </a:t>
            </a:r>
          </a:p>
          <a:p>
            <a:pPr algn="r" rtl="1">
              <a:spcBef>
                <a:spcPct val="50000"/>
              </a:spcBef>
            </a:pPr>
            <a:r>
              <a:rPr lang="fa-IR" sz="2200" b="1">
                <a:latin typeface="Times New Roman" pitchFamily="18" charset="0"/>
                <a:cs typeface="B Nazanin" pitchFamily="2" charset="-78"/>
              </a:rPr>
              <a:t>محدودیت ضخامت: از 5/2 میلیمتر به بالا </a:t>
            </a:r>
          </a:p>
          <a:p>
            <a:pPr algn="r" rtl="1">
              <a:spcBef>
                <a:spcPct val="50000"/>
              </a:spcBef>
            </a:pPr>
            <a:r>
              <a:rPr lang="fa-IR" sz="2200" b="1">
                <a:latin typeface="Times New Roman" pitchFamily="18" charset="0"/>
                <a:cs typeface="B Nazanin" pitchFamily="2" charset="-78"/>
              </a:rPr>
              <a:t>تلرانسهای متعارف: در 150 میلیمتر اول، 8/0 میلیمتر و در طولهای بیشتر 30 میکرون به ازای هر یک میلیمتر </a:t>
            </a:r>
          </a:p>
          <a:p>
            <a:pPr algn="r" rtl="1">
              <a:spcBef>
                <a:spcPct val="50000"/>
              </a:spcBef>
            </a:pPr>
            <a:r>
              <a:rPr lang="fa-IR" sz="2200" b="1">
                <a:latin typeface="Times New Roman" pitchFamily="18" charset="0"/>
                <a:cs typeface="B Nazanin" pitchFamily="2" charset="-78"/>
              </a:rPr>
              <a:t>شیب لازم در ساخت مدل: 1 تا 3 درجه </a:t>
            </a:r>
          </a:p>
          <a:p>
            <a:pPr algn="r" rtl="1">
              <a:spcBef>
                <a:spcPct val="50000"/>
              </a:spcBef>
            </a:pPr>
            <a:r>
              <a:rPr lang="fa-IR" sz="2200" b="1">
                <a:latin typeface="Times New Roman" pitchFamily="18" charset="0"/>
                <a:cs typeface="B Nazanin" pitchFamily="2" charset="-78"/>
              </a:rPr>
              <a:t>پرداخت سطح: </a:t>
            </a:r>
            <a:r>
              <a:rPr lang="en-US" sz="2200" b="1">
                <a:latin typeface="Times New Roman" pitchFamily="18" charset="0"/>
                <a:cs typeface="B Nazanin" pitchFamily="2" charset="-78"/>
              </a:rPr>
              <a:t>R</a:t>
            </a:r>
            <a:r>
              <a:rPr lang="en-US" sz="2200" b="1" baseline="-25000">
                <a:latin typeface="Times New Roman" pitchFamily="18" charset="0"/>
                <a:cs typeface="B Nazanin" pitchFamily="2" charset="-78"/>
              </a:rPr>
              <a:t>z</a:t>
            </a:r>
            <a:r>
              <a:rPr lang="en-US" sz="2200" b="1">
                <a:latin typeface="Times New Roman" pitchFamily="18" charset="0"/>
                <a:cs typeface="B Nazanin" pitchFamily="2" charset="-78"/>
              </a:rPr>
              <a:t>=2,5 – 25 </a:t>
            </a:r>
            <a:r>
              <a:rPr lang="en-US" sz="2200" b="1">
                <a:latin typeface="Times New Roman" pitchFamily="18" charset="0"/>
                <a:cs typeface="Times New Roman" pitchFamily="18" charset="0"/>
              </a:rPr>
              <a:t>µm</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84DD4973-6F1A-4697-B19D-F76B2369AEF2}" type="slidenum">
              <a:rPr lang="en-US" sz="1200">
                <a:latin typeface="Arial Black" pitchFamily="34" charset="0"/>
                <a:cs typeface="+mn-cs"/>
              </a:rPr>
              <a:pPr algn="r">
                <a:defRPr/>
              </a:pPr>
              <a:t>17</a:t>
            </a:fld>
            <a:endParaRPr lang="en-US" sz="1200" dirty="0">
              <a:latin typeface="Arial Black" pitchFamily="34" charset="0"/>
              <a:cs typeface="+mn-cs"/>
            </a:endParaRPr>
          </a:p>
        </p:txBody>
      </p:sp>
      <p:sp>
        <p:nvSpPr>
          <p:cNvPr id="20483"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20484" name="Text Box 3"/>
          <p:cNvSpPr txBox="1">
            <a:spLocks noChangeArrowheads="1"/>
          </p:cNvSpPr>
          <p:nvPr/>
        </p:nvSpPr>
        <p:spPr bwMode="auto">
          <a:xfrm>
            <a:off x="539750" y="260350"/>
            <a:ext cx="7704138"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مراحل تولید قطعه در ریخته گری ماسه ای </a:t>
            </a:r>
            <a:endParaRPr lang="en-US" sz="4000" b="1">
              <a:solidFill>
                <a:schemeClr val="bg1"/>
              </a:solidFill>
              <a:latin typeface="Times New Roman" pitchFamily="18" charset="0"/>
              <a:cs typeface="B Nazanin" pitchFamily="2" charset="-78"/>
            </a:endParaRPr>
          </a:p>
        </p:txBody>
      </p:sp>
      <p:pic>
        <p:nvPicPr>
          <p:cNvPr id="20485" name="Picture 6" descr="Manufacturing methods - sand Casting"/>
          <p:cNvPicPr>
            <a:picLocks noChangeAspect="1" noChangeArrowheads="1"/>
          </p:cNvPicPr>
          <p:nvPr/>
        </p:nvPicPr>
        <p:blipFill>
          <a:blip r:embed="rId2" cstate="print"/>
          <a:srcRect/>
          <a:stretch>
            <a:fillRect/>
          </a:stretch>
        </p:blipFill>
        <p:spPr bwMode="auto">
          <a:xfrm>
            <a:off x="1935163" y="1465263"/>
            <a:ext cx="4076700" cy="5276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BA9401FE-480A-43B2-8120-AEEED577BD2B}" type="slidenum">
              <a:rPr lang="en-US" sz="1200">
                <a:latin typeface="Arial Black" pitchFamily="34" charset="0"/>
                <a:cs typeface="+mn-cs"/>
              </a:rPr>
              <a:pPr algn="r">
                <a:defRPr/>
              </a:pPr>
              <a:t>18</a:t>
            </a:fld>
            <a:endParaRPr lang="en-US" sz="1200" dirty="0">
              <a:latin typeface="Arial Black" pitchFamily="34" charset="0"/>
              <a:cs typeface="+mn-cs"/>
            </a:endParaRPr>
          </a:p>
        </p:txBody>
      </p:sp>
      <p:sp>
        <p:nvSpPr>
          <p:cNvPr id="21507"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21508" name="Text Box 3"/>
          <p:cNvSpPr txBox="1">
            <a:spLocks noChangeArrowheads="1"/>
          </p:cNvSpPr>
          <p:nvPr/>
        </p:nvSpPr>
        <p:spPr bwMode="auto">
          <a:xfrm>
            <a:off x="539750" y="260350"/>
            <a:ext cx="7704138"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مراحل تولید قطعه در ریخته گری ماسه ای </a:t>
            </a:r>
            <a:endParaRPr lang="en-US" sz="4000" b="1">
              <a:solidFill>
                <a:schemeClr val="bg1"/>
              </a:solidFill>
              <a:latin typeface="Times New Roman" pitchFamily="18" charset="0"/>
              <a:cs typeface="B Nazanin" pitchFamily="2" charset="-78"/>
            </a:endParaRPr>
          </a:p>
        </p:txBody>
      </p:sp>
      <p:sp>
        <p:nvSpPr>
          <p:cNvPr id="21509" name="Text Box 8"/>
          <p:cNvSpPr txBox="1">
            <a:spLocks noChangeArrowheads="1"/>
          </p:cNvSpPr>
          <p:nvPr/>
        </p:nvSpPr>
        <p:spPr bwMode="auto">
          <a:xfrm>
            <a:off x="395288" y="1484313"/>
            <a:ext cx="8208962" cy="3779837"/>
          </a:xfrm>
          <a:prstGeom prst="rect">
            <a:avLst/>
          </a:prstGeom>
          <a:noFill/>
          <a:ln w="9525">
            <a:noFill/>
            <a:miter lim="800000"/>
            <a:headEnd/>
            <a:tailEnd/>
          </a:ln>
        </p:spPr>
        <p:txBody>
          <a:bodyPr>
            <a:spAutoFit/>
          </a:bodyPr>
          <a:lstStyle/>
          <a:p>
            <a:pPr algn="r" rtl="1">
              <a:spcBef>
                <a:spcPct val="50000"/>
              </a:spcBef>
            </a:pPr>
            <a:r>
              <a:rPr lang="fa-IR" sz="2200" b="1">
                <a:latin typeface="Times New Roman" pitchFamily="18" charset="0"/>
                <a:cs typeface="B Nazanin" pitchFamily="2" charset="-78"/>
              </a:rPr>
              <a:t>1- نصف مدل در درجه پایین قرار داده می شود. </a:t>
            </a:r>
          </a:p>
          <a:p>
            <a:pPr algn="r" rtl="1">
              <a:spcBef>
                <a:spcPct val="50000"/>
              </a:spcBef>
            </a:pPr>
            <a:r>
              <a:rPr lang="fa-IR" sz="2200" b="1">
                <a:latin typeface="Times New Roman" pitchFamily="18" charset="0"/>
                <a:cs typeface="B Nazanin" pitchFamily="2" charset="-78"/>
              </a:rPr>
              <a:t>2- روی مدل با ماسه فشرده می شود. </a:t>
            </a:r>
          </a:p>
          <a:p>
            <a:pPr algn="r" rtl="1">
              <a:spcBef>
                <a:spcPct val="50000"/>
              </a:spcBef>
            </a:pPr>
            <a:r>
              <a:rPr lang="fa-IR" sz="2200" b="1">
                <a:latin typeface="Times New Roman" pitchFamily="18" charset="0"/>
                <a:cs typeface="B Nazanin" pitchFamily="2" charset="-78"/>
              </a:rPr>
              <a:t>3- درجه پایین برگردانده شده و درجه بالا روی آن قرار می گیرد. نصف دیگر مدل برروی آن مونتاژ شده و بعد از قرار دادن تغذیه کننده و سیستم راهگاهی، درجه بالا نیز با ماسه پرشده و فشرده می شود. </a:t>
            </a:r>
          </a:p>
          <a:p>
            <a:pPr algn="r" rtl="1">
              <a:spcBef>
                <a:spcPct val="50000"/>
              </a:spcBef>
            </a:pPr>
            <a:r>
              <a:rPr lang="fa-IR" sz="2200" b="1">
                <a:latin typeface="Times New Roman" pitchFamily="18" charset="0"/>
                <a:cs typeface="B Nazanin" pitchFamily="2" charset="-78"/>
              </a:rPr>
              <a:t>4- دو درجه از هم جداشده و مدلهای چوبی و مدلهای راهگاه و تغذیه کننده از ماسه خارج می شوند. کانالهای مذاب نیز با ابزارهای مخصوص کنده شده و سطوح آنها صاف می گردد. </a:t>
            </a:r>
          </a:p>
          <a:p>
            <a:pPr algn="r" rtl="1">
              <a:spcBef>
                <a:spcPct val="50000"/>
              </a:spcBef>
            </a:pPr>
            <a:r>
              <a:rPr lang="fa-IR" sz="2200" b="1">
                <a:latin typeface="Times New Roman" pitchFamily="18" charset="0"/>
                <a:cs typeface="B Nazanin" pitchFamily="2" charset="-78"/>
              </a:rPr>
              <a:t>5- قالب مونتاژ شده و بعد از ریختن مذاب، قطعه خارج می شود. </a:t>
            </a:r>
            <a:endParaRPr lang="en-US" sz="2200" b="1">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80C3D01A-4C2C-4F58-8FBD-0CCCF8D039F0}" type="slidenum">
              <a:rPr lang="en-US" sz="1200">
                <a:latin typeface="Arial Black" pitchFamily="34" charset="0"/>
                <a:cs typeface="+mn-cs"/>
              </a:rPr>
              <a:pPr algn="r">
                <a:defRPr/>
              </a:pPr>
              <a:t>19</a:t>
            </a:fld>
            <a:endParaRPr lang="en-US" sz="1200" dirty="0">
              <a:latin typeface="Arial Black" pitchFamily="34" charset="0"/>
              <a:cs typeface="+mn-cs"/>
            </a:endParaRPr>
          </a:p>
        </p:txBody>
      </p:sp>
      <p:sp>
        <p:nvSpPr>
          <p:cNvPr id="22531"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22532" name="Text Box 3"/>
          <p:cNvSpPr txBox="1">
            <a:spLocks noChangeArrowheads="1"/>
          </p:cNvSpPr>
          <p:nvPr/>
        </p:nvSpPr>
        <p:spPr bwMode="auto">
          <a:xfrm>
            <a:off x="539750" y="260350"/>
            <a:ext cx="7704138"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ریخته گری پوسته ای </a:t>
            </a:r>
            <a:endParaRPr lang="en-US" sz="4000" b="1">
              <a:solidFill>
                <a:schemeClr val="bg1"/>
              </a:solidFill>
              <a:latin typeface="Times New Roman" pitchFamily="18" charset="0"/>
              <a:cs typeface="B Nazanin" pitchFamily="2" charset="-78"/>
            </a:endParaRPr>
          </a:p>
        </p:txBody>
      </p:sp>
      <p:sp>
        <p:nvSpPr>
          <p:cNvPr id="22533" name="Text Box 8"/>
          <p:cNvSpPr txBox="1">
            <a:spLocks noChangeArrowheads="1"/>
          </p:cNvSpPr>
          <p:nvPr/>
        </p:nvSpPr>
        <p:spPr bwMode="auto">
          <a:xfrm>
            <a:off x="395288" y="1484313"/>
            <a:ext cx="8208962" cy="762000"/>
          </a:xfrm>
          <a:prstGeom prst="rect">
            <a:avLst/>
          </a:prstGeom>
          <a:noFill/>
          <a:ln w="9525">
            <a:noFill/>
            <a:miter lim="800000"/>
            <a:headEnd/>
            <a:tailEnd/>
          </a:ln>
        </p:spPr>
        <p:txBody>
          <a:bodyPr>
            <a:spAutoFit/>
          </a:bodyPr>
          <a:lstStyle/>
          <a:p>
            <a:pPr algn="r" rtl="1">
              <a:spcBef>
                <a:spcPct val="50000"/>
              </a:spcBef>
            </a:pPr>
            <a:r>
              <a:rPr lang="fa-IR" sz="2200" b="1">
                <a:latin typeface="Times New Roman" pitchFamily="18" charset="0"/>
                <a:cs typeface="B Nazanin" pitchFamily="2" charset="-78"/>
              </a:rPr>
              <a:t>این روش برای تولید قطعات دقیق تر و ظریفتر با پرداخت سطح و سرعت تولید بالاتر کاربرد دارد. </a:t>
            </a:r>
            <a:endParaRPr lang="en-US" sz="2200" b="1">
              <a:latin typeface="Times New Roman" pitchFamily="18" charset="0"/>
              <a:cs typeface="Times New Roman" pitchFamily="18" charset="0"/>
            </a:endParaRPr>
          </a:p>
        </p:txBody>
      </p:sp>
      <p:pic>
        <p:nvPicPr>
          <p:cNvPr id="22534" name="Picture 6" descr="Manufacturing methods - Shell Casting"/>
          <p:cNvPicPr>
            <a:picLocks noChangeAspect="1" noChangeArrowheads="1"/>
          </p:cNvPicPr>
          <p:nvPr/>
        </p:nvPicPr>
        <p:blipFill>
          <a:blip r:embed="rId2" cstate="print"/>
          <a:srcRect/>
          <a:stretch>
            <a:fillRect/>
          </a:stretch>
        </p:blipFill>
        <p:spPr bwMode="auto">
          <a:xfrm>
            <a:off x="1403350" y="2478088"/>
            <a:ext cx="6561138" cy="3044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CE88EB65-B4A4-4C73-B249-BACB53AFC358}" type="slidenum">
              <a:rPr lang="en-US"/>
              <a:pPr>
                <a:defRPr/>
              </a:pPr>
              <a:t>2</a:t>
            </a:fld>
            <a:endParaRPr lang="en-US" dirty="0"/>
          </a:p>
        </p:txBody>
      </p:sp>
      <p:sp>
        <p:nvSpPr>
          <p:cNvPr id="6147"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6148" name="Text Box 3"/>
          <p:cNvSpPr txBox="1">
            <a:spLocks noChangeArrowheads="1"/>
          </p:cNvSpPr>
          <p:nvPr/>
        </p:nvSpPr>
        <p:spPr bwMode="auto">
          <a:xfrm>
            <a:off x="1116013" y="260350"/>
            <a:ext cx="6551612"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مقدمه </a:t>
            </a:r>
            <a:endParaRPr lang="en-US" sz="4000" b="1">
              <a:solidFill>
                <a:schemeClr val="bg1"/>
              </a:solidFill>
              <a:latin typeface="Times New Roman" pitchFamily="18" charset="0"/>
              <a:cs typeface="B Nazanin" pitchFamily="2" charset="-78"/>
            </a:endParaRPr>
          </a:p>
        </p:txBody>
      </p:sp>
      <p:sp>
        <p:nvSpPr>
          <p:cNvPr id="6149" name="Text Box 8"/>
          <p:cNvSpPr txBox="1">
            <a:spLocks noChangeArrowheads="1"/>
          </p:cNvSpPr>
          <p:nvPr/>
        </p:nvSpPr>
        <p:spPr bwMode="auto">
          <a:xfrm>
            <a:off x="323850" y="1341438"/>
            <a:ext cx="8353425" cy="1431925"/>
          </a:xfrm>
          <a:prstGeom prst="rect">
            <a:avLst/>
          </a:prstGeom>
          <a:noFill/>
          <a:ln w="9525">
            <a:noFill/>
            <a:miter lim="800000"/>
            <a:headEnd/>
            <a:tailEnd/>
          </a:ln>
        </p:spPr>
        <p:txBody>
          <a:bodyPr>
            <a:spAutoFit/>
          </a:bodyPr>
          <a:lstStyle/>
          <a:p>
            <a:pPr algn="r" rtl="1">
              <a:spcBef>
                <a:spcPct val="50000"/>
              </a:spcBef>
              <a:buFontTx/>
              <a:buChar char="-"/>
            </a:pPr>
            <a:r>
              <a:rPr lang="fa-IR" sz="2200" b="1">
                <a:cs typeface="B Nazanin" pitchFamily="2" charset="-78"/>
              </a:rPr>
              <a:t> فرآیند ریختن و انجماد فلز مذاب ریخته شده به داخل قالب. </a:t>
            </a:r>
            <a:r>
              <a:rPr lang="fa-IR" sz="2200" b="1">
                <a:solidFill>
                  <a:srgbClr val="FF0000"/>
                </a:solidFill>
                <a:cs typeface="B Nazanin" pitchFamily="2" charset="-78"/>
              </a:rPr>
              <a:t>در فرآیند ریخته گری ماده جامد قابل ذوب تاحد مناسب حرارت داده شده سپس در یک حفره خالی یا قالب ریخته شده تا پس از انجماد به شکل موردنظر درآید. </a:t>
            </a:r>
            <a:r>
              <a:rPr lang="fa-IR" sz="2200" b="1">
                <a:solidFill>
                  <a:srgbClr val="1E5A18"/>
                </a:solidFill>
                <a:cs typeface="B Nazanin" pitchFamily="2" charset="-78"/>
              </a:rPr>
              <a:t>در نتیجه طی یک مرحله، تهیه هرشکل ساده یا پیچیده از هر فلز قابل ذوب امکان پذیر است. </a:t>
            </a:r>
            <a:endParaRPr lang="en-US" sz="2200" b="1">
              <a:latin typeface="Times New Roman" pitchFamily="18" charset="0"/>
              <a:cs typeface="B Nazanin" pitchFamily="2" charset="-78"/>
            </a:endParaRPr>
          </a:p>
        </p:txBody>
      </p:sp>
      <p:sp>
        <p:nvSpPr>
          <p:cNvPr id="6150" name="Text Box 8"/>
          <p:cNvSpPr txBox="1">
            <a:spLocks noChangeArrowheads="1"/>
          </p:cNvSpPr>
          <p:nvPr/>
        </p:nvSpPr>
        <p:spPr bwMode="auto">
          <a:xfrm>
            <a:off x="500063" y="2781300"/>
            <a:ext cx="8032750" cy="1096963"/>
          </a:xfrm>
          <a:prstGeom prst="rect">
            <a:avLst/>
          </a:prstGeom>
          <a:noFill/>
          <a:ln w="9525">
            <a:noFill/>
            <a:miter lim="800000"/>
            <a:headEnd/>
            <a:tailEnd/>
          </a:ln>
        </p:spPr>
        <p:txBody>
          <a:bodyPr>
            <a:spAutoFit/>
          </a:bodyPr>
          <a:lstStyle/>
          <a:p>
            <a:pPr algn="r" rtl="1">
              <a:spcBef>
                <a:spcPct val="50000"/>
              </a:spcBef>
              <a:buFontTx/>
              <a:buChar char="-"/>
            </a:pPr>
            <a:r>
              <a:rPr lang="fa-IR" sz="2200" b="1">
                <a:solidFill>
                  <a:srgbClr val="764268"/>
                </a:solidFill>
                <a:cs typeface="B Nazanin" pitchFamily="2" charset="-78"/>
              </a:rPr>
              <a:t> محدوده اندازه و وزن قطعات قابل تولید به روش ریخته گری بسیار وسیع است و از یک قطعه یک میلیمتری با وزن کمتر از یک گرم (مانند دکمه، قطعات زیپ، طلا و ...) تا قطعات بزرگ چند تنی (مانند پروانه و قطعات کشتی) را شامل می شود. </a:t>
            </a:r>
            <a:endParaRPr lang="en-US" sz="2200" b="1">
              <a:solidFill>
                <a:srgbClr val="764268"/>
              </a:solidFill>
              <a:latin typeface="Times New Roman" pitchFamily="18" charset="0"/>
              <a:cs typeface="B Nazanin" pitchFamily="2" charset="-78"/>
            </a:endParaRPr>
          </a:p>
        </p:txBody>
      </p:sp>
      <p:sp>
        <p:nvSpPr>
          <p:cNvPr id="6151" name="Text Box 8"/>
          <p:cNvSpPr txBox="1">
            <a:spLocks noChangeArrowheads="1"/>
          </p:cNvSpPr>
          <p:nvPr/>
        </p:nvSpPr>
        <p:spPr bwMode="auto">
          <a:xfrm>
            <a:off x="500063" y="3860800"/>
            <a:ext cx="8032750" cy="1431925"/>
          </a:xfrm>
          <a:prstGeom prst="rect">
            <a:avLst/>
          </a:prstGeom>
          <a:noFill/>
          <a:ln w="9525">
            <a:noFill/>
            <a:miter lim="800000"/>
            <a:headEnd/>
            <a:tailEnd/>
          </a:ln>
        </p:spPr>
        <p:txBody>
          <a:bodyPr>
            <a:spAutoFit/>
          </a:bodyPr>
          <a:lstStyle/>
          <a:p>
            <a:pPr algn="r" rtl="1">
              <a:spcBef>
                <a:spcPct val="50000"/>
              </a:spcBef>
              <a:buFontTx/>
              <a:buChar char="-"/>
            </a:pPr>
            <a:r>
              <a:rPr lang="fa-IR" sz="2200" b="1">
                <a:cs typeface="B Nazanin" pitchFamily="2" charset="-78"/>
              </a:rPr>
              <a:t> فرآیند ریخته گری دارای امتیازات قابل توجهی در ساخت اشکال پیچیده، قطعات با قسمتهای توخالی و یا حفره های داخلی، قطعاتی با سطوح منحنی شکل نامنظم، قطعات خیلی بزرگ و قطعات ساخته شده از فلزاتی که ماشینکاری آنها دشوار است، می باشد. </a:t>
            </a:r>
            <a:endParaRPr lang="en-US" sz="2200" b="1">
              <a:latin typeface="Times New Roman" pitchFamily="18" charset="0"/>
              <a:cs typeface="B Nazanin" pitchFamily="2" charset="-78"/>
            </a:endParaRPr>
          </a:p>
        </p:txBody>
      </p:sp>
      <p:sp>
        <p:nvSpPr>
          <p:cNvPr id="6152" name="Text Box 8"/>
          <p:cNvSpPr txBox="1">
            <a:spLocks noChangeArrowheads="1"/>
          </p:cNvSpPr>
          <p:nvPr/>
        </p:nvSpPr>
        <p:spPr bwMode="auto">
          <a:xfrm>
            <a:off x="571500" y="5229225"/>
            <a:ext cx="8032750" cy="762000"/>
          </a:xfrm>
          <a:prstGeom prst="rect">
            <a:avLst/>
          </a:prstGeom>
          <a:noFill/>
          <a:ln w="9525">
            <a:noFill/>
            <a:miter lim="800000"/>
            <a:headEnd/>
            <a:tailEnd/>
          </a:ln>
        </p:spPr>
        <p:txBody>
          <a:bodyPr>
            <a:spAutoFit/>
          </a:bodyPr>
          <a:lstStyle/>
          <a:p>
            <a:pPr algn="r" rtl="1">
              <a:spcBef>
                <a:spcPct val="50000"/>
              </a:spcBef>
              <a:buFontTx/>
              <a:buChar char="-"/>
            </a:pPr>
            <a:r>
              <a:rPr lang="fa-IR" sz="2200" b="1">
                <a:solidFill>
                  <a:srgbClr val="0000CC"/>
                </a:solidFill>
                <a:cs typeface="B Nazanin" pitchFamily="2" charset="-78"/>
              </a:rPr>
              <a:t> عمده ترین اختلاف بین روشهای مختلف ریخته گری، جنس قالب (ماسه، قلز، سرامیک و ...) و نحوه ریختن مذاب (ثقلی، خلاء، فشار کم یا زیاد و ...) می باشد. </a:t>
            </a:r>
            <a:endParaRPr lang="en-US" sz="2200" b="1">
              <a:solidFill>
                <a:srgbClr val="0000CC"/>
              </a:solidFill>
              <a:latin typeface="Times New Roman" pitchFamily="18" charset="0"/>
              <a:cs typeface="B Nazanin" pitchFamily="2" charset="-7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0EBC0B7-581D-48A8-AE4D-D50FAA74D475}" type="slidenum">
              <a:rPr lang="en-US" sz="1200">
                <a:latin typeface="Arial Black" pitchFamily="34" charset="0"/>
                <a:cs typeface="+mn-cs"/>
              </a:rPr>
              <a:pPr algn="r">
                <a:defRPr/>
              </a:pPr>
              <a:t>20</a:t>
            </a:fld>
            <a:endParaRPr lang="en-US" sz="1200" dirty="0">
              <a:latin typeface="Arial Black" pitchFamily="34" charset="0"/>
              <a:cs typeface="+mn-cs"/>
            </a:endParaRPr>
          </a:p>
        </p:txBody>
      </p:sp>
      <p:sp>
        <p:nvSpPr>
          <p:cNvPr id="23555"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23556" name="Text Box 3"/>
          <p:cNvSpPr txBox="1">
            <a:spLocks noChangeArrowheads="1"/>
          </p:cNvSpPr>
          <p:nvPr/>
        </p:nvSpPr>
        <p:spPr bwMode="auto">
          <a:xfrm>
            <a:off x="539750" y="260350"/>
            <a:ext cx="7704138"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ریخته گری پوسته ای </a:t>
            </a:r>
            <a:endParaRPr lang="en-US" sz="4000" b="1">
              <a:solidFill>
                <a:schemeClr val="bg1"/>
              </a:solidFill>
              <a:latin typeface="Times New Roman" pitchFamily="18" charset="0"/>
              <a:cs typeface="B Nazanin" pitchFamily="2" charset="-78"/>
            </a:endParaRPr>
          </a:p>
        </p:txBody>
      </p:sp>
      <p:sp>
        <p:nvSpPr>
          <p:cNvPr id="23557" name="Text Box 8"/>
          <p:cNvSpPr txBox="1">
            <a:spLocks noChangeArrowheads="1"/>
          </p:cNvSpPr>
          <p:nvPr/>
        </p:nvSpPr>
        <p:spPr bwMode="auto">
          <a:xfrm>
            <a:off x="395288" y="1484313"/>
            <a:ext cx="8208962" cy="4113212"/>
          </a:xfrm>
          <a:prstGeom prst="rect">
            <a:avLst/>
          </a:prstGeom>
          <a:noFill/>
          <a:ln w="9525">
            <a:noFill/>
            <a:miter lim="800000"/>
            <a:headEnd/>
            <a:tailEnd/>
          </a:ln>
        </p:spPr>
        <p:txBody>
          <a:bodyPr>
            <a:spAutoFit/>
          </a:bodyPr>
          <a:lstStyle/>
          <a:p>
            <a:pPr algn="r" rtl="1">
              <a:spcBef>
                <a:spcPct val="50000"/>
              </a:spcBef>
              <a:buFontTx/>
              <a:buChar char="-"/>
            </a:pPr>
            <a:r>
              <a:rPr lang="fa-IR" sz="2200" b="1">
                <a:latin typeface="Times New Roman" pitchFamily="18" charset="0"/>
                <a:cs typeface="B Nazanin" pitchFamily="2" charset="-78"/>
              </a:rPr>
              <a:t>ماسه سیلیکاتی نرم که تمامی دانه های آن قبلا توسط لایه نازکی از صمغ فنولی گرماسخت و یک کاتالیست مایع پوشانده شده است، روی مدل فلزی که اغلب چدنی بوده و بین 230 تا 315 درجه سانتیگراد گرم شده است، مطابق شکل با وارونه کردن مجموعه ریخته شده و چند دقیقه نگه داشته شده تا گرمای مدل، لایه ای از ماسه را به صورت موضعی سخت کرده و ناحیه ای با پیوندهای سخت جامد در نزدیکی مدل ایجاد نماید. ضخامت این لایه به درجه حرارت مدل و زمان تماس بستگی دارد ولی معمولا بین 10 تا 20 میلیمتر است. </a:t>
            </a:r>
          </a:p>
          <a:p>
            <a:pPr algn="r" rtl="1">
              <a:spcBef>
                <a:spcPct val="50000"/>
              </a:spcBef>
              <a:buFontTx/>
              <a:buChar char="-"/>
            </a:pPr>
            <a:r>
              <a:rPr lang="fa-IR" sz="2200" b="1">
                <a:latin typeface="Times New Roman" pitchFamily="18" charset="0"/>
                <a:cs typeface="Times New Roman" pitchFamily="18" charset="0"/>
              </a:rPr>
              <a:t> </a:t>
            </a:r>
            <a:r>
              <a:rPr lang="fa-IR" sz="2200" b="1">
                <a:latin typeface="Times New Roman" pitchFamily="18" charset="0"/>
                <a:cs typeface="B Nazanin" pitchFamily="2" charset="-78"/>
              </a:rPr>
              <a:t>سپس مدل وارونه شده تا ماسه اضافی جدا شوند و تنها لایه ای از ماسه نیمه سخت که به مدل چسبیده است، باقی بماند. </a:t>
            </a:r>
          </a:p>
          <a:p>
            <a:pPr algn="r" rtl="1">
              <a:spcBef>
                <a:spcPct val="50000"/>
              </a:spcBef>
              <a:buFontTx/>
              <a:buChar char="-"/>
            </a:pPr>
            <a:r>
              <a:rPr lang="fa-IR" sz="2200" b="1">
                <a:latin typeface="Times New Roman" pitchFamily="18" charset="0"/>
                <a:cs typeface="B Nazanin" pitchFamily="2" charset="-78"/>
              </a:rPr>
              <a:t>مدل و پوسته را در کوره حرارت داده تا پوسته کاملا سخت شده و سپس مدل را از آن جدا می کنند. </a:t>
            </a:r>
            <a:endParaRPr lang="en-US" sz="2200" b="1">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205BF376-57C1-48A8-AD13-532F6A4A8CC3}" type="slidenum">
              <a:rPr lang="en-US" sz="1200">
                <a:latin typeface="Arial Black" pitchFamily="34" charset="0"/>
                <a:cs typeface="+mn-cs"/>
              </a:rPr>
              <a:pPr algn="r">
                <a:defRPr/>
              </a:pPr>
              <a:t>21</a:t>
            </a:fld>
            <a:endParaRPr lang="en-US" sz="1200" dirty="0">
              <a:latin typeface="Arial Black" pitchFamily="34" charset="0"/>
              <a:cs typeface="+mn-cs"/>
            </a:endParaRPr>
          </a:p>
        </p:txBody>
      </p:sp>
      <p:sp>
        <p:nvSpPr>
          <p:cNvPr id="24579"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24580" name="Text Box 3"/>
          <p:cNvSpPr txBox="1">
            <a:spLocks noChangeArrowheads="1"/>
          </p:cNvSpPr>
          <p:nvPr/>
        </p:nvSpPr>
        <p:spPr bwMode="auto">
          <a:xfrm>
            <a:off x="539750" y="260350"/>
            <a:ext cx="7704138"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ریخته گری پوسته ای </a:t>
            </a:r>
            <a:endParaRPr lang="en-US" sz="4000" b="1">
              <a:solidFill>
                <a:schemeClr val="bg1"/>
              </a:solidFill>
              <a:latin typeface="Times New Roman" pitchFamily="18" charset="0"/>
              <a:cs typeface="B Nazanin" pitchFamily="2" charset="-78"/>
            </a:endParaRPr>
          </a:p>
        </p:txBody>
      </p:sp>
      <p:sp>
        <p:nvSpPr>
          <p:cNvPr id="24581" name="Text Box 8"/>
          <p:cNvSpPr txBox="1">
            <a:spLocks noChangeArrowheads="1"/>
          </p:cNvSpPr>
          <p:nvPr/>
        </p:nvSpPr>
        <p:spPr bwMode="auto">
          <a:xfrm>
            <a:off x="395288" y="1341438"/>
            <a:ext cx="8208962" cy="930275"/>
          </a:xfrm>
          <a:prstGeom prst="rect">
            <a:avLst/>
          </a:prstGeom>
          <a:noFill/>
          <a:ln w="9525">
            <a:noFill/>
            <a:miter lim="800000"/>
            <a:headEnd/>
            <a:tailEnd/>
          </a:ln>
        </p:spPr>
        <p:txBody>
          <a:bodyPr>
            <a:spAutoFit/>
          </a:bodyPr>
          <a:lstStyle/>
          <a:p>
            <a:pPr algn="r" rtl="1">
              <a:spcBef>
                <a:spcPct val="50000"/>
              </a:spcBef>
              <a:buFontTx/>
              <a:buChar char="-"/>
            </a:pPr>
            <a:r>
              <a:rPr lang="fa-IR" sz="2200" b="1">
                <a:latin typeface="Times New Roman" pitchFamily="18" charset="0"/>
                <a:cs typeface="B Nazanin" pitchFamily="2" charset="-78"/>
              </a:rPr>
              <a:t> نیمه های قالب با نوعی چسب گرماسخت به هم چسبانده شده تا قالب کامل شود </a:t>
            </a:r>
          </a:p>
          <a:p>
            <a:pPr algn="r" rtl="1">
              <a:spcBef>
                <a:spcPct val="50000"/>
              </a:spcBef>
              <a:buFontTx/>
              <a:buChar char="-"/>
            </a:pPr>
            <a:r>
              <a:rPr lang="fa-IR" sz="2200" b="1">
                <a:latin typeface="Times New Roman" pitchFamily="18" charset="0"/>
                <a:cs typeface="B Nazanin" pitchFamily="2" charset="-78"/>
              </a:rPr>
              <a:t> مواد مذاب در قالب آماده شده ریخته می شود. </a:t>
            </a:r>
            <a:endParaRPr lang="en-US" sz="2200" b="1">
              <a:latin typeface="Times New Roman" pitchFamily="18" charset="0"/>
              <a:cs typeface="Times New Roman" pitchFamily="18" charset="0"/>
            </a:endParaRPr>
          </a:p>
        </p:txBody>
      </p:sp>
      <p:sp>
        <p:nvSpPr>
          <p:cNvPr id="24582" name="Text Box 8"/>
          <p:cNvSpPr txBox="1">
            <a:spLocks noChangeArrowheads="1"/>
          </p:cNvSpPr>
          <p:nvPr/>
        </p:nvSpPr>
        <p:spPr bwMode="auto">
          <a:xfrm>
            <a:off x="395288" y="2071688"/>
            <a:ext cx="8208962" cy="457200"/>
          </a:xfrm>
          <a:prstGeom prst="rect">
            <a:avLst/>
          </a:prstGeom>
          <a:noFill/>
          <a:ln w="9525">
            <a:noFill/>
            <a:miter lim="800000"/>
            <a:headEnd/>
            <a:tailEnd/>
          </a:ln>
        </p:spPr>
        <p:txBody>
          <a:bodyPr>
            <a:spAutoFit/>
          </a:bodyPr>
          <a:lstStyle/>
          <a:p>
            <a:pPr algn="r" rtl="1">
              <a:spcBef>
                <a:spcPct val="50000"/>
              </a:spcBef>
            </a:pPr>
            <a:r>
              <a:rPr lang="fa-IR" sz="2400" b="1">
                <a:solidFill>
                  <a:srgbClr val="FF0000"/>
                </a:solidFill>
                <a:latin typeface="Times New Roman" pitchFamily="18" charset="0"/>
                <a:cs typeface="B Nazanin" pitchFamily="2" charset="-78"/>
              </a:rPr>
              <a:t>خصوصیات ریخته گری پوسته ای </a:t>
            </a:r>
            <a:endParaRPr lang="en-US" sz="2400" b="1">
              <a:solidFill>
                <a:srgbClr val="FF0000"/>
              </a:solidFill>
              <a:latin typeface="Times New Roman" pitchFamily="18" charset="0"/>
              <a:cs typeface="B Nazanin" pitchFamily="2" charset="-78"/>
            </a:endParaRPr>
          </a:p>
        </p:txBody>
      </p:sp>
      <p:sp>
        <p:nvSpPr>
          <p:cNvPr id="24583" name="Text Box 8"/>
          <p:cNvSpPr txBox="1">
            <a:spLocks noChangeArrowheads="1"/>
          </p:cNvSpPr>
          <p:nvPr/>
        </p:nvSpPr>
        <p:spPr bwMode="auto">
          <a:xfrm>
            <a:off x="539750" y="2420938"/>
            <a:ext cx="8208963" cy="4284662"/>
          </a:xfrm>
          <a:prstGeom prst="rect">
            <a:avLst/>
          </a:prstGeom>
          <a:noFill/>
          <a:ln w="9525">
            <a:noFill/>
            <a:miter lim="800000"/>
            <a:headEnd/>
            <a:tailEnd/>
          </a:ln>
        </p:spPr>
        <p:txBody>
          <a:bodyPr>
            <a:spAutoFit/>
          </a:bodyPr>
          <a:lstStyle/>
          <a:p>
            <a:pPr algn="r" rtl="1">
              <a:spcBef>
                <a:spcPct val="50000"/>
              </a:spcBef>
            </a:pPr>
            <a:r>
              <a:rPr lang="fa-IR" sz="2200" b="1">
                <a:latin typeface="Times New Roman" pitchFamily="18" charset="0"/>
                <a:cs typeface="Times New Roman" pitchFamily="18" charset="0"/>
              </a:rPr>
              <a:t> </a:t>
            </a:r>
            <a:r>
              <a:rPr lang="fa-IR" sz="2200" b="1">
                <a:latin typeface="Times New Roman" pitchFamily="18" charset="0"/>
                <a:cs typeface="B Nazanin" pitchFamily="2" charset="-78"/>
              </a:rPr>
              <a:t>امتیاز: سرعت تولید بالا، دقت ابعادی بالا و پرداخت سطحی بهتر </a:t>
            </a:r>
          </a:p>
          <a:p>
            <a:pPr algn="r" rtl="1">
              <a:spcBef>
                <a:spcPct val="50000"/>
              </a:spcBef>
            </a:pPr>
            <a:r>
              <a:rPr lang="fa-IR" sz="2200" b="1">
                <a:latin typeface="Times New Roman" pitchFamily="18" charset="0"/>
                <a:cs typeface="B Nazanin" pitchFamily="2" charset="-78"/>
              </a:rPr>
              <a:t>محدودیت: به مدل فلزی گران قیمت نیاز دارد. هزینه چسب زیاد است. اندازه قطعه محدود است. </a:t>
            </a:r>
          </a:p>
          <a:p>
            <a:pPr algn="r" rtl="1">
              <a:spcBef>
                <a:spcPct val="50000"/>
              </a:spcBef>
            </a:pPr>
            <a:r>
              <a:rPr lang="fa-IR" sz="2200" b="1">
                <a:latin typeface="Times New Roman" pitchFamily="18" charset="0"/>
                <a:cs typeface="B Nazanin" pitchFamily="2" charset="-78"/>
              </a:rPr>
              <a:t>فلزات متداول: چدن و آلیاژهای ریختنی مس و آلومینیوم </a:t>
            </a:r>
          </a:p>
          <a:p>
            <a:pPr algn="r" rtl="1">
              <a:spcBef>
                <a:spcPct val="50000"/>
              </a:spcBef>
            </a:pPr>
            <a:r>
              <a:rPr lang="fa-IR" sz="2200" b="1">
                <a:latin typeface="Times New Roman" pitchFamily="18" charset="0"/>
                <a:cs typeface="B Nazanin" pitchFamily="2" charset="-78"/>
              </a:rPr>
              <a:t>محدودیت وزن: حداقل 30 گرم و حداکثر 5/11 کیلوگرم </a:t>
            </a:r>
          </a:p>
          <a:p>
            <a:pPr algn="r" rtl="1">
              <a:spcBef>
                <a:spcPct val="50000"/>
              </a:spcBef>
            </a:pPr>
            <a:r>
              <a:rPr lang="fa-IR" sz="2200" b="1">
                <a:latin typeface="Times New Roman" pitchFamily="18" charset="0"/>
                <a:cs typeface="B Nazanin" pitchFamily="2" charset="-78"/>
              </a:rPr>
              <a:t>محدودیت ضخامت: برحسب نوع فلز، بین 5/1 تا 6 میلیمتر </a:t>
            </a:r>
          </a:p>
          <a:p>
            <a:pPr algn="r" rtl="1">
              <a:spcBef>
                <a:spcPct val="50000"/>
              </a:spcBef>
            </a:pPr>
            <a:r>
              <a:rPr lang="fa-IR" sz="2200" b="1">
                <a:latin typeface="Times New Roman" pitchFamily="18" charset="0"/>
                <a:cs typeface="B Nazanin" pitchFamily="2" charset="-78"/>
              </a:rPr>
              <a:t>تلرانس متعارف: </a:t>
            </a:r>
            <a:r>
              <a:rPr lang="en-US" sz="2200" b="1">
                <a:latin typeface="Times New Roman" pitchFamily="18" charset="0"/>
                <a:cs typeface="B Nazanin" pitchFamily="2" charset="-78"/>
              </a:rPr>
              <a:t>5 </a:t>
            </a:r>
            <a:r>
              <a:rPr lang="en-US" sz="2200" b="1">
                <a:latin typeface="Times New Roman" pitchFamily="18" charset="0"/>
                <a:cs typeface="Times New Roman" pitchFamily="18" charset="0"/>
              </a:rPr>
              <a:t>µm</a:t>
            </a:r>
            <a:r>
              <a:rPr lang="fa-IR" sz="2200" b="1">
                <a:latin typeface="Times New Roman" pitchFamily="18" charset="0"/>
                <a:cs typeface="Times New Roman" pitchFamily="18" charset="0"/>
              </a:rPr>
              <a:t> </a:t>
            </a:r>
            <a:r>
              <a:rPr lang="fa-IR" sz="2200" b="1">
                <a:latin typeface="Times New Roman" pitchFamily="18" charset="0"/>
                <a:cs typeface="B Nazanin" pitchFamily="2" charset="-78"/>
              </a:rPr>
              <a:t>در هر یک میلیمتر </a:t>
            </a:r>
          </a:p>
          <a:p>
            <a:pPr algn="r" rtl="1">
              <a:spcBef>
                <a:spcPct val="50000"/>
              </a:spcBef>
            </a:pPr>
            <a:r>
              <a:rPr lang="fa-IR" sz="2200" b="1">
                <a:latin typeface="Times New Roman" pitchFamily="18" charset="0"/>
                <a:cs typeface="B Nazanin" pitchFamily="2" charset="-78"/>
              </a:rPr>
              <a:t>شیب لازم: </a:t>
            </a:r>
            <a:r>
              <a:rPr lang="en-US" sz="2200" b="1">
                <a:latin typeface="Times New Roman" pitchFamily="18" charset="0"/>
                <a:cs typeface="B Nazanin" pitchFamily="2" charset="-78"/>
              </a:rPr>
              <a:t>½ - ¼</a:t>
            </a:r>
            <a:r>
              <a:rPr lang="fa-IR" sz="2200" b="1">
                <a:latin typeface="Times New Roman" pitchFamily="18" charset="0"/>
                <a:cs typeface="B Nazanin" pitchFamily="2" charset="-78"/>
              </a:rPr>
              <a:t> درجه </a:t>
            </a:r>
          </a:p>
          <a:p>
            <a:pPr algn="r" rtl="1">
              <a:spcBef>
                <a:spcPct val="50000"/>
              </a:spcBef>
            </a:pPr>
            <a:r>
              <a:rPr lang="fa-IR" sz="2200" b="1">
                <a:latin typeface="Times New Roman" pitchFamily="18" charset="0"/>
                <a:cs typeface="B Nazanin" pitchFamily="2" charset="-78"/>
              </a:rPr>
              <a:t>پرداخت سطح: </a:t>
            </a:r>
            <a:r>
              <a:rPr lang="en-US" sz="2200" b="1">
                <a:latin typeface="Times New Roman" pitchFamily="18" charset="0"/>
                <a:cs typeface="B Nazanin" pitchFamily="2" charset="-78"/>
              </a:rPr>
              <a:t>R</a:t>
            </a:r>
            <a:r>
              <a:rPr lang="en-US" sz="2200" b="1" baseline="-25000">
                <a:latin typeface="Times New Roman" pitchFamily="18" charset="0"/>
                <a:cs typeface="B Nazanin" pitchFamily="2" charset="-78"/>
              </a:rPr>
              <a:t>z</a:t>
            </a:r>
            <a:r>
              <a:rPr lang="en-US" sz="2200" b="1">
                <a:latin typeface="Times New Roman" pitchFamily="18" charset="0"/>
                <a:cs typeface="B Nazanin" pitchFamily="2" charset="-78"/>
              </a:rPr>
              <a:t>= 1.2 – 3.6 </a:t>
            </a:r>
            <a:r>
              <a:rPr lang="en-US" sz="2200" b="1">
                <a:latin typeface="Times New Roman" pitchFamily="18" charset="0"/>
                <a:cs typeface="Times New Roman" pitchFamily="18" charset="0"/>
              </a:rPr>
              <a:t>µm</a:t>
            </a:r>
            <a:r>
              <a:rPr lang="fa-IR" sz="2200" b="1">
                <a:latin typeface="Times New Roman" pitchFamily="18" charset="0"/>
                <a:cs typeface="Times New Roman" pitchFamily="18" charset="0"/>
              </a:rPr>
              <a:t> </a:t>
            </a:r>
            <a:endParaRPr lang="en-US" sz="2200" b="1">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A378E58F-9F5E-4370-B88C-CDE1AF58139A}" type="slidenum">
              <a:rPr lang="en-US" sz="1200">
                <a:latin typeface="Arial Black" pitchFamily="34" charset="0"/>
                <a:cs typeface="+mn-cs"/>
              </a:rPr>
              <a:pPr algn="r">
                <a:defRPr/>
              </a:pPr>
              <a:t>22</a:t>
            </a:fld>
            <a:endParaRPr lang="en-US" sz="1200" dirty="0">
              <a:latin typeface="Arial Black" pitchFamily="34" charset="0"/>
              <a:cs typeface="+mn-cs"/>
            </a:endParaRPr>
          </a:p>
        </p:txBody>
      </p:sp>
      <p:sp>
        <p:nvSpPr>
          <p:cNvPr id="2052"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2053" name="Text Box 3"/>
          <p:cNvSpPr txBox="1">
            <a:spLocks noChangeArrowheads="1"/>
          </p:cNvSpPr>
          <p:nvPr/>
        </p:nvSpPr>
        <p:spPr bwMode="auto">
          <a:xfrm>
            <a:off x="539750" y="473075"/>
            <a:ext cx="7704138" cy="579438"/>
          </a:xfrm>
          <a:prstGeom prst="rect">
            <a:avLst/>
          </a:prstGeom>
          <a:noFill/>
          <a:ln w="9525">
            <a:noFill/>
            <a:miter lim="800000"/>
            <a:headEnd/>
            <a:tailEnd/>
          </a:ln>
        </p:spPr>
        <p:txBody>
          <a:bodyPr>
            <a:spAutoFit/>
          </a:bodyPr>
          <a:lstStyle/>
          <a:p>
            <a:pPr algn="ctr" rtl="1">
              <a:spcBef>
                <a:spcPct val="50000"/>
              </a:spcBef>
            </a:pPr>
            <a:r>
              <a:rPr lang="fa-IR" sz="3200" b="1">
                <a:solidFill>
                  <a:schemeClr val="bg1"/>
                </a:solidFill>
                <a:latin typeface="Times New Roman" pitchFamily="18" charset="0"/>
                <a:cs typeface="B Nazanin" pitchFamily="2" charset="-78"/>
              </a:rPr>
              <a:t>ریخته گری با مدل ذوب شدنی (ریخته گری دقیق)  </a:t>
            </a:r>
            <a:endParaRPr lang="en-US" sz="3200" b="1">
              <a:solidFill>
                <a:schemeClr val="bg1"/>
              </a:solidFill>
              <a:latin typeface="Times New Roman" pitchFamily="18" charset="0"/>
              <a:cs typeface="B Nazanin" pitchFamily="2" charset="-78"/>
            </a:endParaRPr>
          </a:p>
        </p:txBody>
      </p:sp>
      <p:sp>
        <p:nvSpPr>
          <p:cNvPr id="2054" name="Text Box 8"/>
          <p:cNvSpPr txBox="1">
            <a:spLocks noChangeArrowheads="1"/>
          </p:cNvSpPr>
          <p:nvPr/>
        </p:nvSpPr>
        <p:spPr bwMode="auto">
          <a:xfrm>
            <a:off x="395288" y="1412875"/>
            <a:ext cx="8208962" cy="1431925"/>
          </a:xfrm>
          <a:prstGeom prst="rect">
            <a:avLst/>
          </a:prstGeom>
          <a:noFill/>
          <a:ln w="9525">
            <a:noFill/>
            <a:miter lim="800000"/>
            <a:headEnd/>
            <a:tailEnd/>
          </a:ln>
        </p:spPr>
        <p:txBody>
          <a:bodyPr>
            <a:spAutoFit/>
          </a:bodyPr>
          <a:lstStyle/>
          <a:p>
            <a:pPr algn="r" rtl="1">
              <a:spcBef>
                <a:spcPct val="50000"/>
              </a:spcBef>
              <a:buFontTx/>
              <a:buChar char="-"/>
            </a:pPr>
            <a:r>
              <a:rPr lang="fa-IR" sz="2200" b="1">
                <a:latin typeface="Times New Roman" pitchFamily="18" charset="0"/>
                <a:cs typeface="B Nazanin" pitchFamily="2" charset="-78"/>
              </a:rPr>
              <a:t> روش ریخته گری دقیق </a:t>
            </a:r>
            <a:r>
              <a:rPr lang="en-US" sz="2200" b="1">
                <a:latin typeface="Times New Roman" pitchFamily="18" charset="0"/>
                <a:cs typeface="B Nazanin" pitchFamily="2" charset="-78"/>
              </a:rPr>
              <a:t>(Investment Casting or Precision Casting)</a:t>
            </a:r>
            <a:r>
              <a:rPr lang="fa-IR" sz="2200" b="1">
                <a:latin typeface="Times New Roman" pitchFamily="18" charset="0"/>
                <a:cs typeface="B Nazanin" pitchFamily="2" charset="-78"/>
              </a:rPr>
              <a:t> روشی برای تولید قطعات پیچیده با کیفیت بالا می باشد. این روش بخصوص برای قطعاتی مناسب بوده که جنس یا هندسه آنها به گونه ای است که قابل ماشینکاری یا آهنگری نمی باشند، یا در صورت ماشینکاری میزان دورریز مواد زیاد خواهد بود. </a:t>
            </a:r>
            <a:endParaRPr lang="en-US" sz="2200" b="1">
              <a:latin typeface="Times New Roman" pitchFamily="18" charset="0"/>
              <a:cs typeface="Times New Roman" pitchFamily="18" charset="0"/>
            </a:endParaRPr>
          </a:p>
        </p:txBody>
      </p:sp>
      <p:sp>
        <p:nvSpPr>
          <p:cNvPr id="2055" name="Text Box 8"/>
          <p:cNvSpPr txBox="1">
            <a:spLocks noChangeArrowheads="1"/>
          </p:cNvSpPr>
          <p:nvPr/>
        </p:nvSpPr>
        <p:spPr bwMode="auto">
          <a:xfrm>
            <a:off x="395288" y="2708275"/>
            <a:ext cx="8208962" cy="762000"/>
          </a:xfrm>
          <a:prstGeom prst="rect">
            <a:avLst/>
          </a:prstGeom>
          <a:noFill/>
          <a:ln w="9525">
            <a:noFill/>
            <a:miter lim="800000"/>
            <a:headEnd/>
            <a:tailEnd/>
          </a:ln>
        </p:spPr>
        <p:txBody>
          <a:bodyPr>
            <a:spAutoFit/>
          </a:bodyPr>
          <a:lstStyle/>
          <a:p>
            <a:pPr algn="r" rtl="1">
              <a:spcBef>
                <a:spcPct val="50000"/>
              </a:spcBef>
              <a:buFontTx/>
              <a:buChar char="-"/>
            </a:pPr>
            <a:r>
              <a:rPr lang="fa-IR" sz="2200" b="1">
                <a:solidFill>
                  <a:srgbClr val="339828"/>
                </a:solidFill>
                <a:latin typeface="Times New Roman" pitchFamily="18" charset="0"/>
                <a:cs typeface="B Nazanin" pitchFamily="2" charset="-78"/>
              </a:rPr>
              <a:t> برخی از قطعات تولیدشده به این روش: بسیاری از قطعات اسلحه، پره توربین جت و گازی، مجسمه های برنزی، طلا و زیورآلات </a:t>
            </a:r>
            <a:endParaRPr lang="en-US" sz="2200" b="1">
              <a:solidFill>
                <a:srgbClr val="339828"/>
              </a:solidFill>
              <a:latin typeface="Times New Roman" pitchFamily="18" charset="0"/>
              <a:cs typeface="Times New Roman" pitchFamily="18" charset="0"/>
            </a:endParaRPr>
          </a:p>
        </p:txBody>
      </p:sp>
      <p:graphicFrame>
        <p:nvGraphicFramePr>
          <p:cNvPr id="2050" name="Object 9"/>
          <p:cNvGraphicFramePr>
            <a:graphicFrameLocks noChangeAspect="1"/>
          </p:cNvGraphicFramePr>
          <p:nvPr/>
        </p:nvGraphicFramePr>
        <p:xfrm>
          <a:off x="3635375" y="3644900"/>
          <a:ext cx="4505325" cy="3162300"/>
        </p:xfrm>
        <a:graphic>
          <a:graphicData uri="http://schemas.openxmlformats.org/presentationml/2006/ole">
            <p:oleObj spid="_x0000_s2050" name="Bitmap Image" r:id="rId3" imgW="4505954" imgH="3161905" progId="Paint.Picture">
              <p:embed/>
            </p:oleObj>
          </a:graphicData>
        </a:graphic>
      </p:graphicFrame>
      <p:pic>
        <p:nvPicPr>
          <p:cNvPr id="2056" name="Picture 10" descr="NetShape0300jpg_00000032249"/>
          <p:cNvPicPr>
            <a:picLocks noChangeAspect="1" noChangeArrowheads="1"/>
          </p:cNvPicPr>
          <p:nvPr/>
        </p:nvPicPr>
        <p:blipFill>
          <a:blip r:embed="rId4" cstate="print"/>
          <a:srcRect/>
          <a:stretch>
            <a:fillRect/>
          </a:stretch>
        </p:blipFill>
        <p:spPr bwMode="auto">
          <a:xfrm>
            <a:off x="466725" y="3284538"/>
            <a:ext cx="2860675" cy="3536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FA98E2BD-F511-4B35-8DC8-B56798E12A5E}" type="slidenum">
              <a:rPr lang="en-US" sz="1200">
                <a:latin typeface="Arial Black" pitchFamily="34" charset="0"/>
                <a:cs typeface="+mn-cs"/>
              </a:rPr>
              <a:pPr algn="r">
                <a:defRPr/>
              </a:pPr>
              <a:t>23</a:t>
            </a:fld>
            <a:endParaRPr lang="en-US" sz="1200" dirty="0">
              <a:latin typeface="Arial Black" pitchFamily="34" charset="0"/>
              <a:cs typeface="+mn-cs"/>
            </a:endParaRPr>
          </a:p>
        </p:txBody>
      </p:sp>
      <p:sp>
        <p:nvSpPr>
          <p:cNvPr id="25603"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25604" name="Text Box 3"/>
          <p:cNvSpPr txBox="1">
            <a:spLocks noChangeArrowheads="1"/>
          </p:cNvSpPr>
          <p:nvPr/>
        </p:nvSpPr>
        <p:spPr bwMode="auto">
          <a:xfrm>
            <a:off x="539750" y="473075"/>
            <a:ext cx="7704138" cy="579438"/>
          </a:xfrm>
          <a:prstGeom prst="rect">
            <a:avLst/>
          </a:prstGeom>
          <a:noFill/>
          <a:ln w="9525">
            <a:noFill/>
            <a:miter lim="800000"/>
            <a:headEnd/>
            <a:tailEnd/>
          </a:ln>
        </p:spPr>
        <p:txBody>
          <a:bodyPr>
            <a:spAutoFit/>
          </a:bodyPr>
          <a:lstStyle/>
          <a:p>
            <a:pPr algn="ctr" rtl="1">
              <a:spcBef>
                <a:spcPct val="50000"/>
              </a:spcBef>
            </a:pPr>
            <a:r>
              <a:rPr lang="fa-IR" sz="3200" b="1">
                <a:solidFill>
                  <a:schemeClr val="bg1"/>
                </a:solidFill>
                <a:latin typeface="Times New Roman" pitchFamily="18" charset="0"/>
                <a:cs typeface="B Nazanin" pitchFamily="2" charset="-78"/>
              </a:rPr>
              <a:t>ریخته گری با مدل ذوب شدنی (ریخته گری دقیق)  </a:t>
            </a:r>
            <a:endParaRPr lang="en-US" sz="3200" b="1">
              <a:solidFill>
                <a:schemeClr val="bg1"/>
              </a:solidFill>
              <a:latin typeface="Times New Roman" pitchFamily="18" charset="0"/>
              <a:cs typeface="B Nazanin" pitchFamily="2" charset="-78"/>
            </a:endParaRPr>
          </a:p>
        </p:txBody>
      </p:sp>
      <p:sp>
        <p:nvSpPr>
          <p:cNvPr id="25605" name="Text Box 8"/>
          <p:cNvSpPr txBox="1">
            <a:spLocks noChangeArrowheads="1"/>
          </p:cNvSpPr>
          <p:nvPr/>
        </p:nvSpPr>
        <p:spPr bwMode="auto">
          <a:xfrm>
            <a:off x="395288" y="1412875"/>
            <a:ext cx="8208962" cy="1096963"/>
          </a:xfrm>
          <a:prstGeom prst="rect">
            <a:avLst/>
          </a:prstGeom>
          <a:noFill/>
          <a:ln w="9525">
            <a:noFill/>
            <a:miter lim="800000"/>
            <a:headEnd/>
            <a:tailEnd/>
          </a:ln>
        </p:spPr>
        <p:txBody>
          <a:bodyPr>
            <a:spAutoFit/>
          </a:bodyPr>
          <a:lstStyle/>
          <a:p>
            <a:pPr algn="r" rtl="1">
              <a:spcBef>
                <a:spcPct val="50000"/>
              </a:spcBef>
              <a:buFontTx/>
              <a:buChar char="-"/>
            </a:pPr>
            <a:r>
              <a:rPr lang="fa-IR" sz="2200" b="1">
                <a:latin typeface="Times New Roman" pitchFamily="18" charset="0"/>
                <a:cs typeface="B Nazanin" pitchFamily="2" charset="-78"/>
              </a:rPr>
              <a:t> دو نوع روش ریخته گری دقیق پوسته ای </a:t>
            </a:r>
            <a:r>
              <a:rPr lang="en-US" sz="2200" b="1">
                <a:latin typeface="Times New Roman" pitchFamily="18" charset="0"/>
                <a:cs typeface="B Nazanin" pitchFamily="2" charset="-78"/>
              </a:rPr>
              <a:t>(Investment Shell Casting)</a:t>
            </a:r>
            <a:r>
              <a:rPr lang="fa-IR" sz="2200" b="1">
                <a:latin typeface="Times New Roman" pitchFamily="18" charset="0"/>
                <a:cs typeface="B Nazanin" pitchFamily="2" charset="-78"/>
              </a:rPr>
              <a:t> و ریخته گری دقیق محفظه ای </a:t>
            </a:r>
            <a:r>
              <a:rPr lang="en-US" sz="2200" b="1">
                <a:latin typeface="Times New Roman" pitchFamily="18" charset="0"/>
                <a:cs typeface="B Nazanin" pitchFamily="2" charset="-78"/>
              </a:rPr>
              <a:t>(Investment flask Casting)</a:t>
            </a:r>
            <a:r>
              <a:rPr lang="fa-IR" sz="2200" b="1">
                <a:latin typeface="Times New Roman" pitchFamily="18" charset="0"/>
                <a:cs typeface="B Nazanin" pitchFamily="2" charset="-78"/>
              </a:rPr>
              <a:t> و جود دارد.  </a:t>
            </a:r>
            <a:r>
              <a:rPr lang="fa-IR" sz="2200" b="1">
                <a:solidFill>
                  <a:srgbClr val="FF0000"/>
                </a:solidFill>
                <a:latin typeface="Times New Roman" pitchFamily="18" charset="0"/>
                <a:cs typeface="B Nazanin" pitchFamily="2" charset="-78"/>
              </a:rPr>
              <a:t>این دو روش تفاوت جزیی با هم دارند. </a:t>
            </a:r>
            <a:endParaRPr lang="en-US" sz="2200" b="1">
              <a:latin typeface="Times New Roman" pitchFamily="18" charset="0"/>
              <a:cs typeface="Times New Roman" pitchFamily="18" charset="0"/>
            </a:endParaRPr>
          </a:p>
        </p:txBody>
      </p:sp>
      <p:sp>
        <p:nvSpPr>
          <p:cNvPr id="25606" name="Text Box 8"/>
          <p:cNvSpPr txBox="1">
            <a:spLocks noChangeArrowheads="1"/>
          </p:cNvSpPr>
          <p:nvPr/>
        </p:nvSpPr>
        <p:spPr bwMode="auto">
          <a:xfrm>
            <a:off x="395288" y="2492375"/>
            <a:ext cx="8208962" cy="3276600"/>
          </a:xfrm>
          <a:prstGeom prst="rect">
            <a:avLst/>
          </a:prstGeom>
          <a:noFill/>
          <a:ln w="9525">
            <a:noFill/>
            <a:miter lim="800000"/>
            <a:headEnd/>
            <a:tailEnd/>
          </a:ln>
        </p:spPr>
        <p:txBody>
          <a:bodyPr>
            <a:spAutoFit/>
          </a:bodyPr>
          <a:lstStyle/>
          <a:p>
            <a:pPr algn="r" rtl="1">
              <a:spcBef>
                <a:spcPct val="50000"/>
              </a:spcBef>
              <a:buFontTx/>
              <a:buChar char="-"/>
            </a:pPr>
            <a:r>
              <a:rPr lang="fa-IR" sz="2200" b="1">
                <a:latin typeface="Times New Roman" pitchFamily="18" charset="0"/>
                <a:cs typeface="B Nazanin" pitchFamily="2" charset="-78"/>
              </a:rPr>
              <a:t> مراحل تولید قطعه به صورت زیر می باشد: </a:t>
            </a:r>
          </a:p>
          <a:p>
            <a:pPr algn="r" rtl="1">
              <a:spcBef>
                <a:spcPct val="50000"/>
              </a:spcBef>
            </a:pPr>
            <a:r>
              <a:rPr lang="fa-IR" sz="2200" b="1">
                <a:latin typeface="Times New Roman" pitchFamily="18" charset="0"/>
                <a:cs typeface="B Nazanin" pitchFamily="2" charset="-78"/>
              </a:rPr>
              <a:t>1- تهیه مدل: مدل معمولا در قالب تزریق و از جنس موم </a:t>
            </a:r>
            <a:r>
              <a:rPr lang="en-US" sz="2200" b="1">
                <a:latin typeface="Times New Roman" pitchFamily="18" charset="0"/>
                <a:cs typeface="B Nazanin" pitchFamily="2" charset="-78"/>
              </a:rPr>
              <a:t>(wax)</a:t>
            </a:r>
            <a:r>
              <a:rPr lang="fa-IR" sz="2200" b="1">
                <a:latin typeface="Times New Roman" pitchFamily="18" charset="0"/>
                <a:cs typeface="B Nazanin" pitchFamily="2" charset="-78"/>
              </a:rPr>
              <a:t> تهیه می شود. برای قطعات غیرحساس می توان به جای تزریق، ماده را در قالب ریخت. </a:t>
            </a:r>
            <a:r>
              <a:rPr lang="fa-IR" sz="2200" b="1">
                <a:solidFill>
                  <a:srgbClr val="FF0000"/>
                </a:solidFill>
                <a:latin typeface="Times New Roman" pitchFamily="18" charset="0"/>
                <a:cs typeface="B Nazanin" pitchFamily="2" charset="-78"/>
              </a:rPr>
              <a:t>برای تهیه مدل از مواد دیگر مانند پلی استایرن و جیوه هم استفاده می شود. </a:t>
            </a:r>
          </a:p>
          <a:p>
            <a:pPr algn="r" rtl="1">
              <a:spcBef>
                <a:spcPct val="50000"/>
              </a:spcBef>
            </a:pPr>
            <a:r>
              <a:rPr lang="fa-IR" sz="2200" b="1">
                <a:latin typeface="Times New Roman" pitchFamily="18" charset="0"/>
                <a:cs typeface="B Nazanin" pitchFamily="2" charset="-78"/>
              </a:rPr>
              <a:t>2- مونتاژ (خوشه سازی): در این مرحله با توجه به ابعاد قطعه تعداد مشخصی از آنها برروی مجموعه راهگاه و </a:t>
            </a:r>
            <a:r>
              <a:rPr lang="en-US" sz="2200" b="1">
                <a:latin typeface="Times New Roman" pitchFamily="18" charset="0"/>
                <a:cs typeface="B Nazanin" pitchFamily="2" charset="-78"/>
              </a:rPr>
              <a:t>gate</a:t>
            </a:r>
            <a:r>
              <a:rPr lang="fa-IR" sz="2200" b="1">
                <a:latin typeface="Times New Roman" pitchFamily="18" charset="0"/>
                <a:cs typeface="B Nazanin" pitchFamily="2" charset="-78"/>
              </a:rPr>
              <a:t> که قبلا تهیه شده اند، مونتاژ خواهد شد. </a:t>
            </a:r>
          </a:p>
          <a:p>
            <a:pPr algn="r" rtl="1">
              <a:spcBef>
                <a:spcPct val="50000"/>
              </a:spcBef>
            </a:pPr>
            <a:r>
              <a:rPr lang="fa-IR" sz="2200" b="1">
                <a:latin typeface="Times New Roman" pitchFamily="18" charset="0"/>
                <a:cs typeface="B Nazanin" pitchFamily="2" charset="-78"/>
              </a:rPr>
              <a:t>3- دوغاب سرامیک: مجموعه مونتاژ شده در دوغاب سرامیک غوطه ور شده و بلافاصله برای مرحله 4 فرستاده می شود. </a:t>
            </a:r>
            <a:endParaRPr lang="en-US" sz="2200" b="1">
              <a:latin typeface="Times New Roman" pitchFamily="18" charset="0"/>
              <a:cs typeface="B Nazanin" pitchFamily="2" charset="-78"/>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8D2EE998-9885-4C9F-BCAD-9346F11FD3D8}" type="slidenum">
              <a:rPr lang="en-US" sz="1200">
                <a:latin typeface="Arial Black" pitchFamily="34" charset="0"/>
                <a:cs typeface="+mn-cs"/>
              </a:rPr>
              <a:pPr algn="r">
                <a:defRPr/>
              </a:pPr>
              <a:t>24</a:t>
            </a:fld>
            <a:endParaRPr lang="en-US" sz="1200" dirty="0">
              <a:latin typeface="Arial Black" pitchFamily="34" charset="0"/>
              <a:cs typeface="+mn-cs"/>
            </a:endParaRPr>
          </a:p>
        </p:txBody>
      </p:sp>
      <p:sp>
        <p:nvSpPr>
          <p:cNvPr id="26627"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26628" name="Text Box 3"/>
          <p:cNvSpPr txBox="1">
            <a:spLocks noChangeArrowheads="1"/>
          </p:cNvSpPr>
          <p:nvPr/>
        </p:nvSpPr>
        <p:spPr bwMode="auto">
          <a:xfrm>
            <a:off x="539750" y="473075"/>
            <a:ext cx="7704138" cy="579438"/>
          </a:xfrm>
          <a:prstGeom prst="rect">
            <a:avLst/>
          </a:prstGeom>
          <a:noFill/>
          <a:ln w="9525">
            <a:noFill/>
            <a:miter lim="800000"/>
            <a:headEnd/>
            <a:tailEnd/>
          </a:ln>
        </p:spPr>
        <p:txBody>
          <a:bodyPr>
            <a:spAutoFit/>
          </a:bodyPr>
          <a:lstStyle/>
          <a:p>
            <a:pPr algn="ctr" rtl="1">
              <a:spcBef>
                <a:spcPct val="50000"/>
              </a:spcBef>
            </a:pPr>
            <a:r>
              <a:rPr lang="fa-IR" sz="3200" b="1">
                <a:solidFill>
                  <a:schemeClr val="bg1"/>
                </a:solidFill>
                <a:latin typeface="Times New Roman" pitchFamily="18" charset="0"/>
                <a:cs typeface="B Nazanin" pitchFamily="2" charset="-78"/>
              </a:rPr>
              <a:t>ریخته گری با مدل ذوب شدنی (ریخته گری دقیق)  </a:t>
            </a:r>
            <a:endParaRPr lang="en-US" sz="3200" b="1">
              <a:solidFill>
                <a:schemeClr val="bg1"/>
              </a:solidFill>
              <a:latin typeface="Times New Roman" pitchFamily="18" charset="0"/>
              <a:cs typeface="B Nazanin" pitchFamily="2" charset="-78"/>
            </a:endParaRPr>
          </a:p>
        </p:txBody>
      </p:sp>
      <p:sp>
        <p:nvSpPr>
          <p:cNvPr id="26629" name="Text Box 8"/>
          <p:cNvSpPr txBox="1">
            <a:spLocks noChangeArrowheads="1"/>
          </p:cNvSpPr>
          <p:nvPr/>
        </p:nvSpPr>
        <p:spPr bwMode="auto">
          <a:xfrm>
            <a:off x="395288" y="1268413"/>
            <a:ext cx="8208962" cy="5119687"/>
          </a:xfrm>
          <a:prstGeom prst="rect">
            <a:avLst/>
          </a:prstGeom>
          <a:noFill/>
          <a:ln w="9525">
            <a:noFill/>
            <a:miter lim="800000"/>
            <a:headEnd/>
            <a:tailEnd/>
          </a:ln>
        </p:spPr>
        <p:txBody>
          <a:bodyPr>
            <a:spAutoFit/>
          </a:bodyPr>
          <a:lstStyle/>
          <a:p>
            <a:pPr algn="r" rtl="1">
              <a:spcBef>
                <a:spcPct val="50000"/>
              </a:spcBef>
            </a:pPr>
            <a:r>
              <a:rPr lang="fa-IR" sz="2200" b="1">
                <a:latin typeface="Times New Roman" pitchFamily="18" charset="0"/>
                <a:cs typeface="B Nazanin" pitchFamily="2" charset="-78"/>
              </a:rPr>
              <a:t>4- پودر سرامیک: به مجموعه مذکور پودر سرامیک با دانه بندی مشخص و یکنواخت پاشیده شده تا لایه ای برروی مدلها تشکیل شود. </a:t>
            </a:r>
            <a:r>
              <a:rPr lang="fa-IR" sz="2200" b="1">
                <a:solidFill>
                  <a:srgbClr val="FF0000"/>
                </a:solidFill>
                <a:latin typeface="Times New Roman" pitchFamily="18" charset="0"/>
                <a:cs typeface="B Nazanin" pitchFamily="2" charset="-78"/>
              </a:rPr>
              <a:t>مراحل 3 و 4 به طور پیوسته تکرار شده تا ضخامت مناسب برروی مدل ایجاد شود. دانه بندی سرامیک مرحله 4 در هر گام درشت تر از قبل انتخاب می شود. </a:t>
            </a:r>
          </a:p>
          <a:p>
            <a:pPr algn="r" rtl="1">
              <a:spcBef>
                <a:spcPct val="50000"/>
              </a:spcBef>
            </a:pPr>
            <a:r>
              <a:rPr lang="fa-IR" sz="2200" b="1">
                <a:latin typeface="Times New Roman" pitchFamily="18" charset="0"/>
                <a:cs typeface="B Nazanin" pitchFamily="2" charset="-78"/>
              </a:rPr>
              <a:t>5- خارج کردن مدل: جهت ایجاد فضای لازم برای ریختن فلز مذاب در قالب سرامیکی، باید مدل ذوب شده و از قالب خارج شود. </a:t>
            </a:r>
            <a:r>
              <a:rPr lang="fa-IR" sz="2200" b="1">
                <a:solidFill>
                  <a:srgbClr val="FF0000"/>
                </a:solidFill>
                <a:latin typeface="Times New Roman" pitchFamily="18" charset="0"/>
                <a:cs typeface="B Nazanin" pitchFamily="2" charset="-78"/>
              </a:rPr>
              <a:t>برای این کار معمولا از دستگاه اتوکلاو </a:t>
            </a:r>
            <a:r>
              <a:rPr lang="en-US" sz="2200" b="1">
                <a:solidFill>
                  <a:srgbClr val="FF0000"/>
                </a:solidFill>
                <a:latin typeface="Times New Roman" pitchFamily="18" charset="0"/>
                <a:cs typeface="B Nazanin" pitchFamily="2" charset="-78"/>
              </a:rPr>
              <a:t>(Auto Clave)</a:t>
            </a:r>
            <a:r>
              <a:rPr lang="fa-IR" sz="2200" b="1">
                <a:solidFill>
                  <a:srgbClr val="FF0000"/>
                </a:solidFill>
                <a:latin typeface="Times New Roman" pitchFamily="18" charset="0"/>
                <a:cs typeface="B Nazanin" pitchFamily="2" charset="-78"/>
              </a:rPr>
              <a:t> استفاده می شود. در این دستگاه، بخار آب به طور ناگهانی و با سرعت بالا در قالب سرامیکی نفوذ کرده و موجب ذوب شدن و خروج مدل می شود. </a:t>
            </a:r>
          </a:p>
          <a:p>
            <a:pPr algn="r" rtl="1">
              <a:spcBef>
                <a:spcPct val="50000"/>
              </a:spcBef>
            </a:pPr>
            <a:r>
              <a:rPr lang="fa-IR" sz="2200" b="1">
                <a:latin typeface="Times New Roman" pitchFamily="18" charset="0"/>
                <a:cs typeface="B Nazanin" pitchFamily="2" charset="-78"/>
              </a:rPr>
              <a:t>6- ریختن مذاب: بعداز خشک شدن قالب (پخت در کوره)، فلز مذاب در قالب ریخته می شود. برای آلیاژهای حساس به اکسیژن، این مرحله در خلاء انجام می شود. </a:t>
            </a:r>
          </a:p>
          <a:p>
            <a:pPr algn="r" rtl="1">
              <a:spcBef>
                <a:spcPct val="50000"/>
              </a:spcBef>
            </a:pPr>
            <a:r>
              <a:rPr lang="fa-IR" sz="2200" b="1">
                <a:latin typeface="Times New Roman" pitchFamily="18" charset="0"/>
                <a:cs typeface="B Nazanin" pitchFamily="2" charset="-78"/>
              </a:rPr>
              <a:t>7- خارج کردن قطعه: برای خارج کردن قطعه باید قالب شکسته شود. این کار باید با احتیاط انحام شود تا به قطعه آسیب نرسد. </a:t>
            </a:r>
          </a:p>
          <a:p>
            <a:pPr algn="r" rtl="1">
              <a:spcBef>
                <a:spcPct val="50000"/>
              </a:spcBef>
            </a:pPr>
            <a:r>
              <a:rPr lang="fa-IR" sz="2200" b="1">
                <a:latin typeface="Times New Roman" pitchFamily="18" charset="0"/>
                <a:cs typeface="B Nazanin" pitchFamily="2" charset="-78"/>
              </a:rPr>
              <a:t>8- تمیزکاری و ماشینکاری قطعه  </a:t>
            </a:r>
            <a:endParaRPr lang="en-US" sz="2200" b="1">
              <a:latin typeface="Times New Roman" pitchFamily="18" charset="0"/>
              <a:cs typeface="B Nazanin" pitchFamily="2" charset="-7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6841F8E2-CB7C-4CAD-AA52-FD12B12F35D9}" type="slidenum">
              <a:rPr lang="en-US" sz="1200">
                <a:latin typeface="Arial Black" pitchFamily="34" charset="0"/>
                <a:cs typeface="+mn-cs"/>
              </a:rPr>
              <a:pPr algn="r">
                <a:defRPr/>
              </a:pPr>
              <a:t>25</a:t>
            </a:fld>
            <a:endParaRPr lang="en-US" sz="1200" dirty="0">
              <a:latin typeface="Arial Black" pitchFamily="34" charset="0"/>
              <a:cs typeface="+mn-cs"/>
            </a:endParaRPr>
          </a:p>
        </p:txBody>
      </p:sp>
      <p:sp>
        <p:nvSpPr>
          <p:cNvPr id="27651"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27652" name="Text Box 3"/>
          <p:cNvSpPr txBox="1">
            <a:spLocks noChangeArrowheads="1"/>
          </p:cNvSpPr>
          <p:nvPr/>
        </p:nvSpPr>
        <p:spPr bwMode="auto">
          <a:xfrm>
            <a:off x="539750" y="473075"/>
            <a:ext cx="7704138" cy="579438"/>
          </a:xfrm>
          <a:prstGeom prst="rect">
            <a:avLst/>
          </a:prstGeom>
          <a:noFill/>
          <a:ln w="9525">
            <a:noFill/>
            <a:miter lim="800000"/>
            <a:headEnd/>
            <a:tailEnd/>
          </a:ln>
        </p:spPr>
        <p:txBody>
          <a:bodyPr>
            <a:spAutoFit/>
          </a:bodyPr>
          <a:lstStyle/>
          <a:p>
            <a:pPr algn="ctr" rtl="1">
              <a:spcBef>
                <a:spcPct val="50000"/>
              </a:spcBef>
            </a:pPr>
            <a:r>
              <a:rPr lang="fa-IR" sz="3200" b="1">
                <a:solidFill>
                  <a:schemeClr val="bg1"/>
                </a:solidFill>
                <a:latin typeface="Times New Roman" pitchFamily="18" charset="0"/>
                <a:cs typeface="B Nazanin" pitchFamily="2" charset="-78"/>
              </a:rPr>
              <a:t>ریخته گری با مدل ذوب شدنی (ریخته گری دقیق)  </a:t>
            </a:r>
            <a:endParaRPr lang="en-US" sz="3200" b="1">
              <a:solidFill>
                <a:schemeClr val="bg1"/>
              </a:solidFill>
              <a:latin typeface="Times New Roman" pitchFamily="18" charset="0"/>
              <a:cs typeface="B Nazanin" pitchFamily="2" charset="-78"/>
            </a:endParaRPr>
          </a:p>
        </p:txBody>
      </p:sp>
      <p:sp>
        <p:nvSpPr>
          <p:cNvPr id="27653" name="Text Box 7"/>
          <p:cNvSpPr txBox="1">
            <a:spLocks noChangeArrowheads="1"/>
          </p:cNvSpPr>
          <p:nvPr/>
        </p:nvSpPr>
        <p:spPr bwMode="auto">
          <a:xfrm>
            <a:off x="2700338" y="5876925"/>
            <a:ext cx="3024187" cy="396875"/>
          </a:xfrm>
          <a:prstGeom prst="rect">
            <a:avLst/>
          </a:prstGeom>
          <a:noFill/>
          <a:ln w="9525">
            <a:noFill/>
            <a:miter lim="800000"/>
            <a:headEnd/>
            <a:tailEnd/>
          </a:ln>
        </p:spPr>
        <p:txBody>
          <a:bodyPr>
            <a:spAutoFit/>
          </a:bodyPr>
          <a:lstStyle/>
          <a:p>
            <a:pPr algn="ctr" rtl="1">
              <a:spcBef>
                <a:spcPct val="50000"/>
              </a:spcBef>
            </a:pPr>
            <a:r>
              <a:rPr lang="fa-IR" sz="2000" b="1">
                <a:cs typeface="B Nazanin" pitchFamily="2" charset="-78"/>
              </a:rPr>
              <a:t>ریخته گری دقیق پوسته ای </a:t>
            </a:r>
            <a:endParaRPr lang="en-US" sz="2000" b="1">
              <a:cs typeface="B Nazanin" pitchFamily="2" charset="-78"/>
            </a:endParaRPr>
          </a:p>
        </p:txBody>
      </p:sp>
      <p:pic>
        <p:nvPicPr>
          <p:cNvPr id="27654" name="Picture 8" descr="image5"/>
          <p:cNvPicPr>
            <a:picLocks noChangeAspect="1" noChangeArrowheads="1"/>
          </p:cNvPicPr>
          <p:nvPr/>
        </p:nvPicPr>
        <p:blipFill>
          <a:blip r:embed="rId2" cstate="print"/>
          <a:srcRect/>
          <a:stretch>
            <a:fillRect/>
          </a:stretch>
        </p:blipFill>
        <p:spPr bwMode="auto">
          <a:xfrm>
            <a:off x="2627313" y="1406525"/>
            <a:ext cx="4038600" cy="447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2FF7164F-EE27-449B-986E-4A694C15B26D}" type="slidenum">
              <a:rPr lang="en-US" sz="1200">
                <a:latin typeface="Arial Black" pitchFamily="34" charset="0"/>
                <a:cs typeface="+mn-cs"/>
              </a:rPr>
              <a:pPr algn="r">
                <a:defRPr/>
              </a:pPr>
              <a:t>26</a:t>
            </a:fld>
            <a:endParaRPr lang="en-US" sz="1200" dirty="0">
              <a:latin typeface="Arial Black" pitchFamily="34" charset="0"/>
              <a:cs typeface="+mn-cs"/>
            </a:endParaRPr>
          </a:p>
        </p:txBody>
      </p:sp>
      <p:sp>
        <p:nvSpPr>
          <p:cNvPr id="28675"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28676" name="Text Box 3"/>
          <p:cNvSpPr txBox="1">
            <a:spLocks noChangeArrowheads="1"/>
          </p:cNvSpPr>
          <p:nvPr/>
        </p:nvSpPr>
        <p:spPr bwMode="auto">
          <a:xfrm>
            <a:off x="539750" y="473075"/>
            <a:ext cx="7704138" cy="579438"/>
          </a:xfrm>
          <a:prstGeom prst="rect">
            <a:avLst/>
          </a:prstGeom>
          <a:noFill/>
          <a:ln w="9525">
            <a:noFill/>
            <a:miter lim="800000"/>
            <a:headEnd/>
            <a:tailEnd/>
          </a:ln>
        </p:spPr>
        <p:txBody>
          <a:bodyPr>
            <a:spAutoFit/>
          </a:bodyPr>
          <a:lstStyle/>
          <a:p>
            <a:pPr algn="ctr" rtl="1">
              <a:spcBef>
                <a:spcPct val="50000"/>
              </a:spcBef>
            </a:pPr>
            <a:r>
              <a:rPr lang="fa-IR" sz="3200" b="1">
                <a:solidFill>
                  <a:schemeClr val="bg1"/>
                </a:solidFill>
                <a:latin typeface="Times New Roman" pitchFamily="18" charset="0"/>
                <a:cs typeface="B Nazanin" pitchFamily="2" charset="-78"/>
              </a:rPr>
              <a:t>ریخته گری با مدل ذوب شدنی (ریخته گری دقیق)  </a:t>
            </a:r>
            <a:endParaRPr lang="en-US" sz="3200" b="1">
              <a:solidFill>
                <a:schemeClr val="bg1"/>
              </a:solidFill>
              <a:latin typeface="Times New Roman" pitchFamily="18" charset="0"/>
              <a:cs typeface="B Nazanin" pitchFamily="2" charset="-78"/>
            </a:endParaRPr>
          </a:p>
        </p:txBody>
      </p:sp>
      <p:pic>
        <p:nvPicPr>
          <p:cNvPr id="28677" name="Picture 5" descr="12"/>
          <p:cNvPicPr>
            <a:picLocks noChangeAspect="1" noChangeArrowheads="1"/>
          </p:cNvPicPr>
          <p:nvPr/>
        </p:nvPicPr>
        <p:blipFill>
          <a:blip r:embed="rId2" cstate="print">
            <a:lum bright="-22000" contrast="8000"/>
          </a:blip>
          <a:srcRect/>
          <a:stretch>
            <a:fillRect/>
          </a:stretch>
        </p:blipFill>
        <p:spPr bwMode="auto">
          <a:xfrm>
            <a:off x="1031875" y="1611313"/>
            <a:ext cx="6708775" cy="4049712"/>
          </a:xfrm>
          <a:prstGeom prst="rect">
            <a:avLst/>
          </a:prstGeom>
          <a:noFill/>
          <a:ln w="9525">
            <a:noFill/>
            <a:miter lim="800000"/>
            <a:headEnd/>
            <a:tailEnd/>
          </a:ln>
        </p:spPr>
      </p:pic>
      <p:sp>
        <p:nvSpPr>
          <p:cNvPr id="28678" name="Text Box 6"/>
          <p:cNvSpPr txBox="1">
            <a:spLocks noChangeArrowheads="1"/>
          </p:cNvSpPr>
          <p:nvPr/>
        </p:nvSpPr>
        <p:spPr bwMode="auto">
          <a:xfrm>
            <a:off x="2700338" y="5876925"/>
            <a:ext cx="3024187" cy="396875"/>
          </a:xfrm>
          <a:prstGeom prst="rect">
            <a:avLst/>
          </a:prstGeom>
          <a:noFill/>
          <a:ln w="9525">
            <a:noFill/>
            <a:miter lim="800000"/>
            <a:headEnd/>
            <a:tailEnd/>
          </a:ln>
        </p:spPr>
        <p:txBody>
          <a:bodyPr>
            <a:spAutoFit/>
          </a:bodyPr>
          <a:lstStyle/>
          <a:p>
            <a:pPr algn="ctr" rtl="1">
              <a:spcBef>
                <a:spcPct val="50000"/>
              </a:spcBef>
            </a:pPr>
            <a:r>
              <a:rPr lang="fa-IR" sz="2000" b="1">
                <a:cs typeface="B Nazanin" pitchFamily="2" charset="-78"/>
              </a:rPr>
              <a:t>ریخته گری دقیق پوسته ای </a:t>
            </a:r>
            <a:endParaRPr lang="en-US" sz="2000" b="1">
              <a:cs typeface="B Nazanin" pitchFamily="2" charset="-78"/>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DFAD56F2-79C1-406D-B72E-84379C44643B}" type="slidenum">
              <a:rPr lang="en-US" sz="1200">
                <a:latin typeface="Arial Black" pitchFamily="34" charset="0"/>
                <a:cs typeface="+mn-cs"/>
              </a:rPr>
              <a:pPr algn="r">
                <a:defRPr/>
              </a:pPr>
              <a:t>27</a:t>
            </a:fld>
            <a:endParaRPr lang="en-US" sz="1200" dirty="0">
              <a:latin typeface="Arial Black" pitchFamily="34" charset="0"/>
              <a:cs typeface="+mn-cs"/>
            </a:endParaRPr>
          </a:p>
        </p:txBody>
      </p:sp>
      <p:sp>
        <p:nvSpPr>
          <p:cNvPr id="29699"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29700" name="Text Box 3"/>
          <p:cNvSpPr txBox="1">
            <a:spLocks noChangeArrowheads="1"/>
          </p:cNvSpPr>
          <p:nvPr/>
        </p:nvSpPr>
        <p:spPr bwMode="auto">
          <a:xfrm>
            <a:off x="539750" y="473075"/>
            <a:ext cx="7704138" cy="579438"/>
          </a:xfrm>
          <a:prstGeom prst="rect">
            <a:avLst/>
          </a:prstGeom>
          <a:noFill/>
          <a:ln w="9525">
            <a:noFill/>
            <a:miter lim="800000"/>
            <a:headEnd/>
            <a:tailEnd/>
          </a:ln>
        </p:spPr>
        <p:txBody>
          <a:bodyPr>
            <a:spAutoFit/>
          </a:bodyPr>
          <a:lstStyle/>
          <a:p>
            <a:pPr algn="ctr" rtl="1">
              <a:spcBef>
                <a:spcPct val="50000"/>
              </a:spcBef>
            </a:pPr>
            <a:r>
              <a:rPr lang="fa-IR" sz="3200" b="1">
                <a:solidFill>
                  <a:schemeClr val="bg1"/>
                </a:solidFill>
                <a:latin typeface="Times New Roman" pitchFamily="18" charset="0"/>
                <a:cs typeface="B Nazanin" pitchFamily="2" charset="-78"/>
              </a:rPr>
              <a:t>ریخته گری با مدل ذوب شدنی (ریخته گری دقیق)  </a:t>
            </a:r>
            <a:endParaRPr lang="en-US" sz="3200" b="1">
              <a:solidFill>
                <a:schemeClr val="bg1"/>
              </a:solidFill>
              <a:latin typeface="Times New Roman" pitchFamily="18" charset="0"/>
              <a:cs typeface="B Nazanin" pitchFamily="2" charset="-78"/>
            </a:endParaRPr>
          </a:p>
        </p:txBody>
      </p:sp>
      <p:sp>
        <p:nvSpPr>
          <p:cNvPr id="29701" name="Text Box 5"/>
          <p:cNvSpPr txBox="1">
            <a:spLocks noChangeArrowheads="1"/>
          </p:cNvSpPr>
          <p:nvPr/>
        </p:nvSpPr>
        <p:spPr bwMode="auto">
          <a:xfrm>
            <a:off x="2700338" y="5876925"/>
            <a:ext cx="3024187" cy="396875"/>
          </a:xfrm>
          <a:prstGeom prst="rect">
            <a:avLst/>
          </a:prstGeom>
          <a:noFill/>
          <a:ln w="9525">
            <a:noFill/>
            <a:miter lim="800000"/>
            <a:headEnd/>
            <a:tailEnd/>
          </a:ln>
        </p:spPr>
        <p:txBody>
          <a:bodyPr>
            <a:spAutoFit/>
          </a:bodyPr>
          <a:lstStyle/>
          <a:p>
            <a:pPr algn="ctr" rtl="1">
              <a:spcBef>
                <a:spcPct val="50000"/>
              </a:spcBef>
            </a:pPr>
            <a:r>
              <a:rPr lang="fa-IR" sz="2000" b="1">
                <a:cs typeface="B Nazanin" pitchFamily="2" charset="-78"/>
              </a:rPr>
              <a:t>ریخته گری دقیق محفظه ای </a:t>
            </a:r>
            <a:endParaRPr lang="en-US" sz="2000" b="1">
              <a:cs typeface="B Nazanin" pitchFamily="2" charset="-78"/>
            </a:endParaRPr>
          </a:p>
        </p:txBody>
      </p:sp>
      <p:pic>
        <p:nvPicPr>
          <p:cNvPr id="29702" name="Picture 6" descr="13"/>
          <p:cNvPicPr>
            <a:picLocks noChangeAspect="1" noChangeArrowheads="1"/>
          </p:cNvPicPr>
          <p:nvPr/>
        </p:nvPicPr>
        <p:blipFill>
          <a:blip r:embed="rId2" cstate="print"/>
          <a:srcRect/>
          <a:stretch>
            <a:fillRect/>
          </a:stretch>
        </p:blipFill>
        <p:spPr bwMode="auto">
          <a:xfrm>
            <a:off x="989013" y="1460500"/>
            <a:ext cx="6607175" cy="4344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7EC4F1CB-6E13-48A2-803A-4F7B0C4F3B81}" type="slidenum">
              <a:rPr lang="en-US" sz="1200">
                <a:latin typeface="Arial Black" pitchFamily="34" charset="0"/>
                <a:cs typeface="+mn-cs"/>
              </a:rPr>
              <a:pPr algn="r">
                <a:defRPr/>
              </a:pPr>
              <a:t>28</a:t>
            </a:fld>
            <a:endParaRPr lang="en-US" sz="1200" dirty="0">
              <a:latin typeface="Arial Black" pitchFamily="34" charset="0"/>
              <a:cs typeface="+mn-cs"/>
            </a:endParaRPr>
          </a:p>
        </p:txBody>
      </p:sp>
      <p:sp>
        <p:nvSpPr>
          <p:cNvPr id="30723"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30724" name="Text Box 3"/>
          <p:cNvSpPr txBox="1">
            <a:spLocks noChangeArrowheads="1"/>
          </p:cNvSpPr>
          <p:nvPr/>
        </p:nvSpPr>
        <p:spPr bwMode="auto">
          <a:xfrm>
            <a:off x="539750" y="473075"/>
            <a:ext cx="7704138" cy="579438"/>
          </a:xfrm>
          <a:prstGeom prst="rect">
            <a:avLst/>
          </a:prstGeom>
          <a:noFill/>
          <a:ln w="9525">
            <a:noFill/>
            <a:miter lim="800000"/>
            <a:headEnd/>
            <a:tailEnd/>
          </a:ln>
        </p:spPr>
        <p:txBody>
          <a:bodyPr>
            <a:spAutoFit/>
          </a:bodyPr>
          <a:lstStyle/>
          <a:p>
            <a:pPr algn="ctr" rtl="1">
              <a:spcBef>
                <a:spcPct val="50000"/>
              </a:spcBef>
            </a:pPr>
            <a:r>
              <a:rPr lang="fa-IR" sz="3200" b="1">
                <a:solidFill>
                  <a:schemeClr val="bg1"/>
                </a:solidFill>
                <a:latin typeface="Times New Roman" pitchFamily="18" charset="0"/>
                <a:cs typeface="B Nazanin" pitchFamily="2" charset="-78"/>
              </a:rPr>
              <a:t>ریخته گری با مدل ذوب شدنی (ریخته گری دقیق)  </a:t>
            </a:r>
            <a:endParaRPr lang="en-US" sz="3200" b="1">
              <a:solidFill>
                <a:schemeClr val="bg1"/>
              </a:solidFill>
              <a:latin typeface="Times New Roman" pitchFamily="18" charset="0"/>
              <a:cs typeface="B Nazanin" pitchFamily="2" charset="-78"/>
            </a:endParaRPr>
          </a:p>
        </p:txBody>
      </p:sp>
      <p:pic>
        <p:nvPicPr>
          <p:cNvPr id="30725" name="Picture 30" descr="investment 1"/>
          <p:cNvPicPr>
            <a:picLocks noChangeAspect="1" noChangeArrowheads="1"/>
          </p:cNvPicPr>
          <p:nvPr/>
        </p:nvPicPr>
        <p:blipFill>
          <a:blip r:embed="rId2" cstate="print"/>
          <a:srcRect/>
          <a:stretch>
            <a:fillRect/>
          </a:stretch>
        </p:blipFill>
        <p:spPr bwMode="auto">
          <a:xfrm>
            <a:off x="34925" y="1452563"/>
            <a:ext cx="3811588" cy="3741737"/>
          </a:xfrm>
          <a:prstGeom prst="rect">
            <a:avLst/>
          </a:prstGeom>
          <a:noFill/>
          <a:ln w="9525">
            <a:noFill/>
            <a:miter lim="800000"/>
            <a:headEnd/>
            <a:tailEnd/>
          </a:ln>
        </p:spPr>
      </p:pic>
      <p:pic>
        <p:nvPicPr>
          <p:cNvPr id="30726" name="Picture 31" descr="LostWaxCastShell"/>
          <p:cNvPicPr>
            <a:picLocks noChangeAspect="1" noChangeArrowheads="1"/>
          </p:cNvPicPr>
          <p:nvPr/>
        </p:nvPicPr>
        <p:blipFill>
          <a:blip r:embed="rId3" cstate="print"/>
          <a:srcRect/>
          <a:stretch>
            <a:fillRect/>
          </a:stretch>
        </p:blipFill>
        <p:spPr bwMode="auto">
          <a:xfrm>
            <a:off x="4787900" y="1341438"/>
            <a:ext cx="3530600" cy="2619375"/>
          </a:xfrm>
          <a:prstGeom prst="rect">
            <a:avLst/>
          </a:prstGeom>
          <a:noFill/>
          <a:ln w="9525">
            <a:noFill/>
            <a:miter lim="800000"/>
            <a:headEnd/>
            <a:tailEnd/>
          </a:ln>
        </p:spPr>
      </p:pic>
      <p:pic>
        <p:nvPicPr>
          <p:cNvPr id="30727" name="Picture 33" descr="molding"/>
          <p:cNvPicPr>
            <a:picLocks noChangeAspect="1" noChangeArrowheads="1"/>
          </p:cNvPicPr>
          <p:nvPr/>
        </p:nvPicPr>
        <p:blipFill>
          <a:blip r:embed="rId4" cstate="print"/>
          <a:srcRect/>
          <a:stretch>
            <a:fillRect/>
          </a:stretch>
        </p:blipFill>
        <p:spPr bwMode="auto">
          <a:xfrm>
            <a:off x="3987800" y="4076700"/>
            <a:ext cx="4905375" cy="2589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D132049B-7415-4CAD-8B76-BA531E00D41E}" type="slidenum">
              <a:rPr lang="en-US" sz="1200">
                <a:latin typeface="Arial Black" pitchFamily="34" charset="0"/>
                <a:cs typeface="+mn-cs"/>
              </a:rPr>
              <a:pPr algn="r">
                <a:defRPr/>
              </a:pPr>
              <a:t>29</a:t>
            </a:fld>
            <a:endParaRPr lang="en-US" sz="1200" dirty="0">
              <a:latin typeface="Arial Black" pitchFamily="34" charset="0"/>
              <a:cs typeface="+mn-cs"/>
            </a:endParaRPr>
          </a:p>
        </p:txBody>
      </p:sp>
      <p:sp>
        <p:nvSpPr>
          <p:cNvPr id="31747"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31748" name="Text Box 3"/>
          <p:cNvSpPr txBox="1">
            <a:spLocks noChangeArrowheads="1"/>
          </p:cNvSpPr>
          <p:nvPr/>
        </p:nvSpPr>
        <p:spPr bwMode="auto">
          <a:xfrm>
            <a:off x="539750" y="473075"/>
            <a:ext cx="7704138" cy="579438"/>
          </a:xfrm>
          <a:prstGeom prst="rect">
            <a:avLst/>
          </a:prstGeom>
          <a:noFill/>
          <a:ln w="9525">
            <a:noFill/>
            <a:miter lim="800000"/>
            <a:headEnd/>
            <a:tailEnd/>
          </a:ln>
        </p:spPr>
        <p:txBody>
          <a:bodyPr>
            <a:spAutoFit/>
          </a:bodyPr>
          <a:lstStyle/>
          <a:p>
            <a:pPr algn="ctr" rtl="1">
              <a:spcBef>
                <a:spcPct val="50000"/>
              </a:spcBef>
            </a:pPr>
            <a:r>
              <a:rPr lang="fa-IR" sz="3200" b="1">
                <a:solidFill>
                  <a:schemeClr val="bg1"/>
                </a:solidFill>
                <a:latin typeface="Times New Roman" pitchFamily="18" charset="0"/>
                <a:cs typeface="B Nazanin" pitchFamily="2" charset="-78"/>
              </a:rPr>
              <a:t>ریخته گری با مدل ذوب شدنی (ریخته گری دقیق)  </a:t>
            </a:r>
            <a:endParaRPr lang="en-US" sz="3200" b="1">
              <a:solidFill>
                <a:schemeClr val="bg1"/>
              </a:solidFill>
              <a:latin typeface="Times New Roman" pitchFamily="18" charset="0"/>
              <a:cs typeface="B Nazanin" pitchFamily="2" charset="-78"/>
            </a:endParaRPr>
          </a:p>
        </p:txBody>
      </p:sp>
      <p:pic>
        <p:nvPicPr>
          <p:cNvPr id="31749" name="Picture 8" descr="shell3"/>
          <p:cNvPicPr>
            <a:picLocks noChangeAspect="1" noChangeArrowheads="1"/>
          </p:cNvPicPr>
          <p:nvPr/>
        </p:nvPicPr>
        <p:blipFill>
          <a:blip r:embed="rId2" cstate="print"/>
          <a:srcRect/>
          <a:stretch>
            <a:fillRect/>
          </a:stretch>
        </p:blipFill>
        <p:spPr bwMode="auto">
          <a:xfrm>
            <a:off x="1025525" y="1398588"/>
            <a:ext cx="2825750" cy="3390900"/>
          </a:xfrm>
          <a:prstGeom prst="rect">
            <a:avLst/>
          </a:prstGeom>
          <a:noFill/>
          <a:ln w="9525">
            <a:noFill/>
            <a:miter lim="800000"/>
            <a:headEnd/>
            <a:tailEnd/>
          </a:ln>
        </p:spPr>
      </p:pic>
      <p:pic>
        <p:nvPicPr>
          <p:cNvPr id="31750" name="Picture 9" descr="dewax1"/>
          <p:cNvPicPr>
            <a:picLocks noChangeAspect="1" noChangeArrowheads="1"/>
          </p:cNvPicPr>
          <p:nvPr/>
        </p:nvPicPr>
        <p:blipFill>
          <a:blip r:embed="rId3" cstate="print"/>
          <a:srcRect/>
          <a:stretch>
            <a:fillRect/>
          </a:stretch>
        </p:blipFill>
        <p:spPr bwMode="auto">
          <a:xfrm>
            <a:off x="4149725" y="1628775"/>
            <a:ext cx="3375025" cy="2727325"/>
          </a:xfrm>
          <a:prstGeom prst="rect">
            <a:avLst/>
          </a:prstGeom>
          <a:noFill/>
          <a:ln w="9525">
            <a:noFill/>
            <a:miter lim="800000"/>
            <a:headEnd/>
            <a:tailEnd/>
          </a:ln>
        </p:spPr>
      </p:pic>
      <p:pic>
        <p:nvPicPr>
          <p:cNvPr id="31751" name="Picture 10" descr="sintering"/>
          <p:cNvPicPr>
            <a:picLocks noChangeAspect="1" noChangeArrowheads="1"/>
          </p:cNvPicPr>
          <p:nvPr/>
        </p:nvPicPr>
        <p:blipFill>
          <a:blip r:embed="rId4" cstate="print"/>
          <a:srcRect/>
          <a:stretch>
            <a:fillRect/>
          </a:stretch>
        </p:blipFill>
        <p:spPr bwMode="auto">
          <a:xfrm>
            <a:off x="3348038" y="4827588"/>
            <a:ext cx="2943225" cy="205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D7712E03-3120-4D55-9C3D-4921E7DBD313}" type="slidenum">
              <a:rPr lang="en-US" sz="1200">
                <a:latin typeface="Arial Black" pitchFamily="34" charset="0"/>
                <a:cs typeface="+mn-cs"/>
              </a:rPr>
              <a:pPr algn="r">
                <a:defRPr/>
              </a:pPr>
              <a:t>3</a:t>
            </a:fld>
            <a:endParaRPr lang="en-US" sz="1200" dirty="0">
              <a:latin typeface="Arial Black" pitchFamily="34" charset="0"/>
              <a:cs typeface="+mn-cs"/>
            </a:endParaRPr>
          </a:p>
        </p:txBody>
      </p:sp>
      <p:sp>
        <p:nvSpPr>
          <p:cNvPr id="7171"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7172" name="Text Box 3"/>
          <p:cNvSpPr txBox="1">
            <a:spLocks noChangeArrowheads="1"/>
          </p:cNvSpPr>
          <p:nvPr/>
        </p:nvSpPr>
        <p:spPr bwMode="auto">
          <a:xfrm>
            <a:off x="1116013" y="260350"/>
            <a:ext cx="6551612"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مقدمه </a:t>
            </a:r>
            <a:endParaRPr lang="en-US" sz="4000" b="1">
              <a:solidFill>
                <a:schemeClr val="bg1"/>
              </a:solidFill>
              <a:latin typeface="Times New Roman" pitchFamily="18" charset="0"/>
              <a:cs typeface="B Nazanin" pitchFamily="2" charset="-78"/>
            </a:endParaRPr>
          </a:p>
        </p:txBody>
      </p:sp>
      <p:sp>
        <p:nvSpPr>
          <p:cNvPr id="7173" name="Text Box 8"/>
          <p:cNvSpPr txBox="1">
            <a:spLocks noChangeArrowheads="1"/>
          </p:cNvSpPr>
          <p:nvPr/>
        </p:nvSpPr>
        <p:spPr bwMode="auto">
          <a:xfrm>
            <a:off x="571500" y="5330825"/>
            <a:ext cx="8032750" cy="427038"/>
          </a:xfrm>
          <a:prstGeom prst="rect">
            <a:avLst/>
          </a:prstGeom>
          <a:noFill/>
          <a:ln w="9525">
            <a:noFill/>
            <a:miter lim="800000"/>
            <a:headEnd/>
            <a:tailEnd/>
          </a:ln>
        </p:spPr>
        <p:txBody>
          <a:bodyPr>
            <a:spAutoFit/>
          </a:bodyPr>
          <a:lstStyle/>
          <a:p>
            <a:pPr algn="ctr" rtl="1">
              <a:spcBef>
                <a:spcPct val="50000"/>
              </a:spcBef>
            </a:pPr>
            <a:r>
              <a:rPr lang="fa-IR" sz="2200" b="1">
                <a:solidFill>
                  <a:srgbClr val="0000CC"/>
                </a:solidFill>
                <a:latin typeface="Times New Roman" pitchFamily="18" charset="0"/>
                <a:cs typeface="B Nazanin" pitchFamily="2" charset="-78"/>
              </a:rPr>
              <a:t>چند نمونه از قطعات تولید شده به روش ریخته گری </a:t>
            </a:r>
            <a:endParaRPr lang="en-US" sz="2200" b="1">
              <a:solidFill>
                <a:srgbClr val="0000CC"/>
              </a:solidFill>
              <a:latin typeface="Times New Roman" pitchFamily="18" charset="0"/>
              <a:cs typeface="B Nazanin" pitchFamily="2" charset="-78"/>
            </a:endParaRPr>
          </a:p>
        </p:txBody>
      </p:sp>
      <p:pic>
        <p:nvPicPr>
          <p:cNvPr id="7174" name="Picture 9" descr="casting parts"/>
          <p:cNvPicPr>
            <a:picLocks noChangeAspect="1" noChangeArrowheads="1"/>
          </p:cNvPicPr>
          <p:nvPr/>
        </p:nvPicPr>
        <p:blipFill>
          <a:blip r:embed="rId2" cstate="print"/>
          <a:srcRect/>
          <a:stretch>
            <a:fillRect/>
          </a:stretch>
        </p:blipFill>
        <p:spPr bwMode="auto">
          <a:xfrm>
            <a:off x="1966913" y="1509713"/>
            <a:ext cx="5210175" cy="3838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3AC08D73-36E1-4A2C-A436-C2ECB6DF4FFD}" type="slidenum">
              <a:rPr lang="en-US" sz="1200">
                <a:latin typeface="Arial Black" pitchFamily="34" charset="0"/>
                <a:cs typeface="+mn-cs"/>
              </a:rPr>
              <a:pPr algn="r">
                <a:defRPr/>
              </a:pPr>
              <a:t>30</a:t>
            </a:fld>
            <a:endParaRPr lang="en-US" sz="1200" dirty="0">
              <a:latin typeface="Arial Black" pitchFamily="34" charset="0"/>
              <a:cs typeface="+mn-cs"/>
            </a:endParaRPr>
          </a:p>
        </p:txBody>
      </p:sp>
      <p:sp>
        <p:nvSpPr>
          <p:cNvPr id="32771"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32772" name="Text Box 3"/>
          <p:cNvSpPr txBox="1">
            <a:spLocks noChangeArrowheads="1"/>
          </p:cNvSpPr>
          <p:nvPr/>
        </p:nvSpPr>
        <p:spPr bwMode="auto">
          <a:xfrm>
            <a:off x="539750" y="473075"/>
            <a:ext cx="7704138" cy="579438"/>
          </a:xfrm>
          <a:prstGeom prst="rect">
            <a:avLst/>
          </a:prstGeom>
          <a:noFill/>
          <a:ln w="9525">
            <a:noFill/>
            <a:miter lim="800000"/>
            <a:headEnd/>
            <a:tailEnd/>
          </a:ln>
        </p:spPr>
        <p:txBody>
          <a:bodyPr>
            <a:spAutoFit/>
          </a:bodyPr>
          <a:lstStyle/>
          <a:p>
            <a:pPr algn="ctr" rtl="1">
              <a:spcBef>
                <a:spcPct val="50000"/>
              </a:spcBef>
            </a:pPr>
            <a:r>
              <a:rPr lang="fa-IR" sz="3200" b="1">
                <a:solidFill>
                  <a:schemeClr val="bg1"/>
                </a:solidFill>
                <a:latin typeface="Times New Roman" pitchFamily="18" charset="0"/>
                <a:cs typeface="B Nazanin" pitchFamily="2" charset="-78"/>
              </a:rPr>
              <a:t>ریخته گری با مدل ذوب شدنی (ریخته گری دقیق)  </a:t>
            </a:r>
            <a:endParaRPr lang="en-US" sz="3200" b="1">
              <a:solidFill>
                <a:schemeClr val="bg1"/>
              </a:solidFill>
              <a:latin typeface="Times New Roman" pitchFamily="18" charset="0"/>
              <a:cs typeface="B Nazanin" pitchFamily="2" charset="-78"/>
            </a:endParaRPr>
          </a:p>
        </p:txBody>
      </p:sp>
      <p:pic>
        <p:nvPicPr>
          <p:cNvPr id="32773" name="Picture 8" descr="melt2"/>
          <p:cNvPicPr>
            <a:picLocks noChangeAspect="1" noChangeArrowheads="1"/>
          </p:cNvPicPr>
          <p:nvPr/>
        </p:nvPicPr>
        <p:blipFill>
          <a:blip r:embed="rId2" cstate="print"/>
          <a:srcRect/>
          <a:stretch>
            <a:fillRect/>
          </a:stretch>
        </p:blipFill>
        <p:spPr bwMode="auto">
          <a:xfrm>
            <a:off x="539750" y="1498600"/>
            <a:ext cx="3767138" cy="4522788"/>
          </a:xfrm>
          <a:prstGeom prst="rect">
            <a:avLst/>
          </a:prstGeom>
          <a:noFill/>
          <a:ln w="9525">
            <a:noFill/>
            <a:miter lim="800000"/>
            <a:headEnd/>
            <a:tailEnd/>
          </a:ln>
        </p:spPr>
      </p:pic>
      <p:pic>
        <p:nvPicPr>
          <p:cNvPr id="32774" name="Picture 9" descr="cutting2"/>
          <p:cNvPicPr>
            <a:picLocks noChangeAspect="1" noChangeArrowheads="1"/>
          </p:cNvPicPr>
          <p:nvPr/>
        </p:nvPicPr>
        <p:blipFill>
          <a:blip r:embed="rId3" cstate="print"/>
          <a:srcRect/>
          <a:stretch>
            <a:fillRect/>
          </a:stretch>
        </p:blipFill>
        <p:spPr bwMode="auto">
          <a:xfrm>
            <a:off x="4476750" y="1570038"/>
            <a:ext cx="3767138" cy="4522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BA131BD8-90F9-434F-8B5A-57D61A1337CA}" type="slidenum">
              <a:rPr lang="en-US" sz="1200">
                <a:latin typeface="Arial Black" pitchFamily="34" charset="0"/>
                <a:cs typeface="+mn-cs"/>
              </a:rPr>
              <a:pPr algn="r">
                <a:defRPr/>
              </a:pPr>
              <a:t>31</a:t>
            </a:fld>
            <a:endParaRPr lang="en-US" sz="1200" dirty="0">
              <a:latin typeface="Arial Black" pitchFamily="34" charset="0"/>
              <a:cs typeface="+mn-cs"/>
            </a:endParaRPr>
          </a:p>
        </p:txBody>
      </p:sp>
      <p:sp>
        <p:nvSpPr>
          <p:cNvPr id="33795"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33796" name="Text Box 3"/>
          <p:cNvSpPr txBox="1">
            <a:spLocks noChangeArrowheads="1"/>
          </p:cNvSpPr>
          <p:nvPr/>
        </p:nvSpPr>
        <p:spPr bwMode="auto">
          <a:xfrm>
            <a:off x="539750" y="473075"/>
            <a:ext cx="7704138" cy="579438"/>
          </a:xfrm>
          <a:prstGeom prst="rect">
            <a:avLst/>
          </a:prstGeom>
          <a:noFill/>
          <a:ln w="9525">
            <a:noFill/>
            <a:miter lim="800000"/>
            <a:headEnd/>
            <a:tailEnd/>
          </a:ln>
        </p:spPr>
        <p:txBody>
          <a:bodyPr>
            <a:spAutoFit/>
          </a:bodyPr>
          <a:lstStyle/>
          <a:p>
            <a:pPr algn="ctr" rtl="1">
              <a:spcBef>
                <a:spcPct val="50000"/>
              </a:spcBef>
            </a:pPr>
            <a:r>
              <a:rPr lang="fa-IR" sz="3200" b="1">
                <a:solidFill>
                  <a:schemeClr val="bg1"/>
                </a:solidFill>
                <a:latin typeface="Times New Roman" pitchFamily="18" charset="0"/>
                <a:cs typeface="B Nazanin" pitchFamily="2" charset="-78"/>
              </a:rPr>
              <a:t>خصوصیات روش ریخته گری دقیق  </a:t>
            </a:r>
            <a:endParaRPr lang="en-US" sz="3200" b="1">
              <a:solidFill>
                <a:schemeClr val="bg1"/>
              </a:solidFill>
              <a:latin typeface="Times New Roman" pitchFamily="18" charset="0"/>
              <a:cs typeface="B Nazanin" pitchFamily="2" charset="-78"/>
            </a:endParaRPr>
          </a:p>
        </p:txBody>
      </p:sp>
      <p:sp>
        <p:nvSpPr>
          <p:cNvPr id="33797" name="Text Box 8"/>
          <p:cNvSpPr txBox="1">
            <a:spLocks noChangeArrowheads="1"/>
          </p:cNvSpPr>
          <p:nvPr/>
        </p:nvSpPr>
        <p:spPr bwMode="auto">
          <a:xfrm>
            <a:off x="395288" y="1268413"/>
            <a:ext cx="8208962" cy="4116387"/>
          </a:xfrm>
          <a:prstGeom prst="rect">
            <a:avLst/>
          </a:prstGeom>
          <a:noFill/>
          <a:ln w="9525">
            <a:noFill/>
            <a:miter lim="800000"/>
            <a:headEnd/>
            <a:tailEnd/>
          </a:ln>
        </p:spPr>
        <p:txBody>
          <a:bodyPr>
            <a:spAutoFit/>
          </a:bodyPr>
          <a:lstStyle/>
          <a:p>
            <a:pPr algn="r" rtl="1">
              <a:spcBef>
                <a:spcPct val="50000"/>
              </a:spcBef>
            </a:pPr>
            <a:r>
              <a:rPr lang="fa-IR" sz="2200" b="1">
                <a:latin typeface="Times New Roman" pitchFamily="18" charset="0"/>
                <a:cs typeface="B Nazanin" pitchFamily="2" charset="-78"/>
              </a:rPr>
              <a:t>امتیازها: پرداخت سطح عالی، دقت ابعادی بالا، نداشتن محدودیت در پیچیدگی شکل . همچنین اکثر فلزات به این روش قابل ریخته گری می باشند. ناهمواری و خط جدایش هم وجود ندارد. </a:t>
            </a:r>
          </a:p>
          <a:p>
            <a:pPr algn="r" rtl="1">
              <a:spcBef>
                <a:spcPct val="50000"/>
              </a:spcBef>
            </a:pPr>
            <a:r>
              <a:rPr lang="fa-IR" sz="2200" b="1">
                <a:latin typeface="Times New Roman" pitchFamily="18" charset="0"/>
                <a:cs typeface="B Nazanin" pitchFamily="2" charset="-78"/>
              </a:rPr>
              <a:t>محدودیتها: هزینه مدل و قالب </a:t>
            </a:r>
            <a:r>
              <a:rPr lang="ar-SA" sz="2200" b="1">
                <a:latin typeface="Times New Roman" pitchFamily="18" charset="0"/>
                <a:cs typeface="B Nazanin" pitchFamily="2" charset="-78"/>
              </a:rPr>
              <a:t>–</a:t>
            </a:r>
            <a:r>
              <a:rPr lang="fa-IR" sz="2200" b="1">
                <a:latin typeface="Times New Roman" pitchFamily="18" charset="0"/>
                <a:cs typeface="B Nazanin" pitchFamily="2" charset="-78"/>
              </a:rPr>
              <a:t> هزینه نیروی کار متخصص </a:t>
            </a:r>
            <a:r>
              <a:rPr lang="ar-SA" sz="2200" b="1">
                <a:latin typeface="Times New Roman" pitchFamily="18" charset="0"/>
                <a:cs typeface="B Nazanin" pitchFamily="2" charset="-78"/>
              </a:rPr>
              <a:t>–</a:t>
            </a:r>
            <a:r>
              <a:rPr lang="fa-IR" sz="2200" b="1">
                <a:latin typeface="Times New Roman" pitchFamily="18" charset="0"/>
                <a:cs typeface="B Nazanin" pitchFamily="2" charset="-78"/>
              </a:rPr>
              <a:t> محدودیت اندازه </a:t>
            </a:r>
          </a:p>
          <a:p>
            <a:pPr algn="r" rtl="1">
              <a:spcBef>
                <a:spcPct val="50000"/>
              </a:spcBef>
            </a:pPr>
            <a:r>
              <a:rPr lang="fa-IR" sz="2200" b="1">
                <a:latin typeface="Times New Roman" pitchFamily="18" charset="0"/>
                <a:cs typeface="B Nazanin" pitchFamily="2" charset="-78"/>
              </a:rPr>
              <a:t>محدودیت اندازه: حداقل 3 گرم و حداکثر 5 کیلوگرم </a:t>
            </a:r>
          </a:p>
          <a:p>
            <a:pPr algn="r" rtl="1">
              <a:spcBef>
                <a:spcPct val="50000"/>
              </a:spcBef>
            </a:pPr>
            <a:r>
              <a:rPr lang="fa-IR" sz="2200" b="1">
                <a:latin typeface="Times New Roman" pitchFamily="18" charset="0"/>
                <a:cs typeface="B Nazanin" pitchFamily="2" charset="-78"/>
              </a:rPr>
              <a:t>محدودیت ضخامت: حداقل </a:t>
            </a:r>
            <a:r>
              <a:rPr lang="en-US" sz="2200" b="1">
                <a:latin typeface="Times New Roman" pitchFamily="18" charset="0"/>
                <a:cs typeface="B Nazanin" pitchFamily="2" charset="-78"/>
              </a:rPr>
              <a:t>0.6 mm</a:t>
            </a:r>
            <a:r>
              <a:rPr lang="fa-IR" sz="2200" b="1">
                <a:latin typeface="Times New Roman" pitchFamily="18" charset="0"/>
                <a:cs typeface="B Nazanin" pitchFamily="2" charset="-78"/>
              </a:rPr>
              <a:t> و حداکثر </a:t>
            </a:r>
            <a:r>
              <a:rPr lang="en-US" sz="2200" b="1">
                <a:latin typeface="Times New Roman" pitchFamily="18" charset="0"/>
                <a:cs typeface="B Nazanin" pitchFamily="2" charset="-78"/>
              </a:rPr>
              <a:t>75 mm</a:t>
            </a:r>
            <a:r>
              <a:rPr lang="fa-IR" sz="2200" b="1">
                <a:latin typeface="Times New Roman" pitchFamily="18" charset="0"/>
                <a:cs typeface="B Nazanin" pitchFamily="2" charset="-78"/>
              </a:rPr>
              <a:t> </a:t>
            </a:r>
          </a:p>
          <a:p>
            <a:pPr algn="r" rtl="1">
              <a:spcBef>
                <a:spcPct val="50000"/>
              </a:spcBef>
            </a:pPr>
            <a:r>
              <a:rPr lang="fa-IR" sz="2200" b="1">
                <a:latin typeface="Times New Roman" pitchFamily="18" charset="0"/>
                <a:cs typeface="B Nazanin" pitchFamily="2" charset="-78"/>
              </a:rPr>
              <a:t>تلرانس متعارف: </a:t>
            </a:r>
            <a:r>
              <a:rPr lang="en-US" sz="2200" b="1">
                <a:latin typeface="Times New Roman" pitchFamily="18" charset="0"/>
                <a:cs typeface="B Nazanin" pitchFamily="2" charset="-78"/>
              </a:rPr>
              <a:t>0.1 mm</a:t>
            </a:r>
            <a:r>
              <a:rPr lang="fa-IR" sz="2200" b="1">
                <a:latin typeface="Times New Roman" pitchFamily="18" charset="0"/>
                <a:cs typeface="B Nazanin" pitchFamily="2" charset="-78"/>
              </a:rPr>
              <a:t> در </a:t>
            </a:r>
            <a:r>
              <a:rPr lang="en-US" sz="2200" b="1">
                <a:latin typeface="Times New Roman" pitchFamily="18" charset="0"/>
                <a:cs typeface="B Nazanin" pitchFamily="2" charset="-78"/>
              </a:rPr>
              <a:t>2.5 cm</a:t>
            </a:r>
            <a:r>
              <a:rPr lang="fa-IR" sz="2200" b="1">
                <a:latin typeface="Times New Roman" pitchFamily="18" charset="0"/>
                <a:cs typeface="B Nazanin" pitchFamily="2" charset="-78"/>
              </a:rPr>
              <a:t> و </a:t>
            </a:r>
            <a:r>
              <a:rPr lang="en-US" sz="2200" b="1">
                <a:latin typeface="Times New Roman" pitchFamily="18" charset="0"/>
                <a:cs typeface="B Nazanin" pitchFamily="2" charset="-78"/>
              </a:rPr>
              <a:t>0.02mm</a:t>
            </a:r>
            <a:r>
              <a:rPr lang="fa-IR" sz="2200" b="1">
                <a:latin typeface="Times New Roman" pitchFamily="18" charset="0"/>
                <a:cs typeface="B Nazanin" pitchFamily="2" charset="-78"/>
              </a:rPr>
              <a:t> به ازای هر سانتی متر اضافی </a:t>
            </a:r>
          </a:p>
          <a:p>
            <a:pPr algn="r" rtl="1">
              <a:spcBef>
                <a:spcPct val="50000"/>
              </a:spcBef>
            </a:pPr>
            <a:r>
              <a:rPr lang="fa-IR" sz="2200" b="1">
                <a:latin typeface="Times New Roman" pitchFamily="18" charset="0"/>
                <a:cs typeface="B Nazanin" pitchFamily="2" charset="-78"/>
              </a:rPr>
              <a:t>شیب لازم: نیاز ندارد. </a:t>
            </a:r>
          </a:p>
          <a:p>
            <a:pPr algn="r" rtl="1">
              <a:spcBef>
                <a:spcPct val="50000"/>
              </a:spcBef>
            </a:pPr>
            <a:r>
              <a:rPr lang="fa-IR" sz="2200" b="1">
                <a:latin typeface="Times New Roman" pitchFamily="18" charset="0"/>
                <a:cs typeface="B Nazanin" pitchFamily="2" charset="-78"/>
              </a:rPr>
              <a:t>پرداخت سطح: </a:t>
            </a:r>
            <a:r>
              <a:rPr lang="en-US" sz="2200" b="1">
                <a:latin typeface="Times New Roman" pitchFamily="18" charset="0"/>
                <a:cs typeface="B Nazanin" pitchFamily="2" charset="-78"/>
              </a:rPr>
              <a:t>R</a:t>
            </a:r>
            <a:r>
              <a:rPr lang="en-US" sz="2200" b="1" baseline="-25000">
                <a:latin typeface="Times New Roman" pitchFamily="18" charset="0"/>
                <a:cs typeface="B Nazanin" pitchFamily="2" charset="-78"/>
              </a:rPr>
              <a:t>z</a:t>
            </a:r>
            <a:r>
              <a:rPr lang="en-US" sz="2200" b="1">
                <a:latin typeface="Times New Roman" pitchFamily="18" charset="0"/>
                <a:cs typeface="B Nazanin" pitchFamily="2" charset="-78"/>
              </a:rPr>
              <a:t> = 1.3 – 4 </a:t>
            </a:r>
            <a:r>
              <a:rPr lang="en-US" sz="2200" b="1">
                <a:latin typeface="Times New Roman" pitchFamily="18" charset="0"/>
                <a:cs typeface="Times New Roman" pitchFamily="18" charset="0"/>
              </a:rPr>
              <a:t>µm</a:t>
            </a:r>
            <a:r>
              <a:rPr lang="fa-IR" sz="2200" b="1">
                <a:latin typeface="Times New Roman" pitchFamily="18" charset="0"/>
                <a:cs typeface="Times New Roman" pitchFamily="18" charset="0"/>
              </a:rPr>
              <a:t> </a:t>
            </a:r>
            <a:endParaRPr lang="en-US" sz="2200" b="1">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AFDB917F-72D3-468E-A9C6-60C3BE972911}" type="slidenum">
              <a:rPr lang="en-US" sz="1200">
                <a:latin typeface="Arial Black" pitchFamily="34" charset="0"/>
                <a:cs typeface="+mn-cs"/>
              </a:rPr>
              <a:pPr algn="r">
                <a:defRPr/>
              </a:pPr>
              <a:t>32</a:t>
            </a:fld>
            <a:endParaRPr lang="en-US" sz="1200" dirty="0">
              <a:latin typeface="Arial Black" pitchFamily="34" charset="0"/>
              <a:cs typeface="+mn-cs"/>
            </a:endParaRPr>
          </a:p>
        </p:txBody>
      </p:sp>
      <p:sp>
        <p:nvSpPr>
          <p:cNvPr id="34819"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34820" name="Text Box 3"/>
          <p:cNvSpPr txBox="1">
            <a:spLocks noChangeArrowheads="1"/>
          </p:cNvSpPr>
          <p:nvPr/>
        </p:nvSpPr>
        <p:spPr bwMode="auto">
          <a:xfrm>
            <a:off x="539750" y="473075"/>
            <a:ext cx="7704138" cy="641350"/>
          </a:xfrm>
          <a:prstGeom prst="rect">
            <a:avLst/>
          </a:prstGeom>
          <a:noFill/>
          <a:ln w="9525">
            <a:noFill/>
            <a:miter lim="800000"/>
            <a:headEnd/>
            <a:tailEnd/>
          </a:ln>
        </p:spPr>
        <p:txBody>
          <a:bodyPr>
            <a:spAutoFit/>
          </a:bodyPr>
          <a:lstStyle/>
          <a:p>
            <a:pPr algn="ctr" rtl="1">
              <a:spcBef>
                <a:spcPct val="50000"/>
              </a:spcBef>
            </a:pPr>
            <a:r>
              <a:rPr lang="fa-IR" sz="3600" b="1">
                <a:solidFill>
                  <a:schemeClr val="bg1"/>
                </a:solidFill>
                <a:latin typeface="Times New Roman" pitchFamily="18" charset="0"/>
                <a:cs typeface="B Nazanin" pitchFamily="2" charset="-78"/>
              </a:rPr>
              <a:t>فرآیندهای ریخته گری در قالبهای دائمی   </a:t>
            </a:r>
            <a:endParaRPr lang="en-US" sz="3600" b="1">
              <a:solidFill>
                <a:schemeClr val="bg1"/>
              </a:solidFill>
              <a:latin typeface="Times New Roman" pitchFamily="18" charset="0"/>
              <a:cs typeface="B Nazanin" pitchFamily="2" charset="-78"/>
            </a:endParaRPr>
          </a:p>
        </p:txBody>
      </p:sp>
      <p:sp>
        <p:nvSpPr>
          <p:cNvPr id="34821" name="Text Box 8"/>
          <p:cNvSpPr txBox="1">
            <a:spLocks noChangeArrowheads="1"/>
          </p:cNvSpPr>
          <p:nvPr/>
        </p:nvSpPr>
        <p:spPr bwMode="auto">
          <a:xfrm>
            <a:off x="395288" y="1268413"/>
            <a:ext cx="8208962" cy="1766887"/>
          </a:xfrm>
          <a:prstGeom prst="rect">
            <a:avLst/>
          </a:prstGeom>
          <a:noFill/>
          <a:ln w="9525">
            <a:noFill/>
            <a:miter lim="800000"/>
            <a:headEnd/>
            <a:tailEnd/>
          </a:ln>
        </p:spPr>
        <p:txBody>
          <a:bodyPr>
            <a:spAutoFit/>
          </a:bodyPr>
          <a:lstStyle/>
          <a:p>
            <a:pPr algn="r" rtl="1">
              <a:spcBef>
                <a:spcPct val="50000"/>
              </a:spcBef>
            </a:pPr>
            <a:r>
              <a:rPr lang="fa-IR" sz="2200" b="1">
                <a:latin typeface="Times New Roman" pitchFamily="18" charset="0"/>
                <a:cs typeface="B Nazanin" pitchFamily="2" charset="-78"/>
              </a:rPr>
              <a:t>در فرآیندهای ریخته گری در قالبهای یکبارمصرف، نیاز به تهیه یک قالب برای هر بار ریختن مذاب می باشد. غیریکنواختی قالبها از نظر استحکام، مقدار رطوبت، خارج سازس مدل و عوامل دیگر موجب تفاوت ابعادی و خواص قطعات تولیدشده در هربار ریخته گری می شود. </a:t>
            </a:r>
            <a:r>
              <a:rPr lang="fa-IR" sz="2200" b="1">
                <a:solidFill>
                  <a:srgbClr val="FF0000"/>
                </a:solidFill>
                <a:latin typeface="Times New Roman" pitchFamily="18" charset="0"/>
                <a:cs typeface="B Nazanin" pitchFamily="2" charset="-78"/>
              </a:rPr>
              <a:t>برای از بین بردن بسیاری از این محدودیتها از روشهای ریخته گری در قالبهای دائمی استفاده می شود. </a:t>
            </a:r>
            <a:endParaRPr lang="en-US" sz="2200" b="1">
              <a:latin typeface="Times New Roman" pitchFamily="18" charset="0"/>
              <a:cs typeface="Times New Roman" pitchFamily="18" charset="0"/>
            </a:endParaRPr>
          </a:p>
        </p:txBody>
      </p:sp>
      <p:sp>
        <p:nvSpPr>
          <p:cNvPr id="34822" name="Text Box 8"/>
          <p:cNvSpPr txBox="1">
            <a:spLocks noChangeArrowheads="1"/>
          </p:cNvSpPr>
          <p:nvPr/>
        </p:nvSpPr>
        <p:spPr bwMode="auto">
          <a:xfrm>
            <a:off x="395288" y="3217863"/>
            <a:ext cx="8208962" cy="427037"/>
          </a:xfrm>
          <a:prstGeom prst="rect">
            <a:avLst/>
          </a:prstGeom>
          <a:noFill/>
          <a:ln w="9525">
            <a:noFill/>
            <a:miter lim="800000"/>
            <a:headEnd/>
            <a:tailEnd/>
          </a:ln>
        </p:spPr>
        <p:txBody>
          <a:bodyPr>
            <a:spAutoFit/>
          </a:bodyPr>
          <a:lstStyle/>
          <a:p>
            <a:pPr algn="r" rtl="1">
              <a:spcBef>
                <a:spcPct val="50000"/>
              </a:spcBef>
            </a:pPr>
            <a:r>
              <a:rPr lang="fa-IR" sz="2200" b="1">
                <a:solidFill>
                  <a:srgbClr val="0000CC"/>
                </a:solidFill>
                <a:latin typeface="Times New Roman" pitchFamily="18" charset="0"/>
                <a:cs typeface="B Nazanin" pitchFamily="2" charset="-78"/>
              </a:rPr>
              <a:t>خصوصیات ریخته گری در قالبهای دائمی : </a:t>
            </a:r>
            <a:endParaRPr lang="en-US" sz="2200" b="1">
              <a:solidFill>
                <a:srgbClr val="0000CC"/>
              </a:solidFill>
              <a:latin typeface="Times New Roman" pitchFamily="18" charset="0"/>
              <a:cs typeface="Times New Roman" pitchFamily="18" charset="0"/>
            </a:endParaRPr>
          </a:p>
        </p:txBody>
      </p:sp>
      <p:sp>
        <p:nvSpPr>
          <p:cNvPr id="34823" name="Text Box 8"/>
          <p:cNvSpPr txBox="1">
            <a:spLocks noChangeArrowheads="1"/>
          </p:cNvSpPr>
          <p:nvPr/>
        </p:nvSpPr>
        <p:spPr bwMode="auto">
          <a:xfrm>
            <a:off x="395288" y="3773488"/>
            <a:ext cx="8208962" cy="2103437"/>
          </a:xfrm>
          <a:prstGeom prst="rect">
            <a:avLst/>
          </a:prstGeom>
          <a:noFill/>
          <a:ln w="9525">
            <a:noFill/>
            <a:miter lim="800000"/>
            <a:headEnd/>
            <a:tailEnd/>
          </a:ln>
        </p:spPr>
        <p:txBody>
          <a:bodyPr>
            <a:spAutoFit/>
          </a:bodyPr>
          <a:lstStyle/>
          <a:p>
            <a:pPr algn="r" rtl="1">
              <a:spcBef>
                <a:spcPct val="50000"/>
              </a:spcBef>
            </a:pPr>
            <a:r>
              <a:rPr lang="fa-IR" sz="2200" b="1">
                <a:latin typeface="Times New Roman" pitchFamily="18" charset="0"/>
                <a:cs typeface="B Nazanin" pitchFamily="2" charset="-78"/>
              </a:rPr>
              <a:t>امتیازها: پرداخت سطح و دقت ابعادی خوب </a:t>
            </a:r>
            <a:r>
              <a:rPr lang="ar-SA" sz="2200" b="1">
                <a:latin typeface="Times New Roman" pitchFamily="18" charset="0"/>
                <a:cs typeface="B Nazanin" pitchFamily="2" charset="-78"/>
              </a:rPr>
              <a:t>–</a:t>
            </a:r>
            <a:r>
              <a:rPr lang="fa-IR" sz="2200" b="1">
                <a:latin typeface="Times New Roman" pitchFamily="18" charset="0"/>
                <a:cs typeface="B Nazanin" pitchFamily="2" charset="-78"/>
              </a:rPr>
              <a:t> ساختار ریزدانه به علت انجماد سریع مذاب در قالب فلزی </a:t>
            </a:r>
            <a:r>
              <a:rPr lang="ar-SA" sz="2200" b="1">
                <a:latin typeface="Times New Roman" pitchFamily="18" charset="0"/>
                <a:cs typeface="B Nazanin" pitchFamily="2" charset="-78"/>
              </a:rPr>
              <a:t>–</a:t>
            </a:r>
            <a:r>
              <a:rPr lang="fa-IR" sz="2200" b="1">
                <a:latin typeface="Times New Roman" pitchFamily="18" charset="0"/>
                <a:cs typeface="B Nazanin" pitchFamily="2" charset="-78"/>
              </a:rPr>
              <a:t> استفاده مکرر از قالب (تا 120000 هزار قطعه) </a:t>
            </a:r>
          </a:p>
          <a:p>
            <a:pPr algn="r" rtl="1">
              <a:spcBef>
                <a:spcPct val="50000"/>
              </a:spcBef>
            </a:pPr>
            <a:r>
              <a:rPr lang="fa-IR" sz="2200" b="1">
                <a:latin typeface="Times New Roman" pitchFamily="18" charset="0"/>
                <a:cs typeface="B Nazanin" pitchFamily="2" charset="-78"/>
              </a:rPr>
              <a:t>محدودیتها: هزینه اولیه بالای قالب </a:t>
            </a:r>
            <a:r>
              <a:rPr lang="ar-SA" sz="2200" b="1">
                <a:latin typeface="Times New Roman" pitchFamily="18" charset="0"/>
                <a:cs typeface="B Nazanin" pitchFamily="2" charset="-78"/>
              </a:rPr>
              <a:t>–</a:t>
            </a:r>
            <a:r>
              <a:rPr lang="fa-IR" sz="2200" b="1">
                <a:latin typeface="Times New Roman" pitchFamily="18" charset="0"/>
                <a:cs typeface="B Nazanin" pitchFamily="2" charset="-78"/>
              </a:rPr>
              <a:t> محدودیت در شکل و اندازه </a:t>
            </a:r>
            <a:r>
              <a:rPr lang="ar-SA" sz="2200" b="1">
                <a:latin typeface="Times New Roman" pitchFamily="18" charset="0"/>
                <a:cs typeface="B Nazanin" pitchFamily="2" charset="-78"/>
              </a:rPr>
              <a:t>–</a:t>
            </a:r>
            <a:r>
              <a:rPr lang="fa-IR" sz="2200" b="1">
                <a:latin typeface="Times New Roman" pitchFamily="18" charset="0"/>
                <a:cs typeface="B Nazanin" pitchFamily="2" charset="-78"/>
              </a:rPr>
              <a:t> عمر کم قالب برای فلزات دارای نقطه ذوب بالا مانند فولاد </a:t>
            </a:r>
          </a:p>
          <a:p>
            <a:pPr algn="r" rtl="1">
              <a:spcBef>
                <a:spcPct val="50000"/>
              </a:spcBef>
            </a:pPr>
            <a:r>
              <a:rPr lang="fa-IR" sz="2200" b="1">
                <a:latin typeface="Times New Roman" pitchFamily="18" charset="0"/>
                <a:cs typeface="B Nazanin" pitchFamily="2" charset="-78"/>
              </a:rPr>
              <a:t>محدودیت اندازه: از 100 گرم تا 75 کیلوگرم </a:t>
            </a:r>
            <a:endParaRPr lang="en-US" sz="2200" b="1">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701EE1A3-09ED-4812-BE7B-9B6620BCEDBD}" type="slidenum">
              <a:rPr lang="en-US" sz="1200">
                <a:latin typeface="Arial Black" pitchFamily="34" charset="0"/>
                <a:cs typeface="+mn-cs"/>
              </a:rPr>
              <a:pPr algn="r">
                <a:defRPr/>
              </a:pPr>
              <a:t>33</a:t>
            </a:fld>
            <a:endParaRPr lang="en-US" sz="1200" dirty="0">
              <a:latin typeface="Arial Black" pitchFamily="34" charset="0"/>
              <a:cs typeface="+mn-cs"/>
            </a:endParaRPr>
          </a:p>
        </p:txBody>
      </p:sp>
      <p:sp>
        <p:nvSpPr>
          <p:cNvPr id="35843"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35844" name="Text Box 3"/>
          <p:cNvSpPr txBox="1">
            <a:spLocks noChangeArrowheads="1"/>
          </p:cNvSpPr>
          <p:nvPr/>
        </p:nvSpPr>
        <p:spPr bwMode="auto">
          <a:xfrm>
            <a:off x="539750" y="473075"/>
            <a:ext cx="7704138" cy="641350"/>
          </a:xfrm>
          <a:prstGeom prst="rect">
            <a:avLst/>
          </a:prstGeom>
          <a:noFill/>
          <a:ln w="9525">
            <a:noFill/>
            <a:miter lim="800000"/>
            <a:headEnd/>
            <a:tailEnd/>
          </a:ln>
        </p:spPr>
        <p:txBody>
          <a:bodyPr>
            <a:spAutoFit/>
          </a:bodyPr>
          <a:lstStyle/>
          <a:p>
            <a:pPr algn="ctr" rtl="1">
              <a:spcBef>
                <a:spcPct val="50000"/>
              </a:spcBef>
            </a:pPr>
            <a:r>
              <a:rPr lang="fa-IR" sz="3600" b="1">
                <a:solidFill>
                  <a:schemeClr val="bg1"/>
                </a:solidFill>
                <a:latin typeface="Times New Roman" pitchFamily="18" charset="0"/>
                <a:cs typeface="B Nazanin" pitchFamily="2" charset="-78"/>
              </a:rPr>
              <a:t>ریخته گری تحت فشار </a:t>
            </a:r>
            <a:r>
              <a:rPr lang="en-US" sz="3600" b="1">
                <a:solidFill>
                  <a:schemeClr val="bg1"/>
                </a:solidFill>
                <a:latin typeface="Times New Roman" pitchFamily="18" charset="0"/>
                <a:cs typeface="B Nazanin" pitchFamily="2" charset="-78"/>
              </a:rPr>
              <a:t>Die Cast</a:t>
            </a:r>
            <a:r>
              <a:rPr lang="fa-IR" sz="3600" b="1">
                <a:solidFill>
                  <a:schemeClr val="bg1"/>
                </a:solidFill>
                <a:latin typeface="Times New Roman" pitchFamily="18" charset="0"/>
                <a:cs typeface="B Nazanin" pitchFamily="2" charset="-78"/>
              </a:rPr>
              <a:t>   </a:t>
            </a:r>
            <a:endParaRPr lang="en-US" sz="3600" b="1">
              <a:solidFill>
                <a:schemeClr val="bg1"/>
              </a:solidFill>
              <a:latin typeface="Times New Roman" pitchFamily="18" charset="0"/>
              <a:cs typeface="B Nazanin" pitchFamily="2" charset="-78"/>
            </a:endParaRPr>
          </a:p>
        </p:txBody>
      </p:sp>
      <p:sp>
        <p:nvSpPr>
          <p:cNvPr id="35845" name="Text Box 8"/>
          <p:cNvSpPr txBox="1">
            <a:spLocks noChangeArrowheads="1"/>
          </p:cNvSpPr>
          <p:nvPr/>
        </p:nvSpPr>
        <p:spPr bwMode="auto">
          <a:xfrm>
            <a:off x="395288" y="1446213"/>
            <a:ext cx="8208962" cy="1431925"/>
          </a:xfrm>
          <a:prstGeom prst="rect">
            <a:avLst/>
          </a:prstGeom>
          <a:noFill/>
          <a:ln w="9525">
            <a:noFill/>
            <a:miter lim="800000"/>
            <a:headEnd/>
            <a:tailEnd/>
          </a:ln>
        </p:spPr>
        <p:txBody>
          <a:bodyPr>
            <a:spAutoFit/>
          </a:bodyPr>
          <a:lstStyle/>
          <a:p>
            <a:pPr algn="r" rtl="1">
              <a:spcBef>
                <a:spcPct val="50000"/>
              </a:spcBef>
            </a:pPr>
            <a:r>
              <a:rPr lang="fa-IR" sz="2200" b="1">
                <a:latin typeface="Times New Roman" pitchFamily="18" charset="0"/>
                <a:cs typeface="B Nazanin" pitchFamily="2" charset="-78"/>
              </a:rPr>
              <a:t>- در این روش، قالب فلزی گرانقیمت از فولاد آلیاژی با روشهای مختلف ماشینکاری شده و روی ماشین </a:t>
            </a:r>
            <a:r>
              <a:rPr lang="en-US" sz="2200" b="1">
                <a:latin typeface="Times New Roman" pitchFamily="18" charset="0"/>
                <a:cs typeface="B Nazanin" pitchFamily="2" charset="-78"/>
              </a:rPr>
              <a:t>Die Cast</a:t>
            </a:r>
            <a:r>
              <a:rPr lang="fa-IR" sz="2200" b="1">
                <a:latin typeface="Times New Roman" pitchFamily="18" charset="0"/>
                <a:cs typeface="B Nazanin" pitchFamily="2" charset="-78"/>
              </a:rPr>
              <a:t> نصب شده و توسط گیره های قوی گرفته شده و باز و بسته می شوند. در خط تولید، فلز مذاب با فشار به داخل قالب بسته شده، رانده می شود. پس از سردشدن قطعه، قالب باز شده و قطعه خارج می شود. </a:t>
            </a:r>
            <a:endParaRPr lang="en-US" sz="2200" b="1">
              <a:latin typeface="Times New Roman" pitchFamily="18" charset="0"/>
              <a:cs typeface="Times New Roman" pitchFamily="18" charset="0"/>
            </a:endParaRPr>
          </a:p>
        </p:txBody>
      </p:sp>
      <p:pic>
        <p:nvPicPr>
          <p:cNvPr id="35846" name="Picture 8" descr="Die_Cast_Parts"/>
          <p:cNvPicPr>
            <a:picLocks noChangeAspect="1" noChangeArrowheads="1"/>
          </p:cNvPicPr>
          <p:nvPr/>
        </p:nvPicPr>
        <p:blipFill>
          <a:blip r:embed="rId2" cstate="print"/>
          <a:srcRect/>
          <a:stretch>
            <a:fillRect/>
          </a:stretch>
        </p:blipFill>
        <p:spPr bwMode="auto">
          <a:xfrm>
            <a:off x="107950" y="2809875"/>
            <a:ext cx="3282950" cy="3282950"/>
          </a:xfrm>
          <a:prstGeom prst="rect">
            <a:avLst/>
          </a:prstGeom>
          <a:noFill/>
          <a:ln w="9525">
            <a:noFill/>
            <a:miter lim="800000"/>
            <a:headEnd/>
            <a:tailEnd/>
          </a:ln>
        </p:spPr>
      </p:pic>
      <p:pic>
        <p:nvPicPr>
          <p:cNvPr id="35847" name="Picture 9" descr="die%20cast%20parts%20of%20automobile%20and%20motorbike-gear-box"/>
          <p:cNvPicPr>
            <a:picLocks noChangeAspect="1" noChangeArrowheads="1"/>
          </p:cNvPicPr>
          <p:nvPr/>
        </p:nvPicPr>
        <p:blipFill>
          <a:blip r:embed="rId3" cstate="print"/>
          <a:srcRect/>
          <a:stretch>
            <a:fillRect/>
          </a:stretch>
        </p:blipFill>
        <p:spPr bwMode="auto">
          <a:xfrm>
            <a:off x="3563938" y="2879725"/>
            <a:ext cx="3429000" cy="3429000"/>
          </a:xfrm>
          <a:prstGeom prst="rect">
            <a:avLst/>
          </a:prstGeom>
          <a:noFill/>
          <a:ln w="9525">
            <a:noFill/>
            <a:miter lim="800000"/>
            <a:headEnd/>
            <a:tailEnd/>
          </a:ln>
        </p:spPr>
      </p:pic>
      <p:pic>
        <p:nvPicPr>
          <p:cNvPr id="35848" name="Picture 10" descr="die%20cast%20parts%20of%20automobile%20and%20motorbike-cover-of-gear-box-2"/>
          <p:cNvPicPr>
            <a:picLocks noChangeAspect="1" noChangeArrowheads="1"/>
          </p:cNvPicPr>
          <p:nvPr/>
        </p:nvPicPr>
        <p:blipFill>
          <a:blip r:embed="rId4" cstate="print"/>
          <a:srcRect/>
          <a:stretch>
            <a:fillRect/>
          </a:stretch>
        </p:blipFill>
        <p:spPr bwMode="auto">
          <a:xfrm>
            <a:off x="6203950" y="3117850"/>
            <a:ext cx="3048000"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4D2F357C-62DF-4B70-AAF5-5EA7DB8E64D1}" type="slidenum">
              <a:rPr lang="en-US" sz="1200">
                <a:latin typeface="Arial Black" pitchFamily="34" charset="0"/>
                <a:cs typeface="+mn-cs"/>
              </a:rPr>
              <a:pPr algn="r">
                <a:defRPr/>
              </a:pPr>
              <a:t>34</a:t>
            </a:fld>
            <a:endParaRPr lang="en-US" sz="1200" dirty="0">
              <a:latin typeface="Arial Black" pitchFamily="34" charset="0"/>
              <a:cs typeface="+mn-cs"/>
            </a:endParaRPr>
          </a:p>
        </p:txBody>
      </p:sp>
      <p:sp>
        <p:nvSpPr>
          <p:cNvPr id="36867"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36868" name="Text Box 3"/>
          <p:cNvSpPr txBox="1">
            <a:spLocks noChangeArrowheads="1"/>
          </p:cNvSpPr>
          <p:nvPr/>
        </p:nvSpPr>
        <p:spPr bwMode="auto">
          <a:xfrm>
            <a:off x="539750" y="473075"/>
            <a:ext cx="7704138" cy="641350"/>
          </a:xfrm>
          <a:prstGeom prst="rect">
            <a:avLst/>
          </a:prstGeom>
          <a:noFill/>
          <a:ln w="9525">
            <a:noFill/>
            <a:miter lim="800000"/>
            <a:headEnd/>
            <a:tailEnd/>
          </a:ln>
        </p:spPr>
        <p:txBody>
          <a:bodyPr>
            <a:spAutoFit/>
          </a:bodyPr>
          <a:lstStyle/>
          <a:p>
            <a:pPr algn="ctr" rtl="1">
              <a:spcBef>
                <a:spcPct val="50000"/>
              </a:spcBef>
            </a:pPr>
            <a:r>
              <a:rPr lang="fa-IR" sz="3600" b="1">
                <a:solidFill>
                  <a:schemeClr val="bg1"/>
                </a:solidFill>
                <a:latin typeface="Times New Roman" pitchFamily="18" charset="0"/>
                <a:cs typeface="B Nazanin" pitchFamily="2" charset="-78"/>
              </a:rPr>
              <a:t>ریخته گری تحت فشار </a:t>
            </a:r>
            <a:r>
              <a:rPr lang="en-US" sz="3600" b="1">
                <a:solidFill>
                  <a:schemeClr val="bg1"/>
                </a:solidFill>
                <a:latin typeface="Times New Roman" pitchFamily="18" charset="0"/>
                <a:cs typeface="B Nazanin" pitchFamily="2" charset="-78"/>
              </a:rPr>
              <a:t>Die Cast</a:t>
            </a:r>
            <a:r>
              <a:rPr lang="fa-IR" sz="3600" b="1">
                <a:solidFill>
                  <a:schemeClr val="bg1"/>
                </a:solidFill>
                <a:latin typeface="Times New Roman" pitchFamily="18" charset="0"/>
                <a:cs typeface="B Nazanin" pitchFamily="2" charset="-78"/>
              </a:rPr>
              <a:t>   </a:t>
            </a:r>
            <a:endParaRPr lang="en-US" sz="3600" b="1">
              <a:solidFill>
                <a:schemeClr val="bg1"/>
              </a:solidFill>
              <a:latin typeface="Times New Roman" pitchFamily="18" charset="0"/>
              <a:cs typeface="B Nazanin" pitchFamily="2" charset="-78"/>
            </a:endParaRPr>
          </a:p>
        </p:txBody>
      </p:sp>
      <p:pic>
        <p:nvPicPr>
          <p:cNvPr id="36869" name="Picture 9" descr="prinzip_druckguss_e"/>
          <p:cNvPicPr>
            <a:picLocks noChangeAspect="1" noChangeArrowheads="1"/>
          </p:cNvPicPr>
          <p:nvPr/>
        </p:nvPicPr>
        <p:blipFill>
          <a:blip r:embed="rId2" cstate="print"/>
          <a:srcRect/>
          <a:stretch>
            <a:fillRect/>
          </a:stretch>
        </p:blipFill>
        <p:spPr bwMode="auto">
          <a:xfrm>
            <a:off x="1804988" y="1804988"/>
            <a:ext cx="4984750" cy="41449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A8C6DCCD-5C35-403F-9E00-D6CC4A410B84}" type="slidenum">
              <a:rPr lang="en-US" sz="1200">
                <a:latin typeface="Arial Black" pitchFamily="34" charset="0"/>
                <a:cs typeface="+mn-cs"/>
              </a:rPr>
              <a:pPr algn="r">
                <a:defRPr/>
              </a:pPr>
              <a:t>35</a:t>
            </a:fld>
            <a:endParaRPr lang="en-US" sz="1200" dirty="0">
              <a:latin typeface="Arial Black" pitchFamily="34" charset="0"/>
              <a:cs typeface="+mn-cs"/>
            </a:endParaRPr>
          </a:p>
        </p:txBody>
      </p:sp>
      <p:sp>
        <p:nvSpPr>
          <p:cNvPr id="37891"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37892" name="Text Box 3"/>
          <p:cNvSpPr txBox="1">
            <a:spLocks noChangeArrowheads="1"/>
          </p:cNvSpPr>
          <p:nvPr/>
        </p:nvSpPr>
        <p:spPr bwMode="auto">
          <a:xfrm>
            <a:off x="539750" y="473075"/>
            <a:ext cx="7704138" cy="641350"/>
          </a:xfrm>
          <a:prstGeom prst="rect">
            <a:avLst/>
          </a:prstGeom>
          <a:noFill/>
          <a:ln w="9525">
            <a:noFill/>
            <a:miter lim="800000"/>
            <a:headEnd/>
            <a:tailEnd/>
          </a:ln>
        </p:spPr>
        <p:txBody>
          <a:bodyPr>
            <a:spAutoFit/>
          </a:bodyPr>
          <a:lstStyle/>
          <a:p>
            <a:pPr algn="ctr" rtl="1">
              <a:spcBef>
                <a:spcPct val="50000"/>
              </a:spcBef>
            </a:pPr>
            <a:r>
              <a:rPr lang="fa-IR" sz="3600" b="1">
                <a:solidFill>
                  <a:schemeClr val="bg1"/>
                </a:solidFill>
                <a:latin typeface="Times New Roman" pitchFamily="18" charset="0"/>
                <a:cs typeface="B Nazanin" pitchFamily="2" charset="-78"/>
              </a:rPr>
              <a:t>ریخته گری تحت فشار </a:t>
            </a:r>
            <a:r>
              <a:rPr lang="en-US" sz="3600" b="1">
                <a:solidFill>
                  <a:schemeClr val="bg1"/>
                </a:solidFill>
                <a:latin typeface="Times New Roman" pitchFamily="18" charset="0"/>
                <a:cs typeface="B Nazanin" pitchFamily="2" charset="-78"/>
              </a:rPr>
              <a:t>Die Cast</a:t>
            </a:r>
            <a:r>
              <a:rPr lang="fa-IR" sz="3600" b="1">
                <a:solidFill>
                  <a:schemeClr val="bg1"/>
                </a:solidFill>
                <a:latin typeface="Times New Roman" pitchFamily="18" charset="0"/>
                <a:cs typeface="B Nazanin" pitchFamily="2" charset="-78"/>
              </a:rPr>
              <a:t>   </a:t>
            </a:r>
            <a:endParaRPr lang="en-US" sz="3600" b="1">
              <a:solidFill>
                <a:schemeClr val="bg1"/>
              </a:solidFill>
              <a:latin typeface="Times New Roman" pitchFamily="18" charset="0"/>
              <a:cs typeface="B Nazanin" pitchFamily="2" charset="-78"/>
            </a:endParaRPr>
          </a:p>
        </p:txBody>
      </p:sp>
      <p:pic>
        <p:nvPicPr>
          <p:cNvPr id="37893" name="Picture 6" descr="14"/>
          <p:cNvPicPr>
            <a:picLocks noChangeAspect="1" noChangeArrowheads="1"/>
          </p:cNvPicPr>
          <p:nvPr/>
        </p:nvPicPr>
        <p:blipFill>
          <a:blip r:embed="rId2" cstate="print"/>
          <a:srcRect/>
          <a:stretch>
            <a:fillRect/>
          </a:stretch>
        </p:blipFill>
        <p:spPr bwMode="auto">
          <a:xfrm>
            <a:off x="-36513" y="1196975"/>
            <a:ext cx="5527676" cy="3036888"/>
          </a:xfrm>
          <a:prstGeom prst="rect">
            <a:avLst/>
          </a:prstGeom>
          <a:noFill/>
          <a:ln w="9525">
            <a:noFill/>
            <a:miter lim="800000"/>
            <a:headEnd/>
            <a:tailEnd/>
          </a:ln>
        </p:spPr>
      </p:pic>
      <p:pic>
        <p:nvPicPr>
          <p:cNvPr id="37894" name="Picture 7" descr="die_casting_machine"/>
          <p:cNvPicPr>
            <a:picLocks noChangeAspect="1" noChangeArrowheads="1"/>
          </p:cNvPicPr>
          <p:nvPr/>
        </p:nvPicPr>
        <p:blipFill>
          <a:blip r:embed="rId3" cstate="print"/>
          <a:srcRect/>
          <a:stretch>
            <a:fillRect/>
          </a:stretch>
        </p:blipFill>
        <p:spPr bwMode="auto">
          <a:xfrm>
            <a:off x="4500563" y="1628775"/>
            <a:ext cx="4657725" cy="1828800"/>
          </a:xfrm>
          <a:prstGeom prst="rect">
            <a:avLst/>
          </a:prstGeom>
          <a:noFill/>
          <a:ln w="9525">
            <a:noFill/>
            <a:miter lim="800000"/>
            <a:headEnd/>
            <a:tailEnd/>
          </a:ln>
        </p:spPr>
      </p:pic>
      <p:pic>
        <p:nvPicPr>
          <p:cNvPr id="37895" name="Picture 8" descr="Cold_Chamber_Die_Casting_Machine_And_Peripheral_Equipmentabd"/>
          <p:cNvPicPr>
            <a:picLocks noChangeAspect="1" noChangeArrowheads="1"/>
          </p:cNvPicPr>
          <p:nvPr/>
        </p:nvPicPr>
        <p:blipFill>
          <a:blip r:embed="rId4" cstate="print"/>
          <a:srcRect/>
          <a:stretch>
            <a:fillRect/>
          </a:stretch>
        </p:blipFill>
        <p:spPr bwMode="auto">
          <a:xfrm>
            <a:off x="949325" y="3860800"/>
            <a:ext cx="6286500" cy="2984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3B0EF76C-FA05-4661-AD21-C1F497313FAB}" type="slidenum">
              <a:rPr lang="en-US" sz="1200">
                <a:latin typeface="Arial Black" pitchFamily="34" charset="0"/>
                <a:cs typeface="+mn-cs"/>
              </a:rPr>
              <a:pPr algn="r">
                <a:defRPr/>
              </a:pPr>
              <a:t>36</a:t>
            </a:fld>
            <a:endParaRPr lang="en-US" sz="1200" dirty="0">
              <a:latin typeface="Arial Black" pitchFamily="34" charset="0"/>
              <a:cs typeface="+mn-cs"/>
            </a:endParaRPr>
          </a:p>
        </p:txBody>
      </p:sp>
      <p:sp>
        <p:nvSpPr>
          <p:cNvPr id="38915"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61F52077-C1A4-4C47-80CE-50A1502BF3EF}" type="slidenum">
              <a:rPr lang="en-US" sz="1200">
                <a:latin typeface="Arial Black" pitchFamily="34" charset="0"/>
                <a:cs typeface="+mn-cs"/>
              </a:rPr>
              <a:pPr algn="r">
                <a:defRPr/>
              </a:pPr>
              <a:t>37</a:t>
            </a:fld>
            <a:endParaRPr lang="en-US" sz="1200" dirty="0">
              <a:latin typeface="Arial Black" pitchFamily="34" charset="0"/>
              <a:cs typeface="+mn-cs"/>
            </a:endParaRPr>
          </a:p>
        </p:txBody>
      </p:sp>
      <p:sp>
        <p:nvSpPr>
          <p:cNvPr id="39939"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39940" name="Text Box 3"/>
          <p:cNvSpPr txBox="1">
            <a:spLocks noChangeArrowheads="1"/>
          </p:cNvSpPr>
          <p:nvPr/>
        </p:nvSpPr>
        <p:spPr bwMode="auto">
          <a:xfrm>
            <a:off x="539750" y="473075"/>
            <a:ext cx="7704138" cy="641350"/>
          </a:xfrm>
          <a:prstGeom prst="rect">
            <a:avLst/>
          </a:prstGeom>
          <a:noFill/>
          <a:ln w="9525">
            <a:noFill/>
            <a:miter lim="800000"/>
            <a:headEnd/>
            <a:tailEnd/>
          </a:ln>
        </p:spPr>
        <p:txBody>
          <a:bodyPr>
            <a:spAutoFit/>
          </a:bodyPr>
          <a:lstStyle/>
          <a:p>
            <a:pPr algn="ctr" rtl="1">
              <a:spcBef>
                <a:spcPct val="50000"/>
              </a:spcBef>
            </a:pPr>
            <a:r>
              <a:rPr lang="fa-IR" sz="3600" b="1">
                <a:solidFill>
                  <a:schemeClr val="bg1"/>
                </a:solidFill>
                <a:latin typeface="Times New Roman" pitchFamily="18" charset="0"/>
                <a:cs typeface="B Nazanin" pitchFamily="2" charset="-78"/>
              </a:rPr>
              <a:t>ریخته گری گریز از مرکز     </a:t>
            </a:r>
            <a:endParaRPr lang="en-US" sz="3600" b="1">
              <a:solidFill>
                <a:schemeClr val="bg1"/>
              </a:solidFill>
              <a:latin typeface="Times New Roman" pitchFamily="18" charset="0"/>
              <a:cs typeface="B Nazanin" pitchFamily="2" charset="-78"/>
            </a:endParaRPr>
          </a:p>
        </p:txBody>
      </p:sp>
      <p:sp>
        <p:nvSpPr>
          <p:cNvPr id="39941" name="Text Box 8"/>
          <p:cNvSpPr txBox="1">
            <a:spLocks noChangeArrowheads="1"/>
          </p:cNvSpPr>
          <p:nvPr/>
        </p:nvSpPr>
        <p:spPr bwMode="auto">
          <a:xfrm>
            <a:off x="395288" y="1446213"/>
            <a:ext cx="8208962" cy="1096962"/>
          </a:xfrm>
          <a:prstGeom prst="rect">
            <a:avLst/>
          </a:prstGeom>
          <a:noFill/>
          <a:ln w="9525">
            <a:noFill/>
            <a:miter lim="800000"/>
            <a:headEnd/>
            <a:tailEnd/>
          </a:ln>
        </p:spPr>
        <p:txBody>
          <a:bodyPr>
            <a:spAutoFit/>
          </a:bodyPr>
          <a:lstStyle/>
          <a:p>
            <a:pPr algn="r" rtl="1">
              <a:spcBef>
                <a:spcPct val="50000"/>
              </a:spcBef>
            </a:pPr>
            <a:r>
              <a:rPr lang="fa-IR" sz="2200" b="1">
                <a:latin typeface="Times New Roman" pitchFamily="18" charset="0"/>
                <a:cs typeface="B Nazanin" pitchFamily="2" charset="-78"/>
              </a:rPr>
              <a:t>- در این روش، مذاب با نیروی گریز از مرکز هدایت می شود. مهمترین ویژگی این روش، امکان تولید قطعات توخالی بدون استفاده از ماهیچه است. </a:t>
            </a:r>
            <a:r>
              <a:rPr lang="fa-IR" sz="2200" b="1">
                <a:solidFill>
                  <a:srgbClr val="FF0000"/>
                </a:solidFill>
                <a:latin typeface="Times New Roman" pitchFamily="18" charset="0"/>
                <a:cs typeface="B Nazanin" pitchFamily="2" charset="-78"/>
              </a:rPr>
              <a:t>مانند ریخته گری لوله های آب، چرخ، تولید لوله بدون درز، غلتکهای سنگین و توخالی و ...</a:t>
            </a:r>
            <a:endParaRPr lang="en-US" sz="2200" b="1">
              <a:latin typeface="Times New Roman" pitchFamily="18" charset="0"/>
              <a:cs typeface="Times New Roman" pitchFamily="18" charset="0"/>
            </a:endParaRPr>
          </a:p>
        </p:txBody>
      </p:sp>
      <p:pic>
        <p:nvPicPr>
          <p:cNvPr id="39942" name="Picture 4"/>
          <p:cNvPicPr>
            <a:picLocks noChangeAspect="1" noChangeArrowheads="1"/>
          </p:cNvPicPr>
          <p:nvPr/>
        </p:nvPicPr>
        <p:blipFill>
          <a:blip r:embed="rId2" cstate="print"/>
          <a:srcRect/>
          <a:stretch>
            <a:fillRect/>
          </a:stretch>
        </p:blipFill>
        <p:spPr bwMode="auto">
          <a:xfrm>
            <a:off x="642938" y="2857500"/>
            <a:ext cx="7915275" cy="2771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AFFA1A25-5A64-47FD-8CAB-E7C71D55501A}" type="slidenum">
              <a:rPr lang="en-US" sz="1200">
                <a:latin typeface="Arial Black" pitchFamily="34" charset="0"/>
                <a:cs typeface="+mn-cs"/>
              </a:rPr>
              <a:pPr algn="r">
                <a:defRPr/>
              </a:pPr>
              <a:t>38</a:t>
            </a:fld>
            <a:endParaRPr lang="en-US" sz="1200" dirty="0">
              <a:latin typeface="Arial Black" pitchFamily="34" charset="0"/>
              <a:cs typeface="+mn-cs"/>
            </a:endParaRPr>
          </a:p>
        </p:txBody>
      </p:sp>
      <p:sp>
        <p:nvSpPr>
          <p:cNvPr id="40963"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40964" name="Text Box 3"/>
          <p:cNvSpPr txBox="1">
            <a:spLocks noChangeArrowheads="1"/>
          </p:cNvSpPr>
          <p:nvPr/>
        </p:nvSpPr>
        <p:spPr bwMode="auto">
          <a:xfrm>
            <a:off x="539750" y="473075"/>
            <a:ext cx="7704138" cy="641350"/>
          </a:xfrm>
          <a:prstGeom prst="rect">
            <a:avLst/>
          </a:prstGeom>
          <a:noFill/>
          <a:ln w="9525">
            <a:noFill/>
            <a:miter lim="800000"/>
            <a:headEnd/>
            <a:tailEnd/>
          </a:ln>
        </p:spPr>
        <p:txBody>
          <a:bodyPr>
            <a:spAutoFit/>
          </a:bodyPr>
          <a:lstStyle/>
          <a:p>
            <a:pPr algn="ctr" rtl="1">
              <a:spcBef>
                <a:spcPct val="50000"/>
              </a:spcBef>
            </a:pPr>
            <a:r>
              <a:rPr lang="fa-IR" sz="3600" b="1">
                <a:solidFill>
                  <a:schemeClr val="bg1"/>
                </a:solidFill>
                <a:latin typeface="Times New Roman" pitchFamily="18" charset="0"/>
                <a:cs typeface="B Nazanin" pitchFamily="2" charset="-78"/>
              </a:rPr>
              <a:t>ریخته گری مداوم </a:t>
            </a:r>
            <a:r>
              <a:rPr lang="en-US" sz="3600" b="1">
                <a:solidFill>
                  <a:schemeClr val="bg1"/>
                </a:solidFill>
                <a:latin typeface="Times New Roman" pitchFamily="18" charset="0"/>
                <a:cs typeface="B Nazanin" pitchFamily="2" charset="-78"/>
              </a:rPr>
              <a:t>(Continuous Casting)</a:t>
            </a:r>
            <a:r>
              <a:rPr lang="fa-IR" sz="3600" b="1">
                <a:solidFill>
                  <a:schemeClr val="bg1"/>
                </a:solidFill>
                <a:latin typeface="Times New Roman" pitchFamily="18" charset="0"/>
                <a:cs typeface="B Nazanin" pitchFamily="2" charset="-78"/>
              </a:rPr>
              <a:t>     </a:t>
            </a:r>
            <a:endParaRPr lang="en-US" sz="3600" b="1">
              <a:solidFill>
                <a:schemeClr val="bg1"/>
              </a:solidFill>
              <a:latin typeface="Times New Roman" pitchFamily="18" charset="0"/>
              <a:cs typeface="B Nazanin" pitchFamily="2" charset="-78"/>
            </a:endParaRPr>
          </a:p>
        </p:txBody>
      </p:sp>
      <p:sp>
        <p:nvSpPr>
          <p:cNvPr id="40965" name="Text Box 8"/>
          <p:cNvSpPr txBox="1">
            <a:spLocks noChangeArrowheads="1"/>
          </p:cNvSpPr>
          <p:nvPr/>
        </p:nvSpPr>
        <p:spPr bwMode="auto">
          <a:xfrm>
            <a:off x="395288" y="1446213"/>
            <a:ext cx="8208962" cy="1431925"/>
          </a:xfrm>
          <a:prstGeom prst="rect">
            <a:avLst/>
          </a:prstGeom>
          <a:noFill/>
          <a:ln w="9525">
            <a:noFill/>
            <a:miter lim="800000"/>
            <a:headEnd/>
            <a:tailEnd/>
          </a:ln>
        </p:spPr>
        <p:txBody>
          <a:bodyPr>
            <a:spAutoFit/>
          </a:bodyPr>
          <a:lstStyle/>
          <a:p>
            <a:pPr algn="r" rtl="1">
              <a:spcBef>
                <a:spcPct val="50000"/>
              </a:spcBef>
            </a:pPr>
            <a:r>
              <a:rPr lang="fa-IR" sz="2200" b="1">
                <a:latin typeface="Times New Roman" pitchFamily="18" charset="0"/>
                <a:cs typeface="B Nazanin" pitchFamily="2" charset="-78"/>
              </a:rPr>
              <a:t>- در این روش، شمشهای آلومینیومی، مسی، برنجی، چدنی و فولادی با مقاطع مربعی، شش گوش و سایر مقاطع تولید می شوند. مذاب با نیروی ثقل به داخل کریستالیزاتور هدایت می شود. کریستالیزاتور یک قالب نوسان کننده است که با آب سرد می شود. شمش منجمد شده از مذاب توسط سیستم کشنده به پایین کشیده می شود. </a:t>
            </a:r>
            <a:endParaRPr lang="en-US" sz="2200" b="1">
              <a:latin typeface="Times New Roman" pitchFamily="18" charset="0"/>
              <a:cs typeface="Times New Roman" pitchFamily="18" charset="0"/>
            </a:endParaRPr>
          </a:p>
        </p:txBody>
      </p:sp>
      <p:pic>
        <p:nvPicPr>
          <p:cNvPr id="40966" name="Picture 7" descr="T045432A"/>
          <p:cNvPicPr>
            <a:picLocks noChangeAspect="1" noChangeArrowheads="1"/>
          </p:cNvPicPr>
          <p:nvPr/>
        </p:nvPicPr>
        <p:blipFill>
          <a:blip r:embed="rId2" cstate="print"/>
          <a:srcRect/>
          <a:stretch>
            <a:fillRect/>
          </a:stretch>
        </p:blipFill>
        <p:spPr bwMode="auto">
          <a:xfrm>
            <a:off x="3781425" y="3143250"/>
            <a:ext cx="5038725" cy="2878138"/>
          </a:xfrm>
          <a:prstGeom prst="rect">
            <a:avLst/>
          </a:prstGeom>
          <a:noFill/>
          <a:ln w="9525">
            <a:noFill/>
            <a:miter lim="800000"/>
            <a:headEnd/>
            <a:tailEnd/>
          </a:ln>
        </p:spPr>
      </p:pic>
      <p:pic>
        <p:nvPicPr>
          <p:cNvPr id="40967" name="Picture 8" descr="literature_010007"/>
          <p:cNvPicPr>
            <a:picLocks noChangeAspect="1" noChangeArrowheads="1"/>
          </p:cNvPicPr>
          <p:nvPr/>
        </p:nvPicPr>
        <p:blipFill>
          <a:blip r:embed="rId3" cstate="print"/>
          <a:srcRect/>
          <a:stretch>
            <a:fillRect/>
          </a:stretch>
        </p:blipFill>
        <p:spPr bwMode="auto">
          <a:xfrm>
            <a:off x="93663" y="2971800"/>
            <a:ext cx="2749550" cy="3265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7E13631B-D260-4305-9ED4-F00123D938E3}" type="slidenum">
              <a:rPr lang="en-US" sz="1200">
                <a:latin typeface="Arial Black" pitchFamily="34" charset="0"/>
                <a:cs typeface="+mn-cs"/>
              </a:rPr>
              <a:pPr algn="r">
                <a:defRPr/>
              </a:pPr>
              <a:t>4</a:t>
            </a:fld>
            <a:endParaRPr lang="en-US" sz="1200" dirty="0">
              <a:latin typeface="Arial Black" pitchFamily="34" charset="0"/>
              <a:cs typeface="+mn-cs"/>
            </a:endParaRPr>
          </a:p>
        </p:txBody>
      </p:sp>
      <p:sp>
        <p:nvSpPr>
          <p:cNvPr id="8195"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8196" name="Text Box 3"/>
          <p:cNvSpPr txBox="1">
            <a:spLocks noChangeArrowheads="1"/>
          </p:cNvSpPr>
          <p:nvPr/>
        </p:nvSpPr>
        <p:spPr bwMode="auto">
          <a:xfrm>
            <a:off x="539750" y="260350"/>
            <a:ext cx="7704138"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واژه نامه ریخته گری </a:t>
            </a:r>
            <a:endParaRPr lang="en-US" sz="4000" b="1">
              <a:solidFill>
                <a:schemeClr val="bg1"/>
              </a:solidFill>
              <a:latin typeface="Times New Roman" pitchFamily="18" charset="0"/>
              <a:cs typeface="B Nazanin" pitchFamily="2" charset="-78"/>
            </a:endParaRPr>
          </a:p>
        </p:txBody>
      </p:sp>
      <p:sp>
        <p:nvSpPr>
          <p:cNvPr id="8197" name="Text Box 8"/>
          <p:cNvSpPr txBox="1">
            <a:spLocks noChangeArrowheads="1"/>
          </p:cNvSpPr>
          <p:nvPr/>
        </p:nvSpPr>
        <p:spPr bwMode="auto">
          <a:xfrm>
            <a:off x="539750" y="1484313"/>
            <a:ext cx="8032750" cy="4616450"/>
          </a:xfrm>
          <a:prstGeom prst="rect">
            <a:avLst/>
          </a:prstGeom>
          <a:noFill/>
          <a:ln w="9525">
            <a:noFill/>
            <a:miter lim="800000"/>
            <a:headEnd/>
            <a:tailEnd/>
          </a:ln>
        </p:spPr>
        <p:txBody>
          <a:bodyPr>
            <a:spAutoFit/>
          </a:bodyPr>
          <a:lstStyle/>
          <a:p>
            <a:pPr algn="r" rtl="1">
              <a:spcBef>
                <a:spcPct val="50000"/>
              </a:spcBef>
              <a:buFontTx/>
              <a:buChar char="-"/>
            </a:pPr>
            <a:r>
              <a:rPr lang="fa-IR" sz="2200" b="1">
                <a:cs typeface="B Nazanin" pitchFamily="2" charset="-78"/>
              </a:rPr>
              <a:t> برخی از اصطلاحات رایج در ریخته گری که اکثرا” قطعات و تجهیزات مورد استفاده بوده به صورت زیر می باشند: </a:t>
            </a:r>
          </a:p>
          <a:p>
            <a:pPr algn="r" rtl="1">
              <a:spcBef>
                <a:spcPct val="50000"/>
              </a:spcBef>
            </a:pPr>
            <a:r>
              <a:rPr lang="fa-IR" sz="2200" b="1">
                <a:latin typeface="Times New Roman" pitchFamily="18" charset="0"/>
                <a:cs typeface="B Nazanin" pitchFamily="2" charset="-78"/>
              </a:rPr>
              <a:t>	- درجه:  یک قاب صلب فلزی یا چوبی است که توده مدل سازی شده را 	نگه می دارد. </a:t>
            </a:r>
          </a:p>
          <a:p>
            <a:pPr algn="r" rtl="1">
              <a:spcBef>
                <a:spcPct val="50000"/>
              </a:spcBef>
            </a:pPr>
            <a:r>
              <a:rPr lang="fa-IR" sz="2200" b="1">
                <a:latin typeface="Times New Roman" pitchFamily="18" charset="0"/>
                <a:cs typeface="B Nazanin" pitchFamily="2" charset="-78"/>
              </a:rPr>
              <a:t>	- ماهیچه </a:t>
            </a:r>
            <a:r>
              <a:rPr lang="en-US" sz="2200" b="1">
                <a:latin typeface="Times New Roman" pitchFamily="18" charset="0"/>
                <a:cs typeface="B Nazanin" pitchFamily="2" charset="-78"/>
              </a:rPr>
              <a:t>(Core)</a:t>
            </a:r>
            <a:r>
              <a:rPr lang="fa-IR" sz="2200" b="1">
                <a:latin typeface="Times New Roman" pitchFamily="18" charset="0"/>
                <a:cs typeface="B Nazanin" pitchFamily="2" charset="-78"/>
              </a:rPr>
              <a:t>: از ماسه یا فلز ساخته شده و با قرار گرفتن در قالب، 	موجب ایجاد سطوح داخلی مانند سوراخ یا گذرگاه مایع خنک کننده می 	شود. </a:t>
            </a:r>
          </a:p>
          <a:p>
            <a:pPr algn="r" rtl="1">
              <a:spcBef>
                <a:spcPct val="50000"/>
              </a:spcBef>
            </a:pPr>
            <a:r>
              <a:rPr lang="fa-IR" sz="2200" b="1">
                <a:latin typeface="Times New Roman" pitchFamily="18" charset="0"/>
                <a:cs typeface="B Nazanin" pitchFamily="2" charset="-78"/>
              </a:rPr>
              <a:t>	- تکیه گاه ماهیچه: قسمتی اضافی است که برای قراردادن و حفظ ماهیچه 	درون قالب، در مدل ماهیچه و یا قالب ایجاد می شود. </a:t>
            </a:r>
            <a:r>
              <a:rPr lang="fa-IR" sz="2200" b="1">
                <a:solidFill>
                  <a:srgbClr val="FF0000"/>
                </a:solidFill>
                <a:latin typeface="Times New Roman" pitchFamily="18" charset="0"/>
                <a:cs typeface="B Nazanin" pitchFamily="2" charset="-78"/>
              </a:rPr>
              <a:t>سپس ار ترکیب 	قالب و مجموعه ماهیچه، حفره قالب بدست می آید که در حفره شکل 	یافته فلز مذاب ریخته می شود و پس از انجماد به شکل مطلوب در می 	آید. </a:t>
            </a:r>
            <a:endParaRPr lang="en-US" sz="2200" b="1">
              <a:latin typeface="Times New Roman" pitchFamily="18" charset="0"/>
              <a:cs typeface="B Nazanin" pitchFamily="2" charset="-7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CF83825D-2F69-44DB-8564-3156F41BF71E}" type="slidenum">
              <a:rPr lang="en-US" sz="1200">
                <a:latin typeface="Arial Black" pitchFamily="34" charset="0"/>
                <a:cs typeface="+mn-cs"/>
              </a:rPr>
              <a:pPr algn="r">
                <a:defRPr/>
              </a:pPr>
              <a:t>5</a:t>
            </a:fld>
            <a:endParaRPr lang="en-US" sz="1200" dirty="0">
              <a:latin typeface="Arial Black" pitchFamily="34" charset="0"/>
              <a:cs typeface="+mn-cs"/>
            </a:endParaRPr>
          </a:p>
        </p:txBody>
      </p:sp>
      <p:sp>
        <p:nvSpPr>
          <p:cNvPr id="9219"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9220" name="Text Box 3"/>
          <p:cNvSpPr txBox="1">
            <a:spLocks noChangeArrowheads="1"/>
          </p:cNvSpPr>
          <p:nvPr/>
        </p:nvSpPr>
        <p:spPr bwMode="auto">
          <a:xfrm>
            <a:off x="539750" y="260350"/>
            <a:ext cx="7704138"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واژه نامه ریخته گری </a:t>
            </a:r>
            <a:endParaRPr lang="en-US" sz="4000" b="1">
              <a:solidFill>
                <a:schemeClr val="bg1"/>
              </a:solidFill>
              <a:latin typeface="Times New Roman" pitchFamily="18" charset="0"/>
              <a:cs typeface="B Nazanin" pitchFamily="2" charset="-78"/>
            </a:endParaRPr>
          </a:p>
        </p:txBody>
      </p:sp>
      <p:sp>
        <p:nvSpPr>
          <p:cNvPr id="9221" name="Text Box 8"/>
          <p:cNvSpPr txBox="1">
            <a:spLocks noChangeArrowheads="1"/>
          </p:cNvSpPr>
          <p:nvPr/>
        </p:nvSpPr>
        <p:spPr bwMode="auto">
          <a:xfrm>
            <a:off x="860425" y="1341438"/>
            <a:ext cx="8032750" cy="5119687"/>
          </a:xfrm>
          <a:prstGeom prst="rect">
            <a:avLst/>
          </a:prstGeom>
          <a:noFill/>
          <a:ln w="9525">
            <a:noFill/>
            <a:miter lim="800000"/>
            <a:headEnd/>
            <a:tailEnd/>
          </a:ln>
        </p:spPr>
        <p:txBody>
          <a:bodyPr>
            <a:spAutoFit/>
          </a:bodyPr>
          <a:lstStyle/>
          <a:p>
            <a:pPr algn="r" rtl="1">
              <a:spcBef>
                <a:spcPct val="50000"/>
              </a:spcBef>
            </a:pPr>
            <a:r>
              <a:rPr lang="fa-IR" sz="2200" b="1">
                <a:latin typeface="Times New Roman" pitchFamily="18" charset="0"/>
                <a:cs typeface="B Nazanin" pitchFamily="2" charset="-78"/>
              </a:rPr>
              <a:t>	- تغذیه کننده </a:t>
            </a:r>
            <a:r>
              <a:rPr lang="en-US" sz="2200" b="1">
                <a:latin typeface="Times New Roman" pitchFamily="18" charset="0"/>
                <a:cs typeface="B Nazanin" pitchFamily="2" charset="-78"/>
              </a:rPr>
              <a:t>(Riser)</a:t>
            </a:r>
            <a:r>
              <a:rPr lang="fa-IR" sz="2200" b="1">
                <a:latin typeface="Times New Roman" pitchFamily="18" charset="0"/>
                <a:cs typeface="B Nazanin" pitchFamily="2" charset="-78"/>
              </a:rPr>
              <a:t>: حفره اضافی که در قالب تعبیه و با فلز مذاب پر 	می شود. وظیفه آن جبران انقباض قطعه می باشد. </a:t>
            </a:r>
            <a:r>
              <a:rPr lang="fa-IR" sz="2200" b="1">
                <a:solidFill>
                  <a:srgbClr val="FF0000"/>
                </a:solidFill>
                <a:latin typeface="Times New Roman" pitchFamily="18" charset="0"/>
                <a:cs typeface="B Nazanin" pitchFamily="2" charset="-78"/>
              </a:rPr>
              <a:t>تغذیه کننده باید 	آخرین قسمتی باشد که منجمد می شود. هرچه میزان انقباض کمتر باشد، 	عیوبی مانند اعوجاج و حفره هم کمتر خواهد بود. </a:t>
            </a:r>
          </a:p>
          <a:p>
            <a:pPr algn="r" rtl="1">
              <a:spcBef>
                <a:spcPct val="50000"/>
              </a:spcBef>
            </a:pPr>
            <a:r>
              <a:rPr lang="fa-IR" sz="2200" b="1">
                <a:solidFill>
                  <a:srgbClr val="FF0000"/>
                </a:solidFill>
                <a:latin typeface="Times New Roman" pitchFamily="18" charset="0"/>
                <a:cs typeface="B Nazanin" pitchFamily="2" charset="-78"/>
              </a:rPr>
              <a:t>	</a:t>
            </a:r>
            <a:r>
              <a:rPr lang="fa-IR" sz="2200" b="1">
                <a:latin typeface="Times New Roman" pitchFamily="18" charset="0"/>
                <a:cs typeface="B Nazanin" pitchFamily="2" charset="-78"/>
              </a:rPr>
              <a:t>- سیستم راهگاهی: شبکه ای از کانالهای به هم پیوسته است که برای 	انتقال فلز مذاب به حفره قالب استفاده می شود. </a:t>
            </a:r>
            <a:r>
              <a:rPr lang="fa-IR" sz="2200" b="1">
                <a:solidFill>
                  <a:srgbClr val="FF0000"/>
                </a:solidFill>
                <a:latin typeface="Times New Roman" pitchFamily="18" charset="0"/>
                <a:cs typeface="B Nazanin" pitchFamily="2" charset="-78"/>
              </a:rPr>
              <a:t> </a:t>
            </a:r>
          </a:p>
          <a:p>
            <a:pPr algn="r" rtl="1">
              <a:spcBef>
                <a:spcPct val="50000"/>
              </a:spcBef>
            </a:pPr>
            <a:r>
              <a:rPr lang="fa-IR" sz="2200" b="1">
                <a:solidFill>
                  <a:srgbClr val="FF0000"/>
                </a:solidFill>
                <a:latin typeface="Times New Roman" pitchFamily="18" charset="0"/>
                <a:cs typeface="B Nazanin" pitchFamily="2" charset="-78"/>
              </a:rPr>
              <a:t>	</a:t>
            </a:r>
            <a:r>
              <a:rPr lang="fa-IR" sz="2200" b="1">
                <a:latin typeface="Times New Roman" pitchFamily="18" charset="0"/>
                <a:cs typeface="B Nazanin" pitchFamily="2" charset="-78"/>
              </a:rPr>
              <a:t>- حوضچه مذاب: قسمتی از سیستم راهگاهی است که در ابتدای ورود 	ماده مذاب به قالب قرار دارد و ماده مذاب از پاتیل (یا چمچه) به داخل آن 	ریخته می شود. </a:t>
            </a:r>
          </a:p>
          <a:p>
            <a:pPr algn="r" rtl="1">
              <a:spcBef>
                <a:spcPct val="50000"/>
              </a:spcBef>
            </a:pPr>
            <a:r>
              <a:rPr lang="fa-IR" sz="2200" b="1">
                <a:latin typeface="Times New Roman" pitchFamily="18" charset="0"/>
                <a:cs typeface="B Nazanin" pitchFamily="2" charset="-78"/>
              </a:rPr>
              <a:t>	- خط یا سطح جدایش </a:t>
            </a:r>
            <a:r>
              <a:rPr lang="en-US" sz="2200" b="1">
                <a:latin typeface="Times New Roman" pitchFamily="18" charset="0"/>
                <a:cs typeface="B Nazanin" pitchFamily="2" charset="-78"/>
              </a:rPr>
              <a:t>(Parting Line)</a:t>
            </a:r>
            <a:r>
              <a:rPr lang="fa-IR" sz="2200" b="1">
                <a:latin typeface="Times New Roman" pitchFamily="18" charset="0"/>
                <a:cs typeface="B Nazanin" pitchFamily="2" charset="-78"/>
              </a:rPr>
              <a:t>: سطح مشترک جداکننده دو 	نیمه درجه قالب یا مدل و دو نیمه ماهیچه </a:t>
            </a:r>
          </a:p>
          <a:p>
            <a:pPr algn="r" rtl="1">
              <a:spcBef>
                <a:spcPct val="50000"/>
              </a:spcBef>
            </a:pPr>
            <a:r>
              <a:rPr lang="fa-IR" sz="2200" b="1">
                <a:latin typeface="Times New Roman" pitchFamily="18" charset="0"/>
                <a:cs typeface="B Nazanin" pitchFamily="2" charset="-78"/>
              </a:rPr>
              <a:t>	- شیب: حالت مخروطی مدل یا قطعه که امکان خروج آن را از قالب فراهم 	می سازد. </a:t>
            </a:r>
            <a:endParaRPr lang="en-US" sz="2200" b="1">
              <a:latin typeface="Times New Roman" pitchFamily="18" charset="0"/>
              <a:cs typeface="B Nazanin" pitchFamily="2" charset="-7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1DE4B17-231A-45BF-8643-16AEAED0296E}" type="slidenum">
              <a:rPr lang="en-US" sz="1200">
                <a:latin typeface="Arial Black" pitchFamily="34" charset="0"/>
                <a:cs typeface="+mn-cs"/>
              </a:rPr>
              <a:pPr algn="r">
                <a:defRPr/>
              </a:pPr>
              <a:t>6</a:t>
            </a:fld>
            <a:endParaRPr lang="en-US" sz="1200" dirty="0">
              <a:latin typeface="Arial Black" pitchFamily="34" charset="0"/>
              <a:cs typeface="+mn-cs"/>
            </a:endParaRPr>
          </a:p>
        </p:txBody>
      </p:sp>
      <p:sp>
        <p:nvSpPr>
          <p:cNvPr id="1029" name="Text Box 2"/>
          <p:cNvSpPr txBox="1">
            <a:spLocks noChangeArrowheads="1"/>
          </p:cNvSpPr>
          <p:nvPr/>
        </p:nvSpPr>
        <p:spPr bwMode="auto">
          <a:xfrm>
            <a:off x="5651500" y="1773238"/>
            <a:ext cx="2881313" cy="457200"/>
          </a:xfrm>
          <a:prstGeom prst="rect">
            <a:avLst/>
          </a:prstGeom>
          <a:noFill/>
          <a:ln w="9525">
            <a:noFill/>
            <a:miter lim="800000"/>
            <a:headEnd/>
            <a:tailEnd/>
          </a:ln>
        </p:spPr>
        <p:txBody>
          <a:bodyPr>
            <a:spAutoFit/>
          </a:bodyPr>
          <a:lstStyle/>
          <a:p>
            <a:pPr algn="r" rtl="1">
              <a:spcBef>
                <a:spcPct val="50000"/>
              </a:spcBef>
            </a:pPr>
            <a:r>
              <a:rPr lang="fa-IR" sz="2400" b="1">
                <a:latin typeface="Times New Roman" pitchFamily="18" charset="0"/>
                <a:cs typeface="B Nazanin" pitchFamily="2" charset="-78"/>
              </a:rPr>
              <a:t>- خط جدایش </a:t>
            </a:r>
            <a:endParaRPr lang="en-US" sz="2400" b="1">
              <a:latin typeface="Times New Roman" pitchFamily="18" charset="0"/>
              <a:cs typeface="B Nazanin" pitchFamily="2" charset="-78"/>
            </a:endParaRPr>
          </a:p>
        </p:txBody>
      </p:sp>
      <p:sp>
        <p:nvSpPr>
          <p:cNvPr id="1030" name="Text Box 3"/>
          <p:cNvSpPr txBox="1">
            <a:spLocks noChangeArrowheads="1"/>
          </p:cNvSpPr>
          <p:nvPr/>
        </p:nvSpPr>
        <p:spPr bwMode="auto">
          <a:xfrm>
            <a:off x="539750" y="260350"/>
            <a:ext cx="7704138"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واژه نامه ریخته گری </a:t>
            </a:r>
            <a:endParaRPr lang="en-US" sz="4000" b="1">
              <a:solidFill>
                <a:schemeClr val="bg1"/>
              </a:solidFill>
              <a:latin typeface="Times New Roman" pitchFamily="18" charset="0"/>
              <a:cs typeface="B Nazanin" pitchFamily="2" charset="-78"/>
            </a:endParaRPr>
          </a:p>
        </p:txBody>
      </p:sp>
      <p:graphicFrame>
        <p:nvGraphicFramePr>
          <p:cNvPr id="1026" name="Object 7"/>
          <p:cNvGraphicFramePr>
            <a:graphicFrameLocks noChangeAspect="1"/>
          </p:cNvGraphicFramePr>
          <p:nvPr/>
        </p:nvGraphicFramePr>
        <p:xfrm>
          <a:off x="457200" y="1484313"/>
          <a:ext cx="5410200" cy="2259012"/>
        </p:xfrm>
        <a:graphic>
          <a:graphicData uri="http://schemas.openxmlformats.org/presentationml/2006/ole">
            <p:oleObj spid="_x0000_s1026" name="Bitmap Image" r:id="rId3" imgW="3809524" imgH="1590897" progId="Paint.Picture">
              <p:embed/>
            </p:oleObj>
          </a:graphicData>
        </a:graphic>
      </p:graphicFrame>
      <p:graphicFrame>
        <p:nvGraphicFramePr>
          <p:cNvPr id="1027" name="Object 8"/>
          <p:cNvGraphicFramePr>
            <a:graphicFrameLocks noChangeAspect="1"/>
          </p:cNvGraphicFramePr>
          <p:nvPr/>
        </p:nvGraphicFramePr>
        <p:xfrm>
          <a:off x="533400" y="4076700"/>
          <a:ext cx="5410200" cy="2097088"/>
        </p:xfrm>
        <a:graphic>
          <a:graphicData uri="http://schemas.openxmlformats.org/presentationml/2006/ole">
            <p:oleObj spid="_x0000_s1027" name="Bitmap Image" r:id="rId4" imgW="3809524" imgH="1476190" progId="Paint.Picture">
              <p:embed/>
            </p:oleObj>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8E49AE99-6D78-4C16-84B8-3DE648DD7F2C}" type="slidenum">
              <a:rPr lang="en-US" sz="1200">
                <a:latin typeface="Arial Black" pitchFamily="34" charset="0"/>
                <a:cs typeface="+mn-cs"/>
              </a:rPr>
              <a:pPr algn="r">
                <a:defRPr/>
              </a:pPr>
              <a:t>7</a:t>
            </a:fld>
            <a:endParaRPr lang="en-US" sz="1200" dirty="0">
              <a:latin typeface="Arial Black" pitchFamily="34" charset="0"/>
              <a:cs typeface="+mn-cs"/>
            </a:endParaRPr>
          </a:p>
        </p:txBody>
      </p:sp>
      <p:sp>
        <p:nvSpPr>
          <p:cNvPr id="10243"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10244" name="Text Box 3"/>
          <p:cNvSpPr txBox="1">
            <a:spLocks noChangeArrowheads="1"/>
          </p:cNvSpPr>
          <p:nvPr/>
        </p:nvSpPr>
        <p:spPr bwMode="auto">
          <a:xfrm>
            <a:off x="539750" y="260350"/>
            <a:ext cx="7704138"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واژه نامه ریخته گری </a:t>
            </a:r>
            <a:endParaRPr lang="en-US" sz="4000" b="1">
              <a:solidFill>
                <a:schemeClr val="bg1"/>
              </a:solidFill>
              <a:latin typeface="Times New Roman" pitchFamily="18" charset="0"/>
              <a:cs typeface="B Nazanin" pitchFamily="2" charset="-78"/>
            </a:endParaRPr>
          </a:p>
        </p:txBody>
      </p:sp>
      <p:pic>
        <p:nvPicPr>
          <p:cNvPr id="10245" name="Picture 6" descr="sand casting1"/>
          <p:cNvPicPr>
            <a:picLocks noChangeAspect="1" noChangeArrowheads="1"/>
          </p:cNvPicPr>
          <p:nvPr/>
        </p:nvPicPr>
        <p:blipFill>
          <a:blip r:embed="rId2" cstate="print"/>
          <a:srcRect/>
          <a:stretch>
            <a:fillRect/>
          </a:stretch>
        </p:blipFill>
        <p:spPr bwMode="auto">
          <a:xfrm>
            <a:off x="4429125" y="3255963"/>
            <a:ext cx="4643438" cy="3530600"/>
          </a:xfrm>
          <a:prstGeom prst="rect">
            <a:avLst/>
          </a:prstGeom>
          <a:noFill/>
          <a:ln w="9525">
            <a:noFill/>
            <a:miter lim="800000"/>
            <a:headEnd/>
            <a:tailEnd/>
          </a:ln>
        </p:spPr>
      </p:pic>
      <p:pic>
        <p:nvPicPr>
          <p:cNvPr id="10246" name="Picture 7" descr="Manufacturing methods - sand Casting and core"/>
          <p:cNvPicPr>
            <a:picLocks noChangeAspect="1" noChangeArrowheads="1"/>
          </p:cNvPicPr>
          <p:nvPr/>
        </p:nvPicPr>
        <p:blipFill>
          <a:blip r:embed="rId3" cstate="print"/>
          <a:srcRect/>
          <a:stretch>
            <a:fillRect/>
          </a:stretch>
        </p:blipFill>
        <p:spPr bwMode="auto">
          <a:xfrm>
            <a:off x="71438" y="928688"/>
            <a:ext cx="5559425" cy="3286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C34A25F8-CC7D-4C8A-9019-8F8860389E97}" type="slidenum">
              <a:rPr lang="en-US" sz="1200">
                <a:latin typeface="Arial Black" pitchFamily="34" charset="0"/>
                <a:cs typeface="+mn-cs"/>
              </a:rPr>
              <a:pPr algn="r">
                <a:defRPr/>
              </a:pPr>
              <a:t>8</a:t>
            </a:fld>
            <a:endParaRPr lang="en-US" sz="1200" dirty="0">
              <a:latin typeface="Arial Black" pitchFamily="34" charset="0"/>
              <a:cs typeface="+mn-cs"/>
            </a:endParaRPr>
          </a:p>
        </p:txBody>
      </p:sp>
      <p:sp>
        <p:nvSpPr>
          <p:cNvPr id="11267"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11268" name="Text Box 3"/>
          <p:cNvSpPr txBox="1">
            <a:spLocks noChangeArrowheads="1"/>
          </p:cNvSpPr>
          <p:nvPr/>
        </p:nvSpPr>
        <p:spPr bwMode="auto">
          <a:xfrm>
            <a:off x="539750" y="260350"/>
            <a:ext cx="7704138"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فرآیند انجماد  </a:t>
            </a:r>
            <a:endParaRPr lang="en-US" sz="4000" b="1">
              <a:solidFill>
                <a:schemeClr val="bg1"/>
              </a:solidFill>
              <a:latin typeface="Times New Roman" pitchFamily="18" charset="0"/>
              <a:cs typeface="B Nazanin" pitchFamily="2" charset="-78"/>
            </a:endParaRPr>
          </a:p>
        </p:txBody>
      </p:sp>
      <p:sp>
        <p:nvSpPr>
          <p:cNvPr id="11269" name="Text Box 8"/>
          <p:cNvSpPr txBox="1">
            <a:spLocks noChangeArrowheads="1"/>
          </p:cNvSpPr>
          <p:nvPr/>
        </p:nvSpPr>
        <p:spPr bwMode="auto">
          <a:xfrm>
            <a:off x="395288" y="1341438"/>
            <a:ext cx="8208962" cy="2101850"/>
          </a:xfrm>
          <a:prstGeom prst="rect">
            <a:avLst/>
          </a:prstGeom>
          <a:noFill/>
          <a:ln w="9525">
            <a:noFill/>
            <a:miter lim="800000"/>
            <a:headEnd/>
            <a:tailEnd/>
          </a:ln>
        </p:spPr>
        <p:txBody>
          <a:bodyPr>
            <a:spAutoFit/>
          </a:bodyPr>
          <a:lstStyle/>
          <a:p>
            <a:pPr algn="r" rtl="1">
              <a:spcBef>
                <a:spcPct val="50000"/>
              </a:spcBef>
            </a:pPr>
            <a:r>
              <a:rPr lang="fa-IR" sz="2200" b="1">
                <a:latin typeface="Times New Roman" pitchFamily="18" charset="0"/>
                <a:cs typeface="B Nazanin" pitchFamily="2" charset="-78"/>
              </a:rPr>
              <a:t>- تغییر حالت یا تغییر فاز فلز از حالت مایع به جامد را عمل انجماد می گویند. در اثر انجماد، سیستم فلز به حالت پایدارتر با انرژی آزاد کمتر تغییر فاز خواهد داد. عامل ایجاد بسیاری از ویژگیهای ساختمانی که در نهایت کنترل کننده خواص محصول هستند، انجماد است. همچنین بسیاری از نقایص ریخته گری از قبیل تخلخل و انقباض جزیی از این فرآیند هستندو در صورتی که در این فرآیند دقت کافی وجود داشته باشد، این عیوب قابل کاهش و یا حتی حذف می باشند.  </a:t>
            </a:r>
            <a:endParaRPr lang="en-US" sz="2200" b="1">
              <a:latin typeface="Times New Roman" pitchFamily="18" charset="0"/>
              <a:cs typeface="B Nazanin" pitchFamily="2" charset="-78"/>
            </a:endParaRPr>
          </a:p>
        </p:txBody>
      </p:sp>
      <p:sp>
        <p:nvSpPr>
          <p:cNvPr id="11270" name="Text Box 8"/>
          <p:cNvSpPr txBox="1">
            <a:spLocks noChangeArrowheads="1"/>
          </p:cNvSpPr>
          <p:nvPr/>
        </p:nvSpPr>
        <p:spPr bwMode="auto">
          <a:xfrm>
            <a:off x="395288" y="3357563"/>
            <a:ext cx="8208962" cy="762000"/>
          </a:xfrm>
          <a:prstGeom prst="rect">
            <a:avLst/>
          </a:prstGeom>
          <a:noFill/>
          <a:ln w="9525">
            <a:noFill/>
            <a:miter lim="800000"/>
            <a:headEnd/>
            <a:tailEnd/>
          </a:ln>
        </p:spPr>
        <p:txBody>
          <a:bodyPr>
            <a:spAutoFit/>
          </a:bodyPr>
          <a:lstStyle/>
          <a:p>
            <a:pPr algn="r" rtl="1">
              <a:spcBef>
                <a:spcPct val="50000"/>
              </a:spcBef>
            </a:pPr>
            <a:r>
              <a:rPr lang="fa-IR" sz="2200" b="1">
                <a:solidFill>
                  <a:srgbClr val="FF0000"/>
                </a:solidFill>
                <a:latin typeface="Times New Roman" pitchFamily="18" charset="0"/>
                <a:cs typeface="B Nazanin" pitchFamily="2" charset="-78"/>
              </a:rPr>
              <a:t>- سرعت سرد کردن سیستم نمایانگر تعییر درجه حرارت نسبت به زمان می باشد. این منحنی برای فلزات خالص به صورت زیر می باشد. </a:t>
            </a:r>
            <a:endParaRPr lang="en-US" sz="2200" b="1">
              <a:solidFill>
                <a:srgbClr val="FF0000"/>
              </a:solidFill>
              <a:latin typeface="Times New Roman" pitchFamily="18" charset="0"/>
              <a:cs typeface="B Nazanin" pitchFamily="2" charset="-78"/>
            </a:endParaRPr>
          </a:p>
        </p:txBody>
      </p:sp>
      <p:sp>
        <p:nvSpPr>
          <p:cNvPr id="11271" name="Line 11"/>
          <p:cNvSpPr>
            <a:spLocks noChangeShapeType="1"/>
          </p:cNvSpPr>
          <p:nvPr/>
        </p:nvSpPr>
        <p:spPr bwMode="auto">
          <a:xfrm flipV="1">
            <a:off x="1187450" y="4149725"/>
            <a:ext cx="0" cy="1727200"/>
          </a:xfrm>
          <a:prstGeom prst="line">
            <a:avLst/>
          </a:prstGeom>
          <a:noFill/>
          <a:ln w="9525">
            <a:solidFill>
              <a:schemeClr val="tx1"/>
            </a:solidFill>
            <a:round/>
            <a:headEnd/>
            <a:tailEnd type="triangle" w="med" len="med"/>
          </a:ln>
        </p:spPr>
        <p:txBody>
          <a:bodyPr/>
          <a:lstStyle/>
          <a:p>
            <a:endParaRPr lang="en-US"/>
          </a:p>
        </p:txBody>
      </p:sp>
      <p:sp>
        <p:nvSpPr>
          <p:cNvPr id="11272" name="Line 13"/>
          <p:cNvSpPr>
            <a:spLocks noChangeShapeType="1"/>
          </p:cNvSpPr>
          <p:nvPr/>
        </p:nvSpPr>
        <p:spPr bwMode="auto">
          <a:xfrm>
            <a:off x="1042988" y="5734050"/>
            <a:ext cx="2449512" cy="0"/>
          </a:xfrm>
          <a:prstGeom prst="line">
            <a:avLst/>
          </a:prstGeom>
          <a:noFill/>
          <a:ln w="9525">
            <a:solidFill>
              <a:schemeClr val="tx1"/>
            </a:solidFill>
            <a:round/>
            <a:headEnd/>
            <a:tailEnd type="triangle" w="med" len="med"/>
          </a:ln>
        </p:spPr>
        <p:txBody>
          <a:bodyPr/>
          <a:lstStyle/>
          <a:p>
            <a:endParaRPr lang="en-US"/>
          </a:p>
        </p:txBody>
      </p:sp>
      <p:sp>
        <p:nvSpPr>
          <p:cNvPr id="11273" name="Line 14"/>
          <p:cNvSpPr>
            <a:spLocks noChangeShapeType="1"/>
          </p:cNvSpPr>
          <p:nvPr/>
        </p:nvSpPr>
        <p:spPr bwMode="auto">
          <a:xfrm>
            <a:off x="1187450" y="4437063"/>
            <a:ext cx="288925" cy="215900"/>
          </a:xfrm>
          <a:prstGeom prst="line">
            <a:avLst/>
          </a:prstGeom>
          <a:noFill/>
          <a:ln w="50800">
            <a:solidFill>
              <a:srgbClr val="993300"/>
            </a:solidFill>
            <a:round/>
            <a:headEnd/>
            <a:tailEnd/>
          </a:ln>
        </p:spPr>
        <p:txBody>
          <a:bodyPr/>
          <a:lstStyle/>
          <a:p>
            <a:endParaRPr lang="en-US"/>
          </a:p>
        </p:txBody>
      </p:sp>
      <p:sp>
        <p:nvSpPr>
          <p:cNvPr id="11274" name="Line 15"/>
          <p:cNvSpPr>
            <a:spLocks noChangeShapeType="1"/>
          </p:cNvSpPr>
          <p:nvPr/>
        </p:nvSpPr>
        <p:spPr bwMode="auto">
          <a:xfrm>
            <a:off x="1476375" y="4652963"/>
            <a:ext cx="1223963" cy="0"/>
          </a:xfrm>
          <a:prstGeom prst="line">
            <a:avLst/>
          </a:prstGeom>
          <a:noFill/>
          <a:ln w="50800">
            <a:solidFill>
              <a:srgbClr val="993300"/>
            </a:solidFill>
            <a:round/>
            <a:headEnd/>
            <a:tailEnd/>
          </a:ln>
        </p:spPr>
        <p:txBody>
          <a:bodyPr/>
          <a:lstStyle/>
          <a:p>
            <a:endParaRPr lang="en-US"/>
          </a:p>
        </p:txBody>
      </p:sp>
      <p:sp>
        <p:nvSpPr>
          <p:cNvPr id="11275" name="Line 16"/>
          <p:cNvSpPr>
            <a:spLocks noChangeShapeType="1"/>
          </p:cNvSpPr>
          <p:nvPr/>
        </p:nvSpPr>
        <p:spPr bwMode="auto">
          <a:xfrm>
            <a:off x="2700338" y="4652963"/>
            <a:ext cx="503237" cy="431800"/>
          </a:xfrm>
          <a:prstGeom prst="line">
            <a:avLst/>
          </a:prstGeom>
          <a:noFill/>
          <a:ln w="50800">
            <a:solidFill>
              <a:srgbClr val="993300"/>
            </a:solidFill>
            <a:round/>
            <a:headEnd/>
            <a:tailEnd/>
          </a:ln>
        </p:spPr>
        <p:txBody>
          <a:bodyPr/>
          <a:lstStyle/>
          <a:p>
            <a:endParaRPr lang="en-US"/>
          </a:p>
        </p:txBody>
      </p:sp>
      <p:sp>
        <p:nvSpPr>
          <p:cNvPr id="11276" name="Text Box 17"/>
          <p:cNvSpPr txBox="1">
            <a:spLocks noChangeArrowheads="1"/>
          </p:cNvSpPr>
          <p:nvPr/>
        </p:nvSpPr>
        <p:spPr bwMode="auto">
          <a:xfrm>
            <a:off x="468313" y="4799013"/>
            <a:ext cx="647700" cy="396875"/>
          </a:xfrm>
          <a:prstGeom prst="rect">
            <a:avLst/>
          </a:prstGeom>
          <a:noFill/>
          <a:ln w="9525">
            <a:noFill/>
            <a:miter lim="800000"/>
            <a:headEnd/>
            <a:tailEnd/>
          </a:ln>
        </p:spPr>
        <p:txBody>
          <a:bodyPr>
            <a:spAutoFit/>
          </a:bodyPr>
          <a:lstStyle/>
          <a:p>
            <a:pPr algn="ctr">
              <a:spcBef>
                <a:spcPct val="50000"/>
              </a:spcBef>
            </a:pPr>
            <a:r>
              <a:rPr lang="fa-IR" sz="1000" b="1">
                <a:cs typeface="B Nazanin" pitchFamily="2" charset="-78"/>
              </a:rPr>
              <a:t>درجه حرارت</a:t>
            </a:r>
            <a:endParaRPr lang="en-US" sz="1000" b="1">
              <a:cs typeface="B Nazanin" pitchFamily="2" charset="-78"/>
            </a:endParaRPr>
          </a:p>
        </p:txBody>
      </p:sp>
      <p:sp>
        <p:nvSpPr>
          <p:cNvPr id="11277" name="Text Box 18"/>
          <p:cNvSpPr txBox="1">
            <a:spLocks noChangeArrowheads="1"/>
          </p:cNvSpPr>
          <p:nvPr/>
        </p:nvSpPr>
        <p:spPr bwMode="auto">
          <a:xfrm>
            <a:off x="2052638" y="5840413"/>
            <a:ext cx="647700" cy="244475"/>
          </a:xfrm>
          <a:prstGeom prst="rect">
            <a:avLst/>
          </a:prstGeom>
          <a:noFill/>
          <a:ln w="9525">
            <a:noFill/>
            <a:miter lim="800000"/>
            <a:headEnd/>
            <a:tailEnd/>
          </a:ln>
        </p:spPr>
        <p:txBody>
          <a:bodyPr>
            <a:spAutoFit/>
          </a:bodyPr>
          <a:lstStyle/>
          <a:p>
            <a:pPr algn="ctr">
              <a:spcBef>
                <a:spcPct val="50000"/>
              </a:spcBef>
            </a:pPr>
            <a:r>
              <a:rPr lang="fa-IR" sz="1000" b="1">
                <a:cs typeface="B Nazanin" pitchFamily="2" charset="-78"/>
              </a:rPr>
              <a:t>زمان</a:t>
            </a:r>
            <a:endParaRPr lang="en-US" sz="1000" b="1">
              <a:cs typeface="B Nazanin" pitchFamily="2" charset="-7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65A7CC9B-C829-4856-840A-8A86FE88B122}" type="slidenum">
              <a:rPr lang="en-US" sz="1200">
                <a:latin typeface="Arial Black" pitchFamily="34" charset="0"/>
                <a:cs typeface="+mn-cs"/>
              </a:rPr>
              <a:pPr algn="r">
                <a:defRPr/>
              </a:pPr>
              <a:t>9</a:t>
            </a:fld>
            <a:endParaRPr lang="en-US" sz="1200" dirty="0">
              <a:latin typeface="Arial Black" pitchFamily="34" charset="0"/>
              <a:cs typeface="+mn-cs"/>
            </a:endParaRPr>
          </a:p>
        </p:txBody>
      </p:sp>
      <p:sp>
        <p:nvSpPr>
          <p:cNvPr id="12291" name="Text Box 2"/>
          <p:cNvSpPr txBox="1">
            <a:spLocks noChangeArrowheads="1"/>
          </p:cNvSpPr>
          <p:nvPr/>
        </p:nvSpPr>
        <p:spPr bwMode="auto">
          <a:xfrm>
            <a:off x="5651500" y="1268413"/>
            <a:ext cx="2881313" cy="304800"/>
          </a:xfrm>
          <a:prstGeom prst="rect">
            <a:avLst/>
          </a:prstGeom>
          <a:noFill/>
          <a:ln w="9525">
            <a:noFill/>
            <a:miter lim="800000"/>
            <a:headEnd/>
            <a:tailEnd/>
          </a:ln>
        </p:spPr>
        <p:txBody>
          <a:bodyPr>
            <a:spAutoFit/>
          </a:bodyPr>
          <a:lstStyle/>
          <a:p>
            <a:pPr algn="r" rtl="1">
              <a:spcBef>
                <a:spcPct val="50000"/>
              </a:spcBef>
            </a:pPr>
            <a:endParaRPr lang="en-US" sz="1400">
              <a:latin typeface="Times New Roman" pitchFamily="18" charset="0"/>
              <a:cs typeface="Nazanin" pitchFamily="2" charset="-78"/>
            </a:endParaRPr>
          </a:p>
        </p:txBody>
      </p:sp>
      <p:sp>
        <p:nvSpPr>
          <p:cNvPr id="12292" name="Text Box 3"/>
          <p:cNvSpPr txBox="1">
            <a:spLocks noChangeArrowheads="1"/>
          </p:cNvSpPr>
          <p:nvPr/>
        </p:nvSpPr>
        <p:spPr bwMode="auto">
          <a:xfrm>
            <a:off x="539750" y="260350"/>
            <a:ext cx="7704138" cy="701675"/>
          </a:xfrm>
          <a:prstGeom prst="rect">
            <a:avLst/>
          </a:prstGeom>
          <a:noFill/>
          <a:ln w="9525">
            <a:noFill/>
            <a:miter lim="800000"/>
            <a:headEnd/>
            <a:tailEnd/>
          </a:ln>
        </p:spPr>
        <p:txBody>
          <a:bodyPr>
            <a:spAutoFit/>
          </a:bodyPr>
          <a:lstStyle/>
          <a:p>
            <a:pPr algn="ctr" rtl="1">
              <a:spcBef>
                <a:spcPct val="50000"/>
              </a:spcBef>
            </a:pPr>
            <a:r>
              <a:rPr lang="fa-IR" sz="4000" b="1">
                <a:solidFill>
                  <a:schemeClr val="bg1"/>
                </a:solidFill>
                <a:latin typeface="Times New Roman" pitchFamily="18" charset="0"/>
                <a:cs typeface="B Nazanin" pitchFamily="2" charset="-78"/>
              </a:rPr>
              <a:t>فرآیند انجماد  </a:t>
            </a:r>
            <a:endParaRPr lang="en-US" sz="4000" b="1">
              <a:solidFill>
                <a:schemeClr val="bg1"/>
              </a:solidFill>
              <a:latin typeface="Times New Roman" pitchFamily="18" charset="0"/>
              <a:cs typeface="B Nazanin" pitchFamily="2" charset="-78"/>
            </a:endParaRPr>
          </a:p>
        </p:txBody>
      </p:sp>
      <p:sp>
        <p:nvSpPr>
          <p:cNvPr id="12293" name="Text Box 8"/>
          <p:cNvSpPr txBox="1">
            <a:spLocks noChangeArrowheads="1"/>
          </p:cNvSpPr>
          <p:nvPr/>
        </p:nvSpPr>
        <p:spPr bwMode="auto">
          <a:xfrm>
            <a:off x="395288" y="1341438"/>
            <a:ext cx="8208962" cy="1431925"/>
          </a:xfrm>
          <a:prstGeom prst="rect">
            <a:avLst/>
          </a:prstGeom>
          <a:noFill/>
          <a:ln w="9525">
            <a:noFill/>
            <a:miter lim="800000"/>
            <a:headEnd/>
            <a:tailEnd/>
          </a:ln>
        </p:spPr>
        <p:txBody>
          <a:bodyPr>
            <a:spAutoFit/>
          </a:bodyPr>
          <a:lstStyle/>
          <a:p>
            <a:pPr algn="r" rtl="1">
              <a:spcBef>
                <a:spcPct val="50000"/>
              </a:spcBef>
            </a:pPr>
            <a:r>
              <a:rPr lang="fa-IR" sz="2200" b="1">
                <a:latin typeface="Times New Roman" pitchFamily="18" charset="0"/>
                <a:cs typeface="B Nazanin" pitchFamily="2" charset="-78"/>
              </a:rPr>
              <a:t>- در دمای انجماد، برای مدت زمانی درجه حرارت فاز مایع ثابت مانده و پروسه انجماد فلز خالص اتفاق می افتدو در پایان این زمان، کل سیستم از فاز جامد تشکیل یافته و به محض خاتمه پروسه انجماد، درجه حرارت فاز جامد هم مطابق نمودار کاهش می یابد. </a:t>
            </a:r>
            <a:endParaRPr lang="en-US" sz="2200" b="1">
              <a:latin typeface="Times New Roman" pitchFamily="18" charset="0"/>
              <a:cs typeface="B Nazanin" pitchFamily="2" charset="-78"/>
            </a:endParaRPr>
          </a:p>
        </p:txBody>
      </p:sp>
      <p:sp>
        <p:nvSpPr>
          <p:cNvPr id="12294" name="Text Box 8"/>
          <p:cNvSpPr txBox="1">
            <a:spLocks noChangeArrowheads="1"/>
          </p:cNvSpPr>
          <p:nvPr/>
        </p:nvSpPr>
        <p:spPr bwMode="auto">
          <a:xfrm>
            <a:off x="395288" y="2852738"/>
            <a:ext cx="8208962" cy="762000"/>
          </a:xfrm>
          <a:prstGeom prst="rect">
            <a:avLst/>
          </a:prstGeom>
          <a:noFill/>
          <a:ln w="9525">
            <a:noFill/>
            <a:miter lim="800000"/>
            <a:headEnd/>
            <a:tailEnd/>
          </a:ln>
        </p:spPr>
        <p:txBody>
          <a:bodyPr>
            <a:spAutoFit/>
          </a:bodyPr>
          <a:lstStyle/>
          <a:p>
            <a:pPr algn="r" rtl="1">
              <a:spcBef>
                <a:spcPct val="50000"/>
              </a:spcBef>
            </a:pPr>
            <a:r>
              <a:rPr lang="fa-IR" sz="2200" b="1">
                <a:solidFill>
                  <a:srgbClr val="FF0000"/>
                </a:solidFill>
                <a:latin typeface="Times New Roman" pitchFamily="18" charset="0"/>
                <a:cs typeface="B Nazanin" pitchFamily="2" charset="-78"/>
              </a:rPr>
              <a:t>- انجماد در فلزات از دو پروسه جوانه زنی و رشد جوانه ها تشکیل یافته است. به تعداد جوانه های رشد یافته، دانه </a:t>
            </a:r>
            <a:r>
              <a:rPr lang="en-US" sz="2200" b="1">
                <a:solidFill>
                  <a:srgbClr val="FF0000"/>
                </a:solidFill>
                <a:latin typeface="Times New Roman" pitchFamily="18" charset="0"/>
                <a:cs typeface="B Nazanin" pitchFamily="2" charset="-78"/>
              </a:rPr>
              <a:t>(Grain)</a:t>
            </a:r>
            <a:r>
              <a:rPr lang="fa-IR" sz="2200" b="1">
                <a:solidFill>
                  <a:srgbClr val="FF0000"/>
                </a:solidFill>
                <a:latin typeface="Times New Roman" pitchFamily="18" charset="0"/>
                <a:cs typeface="B Nazanin" pitchFamily="2" charset="-78"/>
              </a:rPr>
              <a:t> در فلز خواهیم داشت. </a:t>
            </a:r>
            <a:endParaRPr lang="en-US" sz="2200" b="1">
              <a:solidFill>
                <a:srgbClr val="FF0000"/>
              </a:solidFill>
              <a:latin typeface="Times New Roman" pitchFamily="18" charset="0"/>
              <a:cs typeface="B Nazanin" pitchFamily="2" charset="-7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18148</TotalTime>
  <Words>2623</Words>
  <Application>Microsoft Office PowerPoint</Application>
  <PresentationFormat>On-screen Show (4:3)</PresentationFormat>
  <Paragraphs>182</Paragraphs>
  <Slides>38</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B Lotus</vt:lpstr>
      <vt:lpstr>Wingdings</vt:lpstr>
      <vt:lpstr>Times New Roman</vt:lpstr>
      <vt:lpstr>Arial Black</vt:lpstr>
      <vt:lpstr>Nazanin</vt:lpstr>
      <vt:lpstr>B Nazanin</vt:lpstr>
      <vt:lpstr>B Titr</vt:lpstr>
      <vt:lpstr>Radial</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sattarkhan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rezavand</dc:creator>
  <cp:lastModifiedBy> </cp:lastModifiedBy>
  <cp:revision>827</cp:revision>
  <dcterms:created xsi:type="dcterms:W3CDTF">2003-10-16T09:44:36Z</dcterms:created>
  <dcterms:modified xsi:type="dcterms:W3CDTF">2012-04-08T16:23:48Z</dcterms:modified>
</cp:coreProperties>
</file>