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513" r:id="rId3"/>
    <p:sldId id="1066" r:id="rId4"/>
    <p:sldId id="1070" r:id="rId5"/>
    <p:sldId id="1073" r:id="rId6"/>
    <p:sldId id="1074" r:id="rId7"/>
    <p:sldId id="1076" r:id="rId8"/>
    <p:sldId id="1075" r:id="rId9"/>
    <p:sldId id="1077" r:id="rId10"/>
    <p:sldId id="1080" r:id="rId11"/>
    <p:sldId id="1081" r:id="rId12"/>
    <p:sldId id="1082" r:id="rId13"/>
    <p:sldId id="1083" r:id="rId14"/>
    <p:sldId id="1071" r:id="rId15"/>
    <p:sldId id="1084" r:id="rId16"/>
    <p:sldId id="1085" r:id="rId17"/>
    <p:sldId id="1072" r:id="rId18"/>
    <p:sldId id="1086" r:id="rId19"/>
    <p:sldId id="1087" r:id="rId20"/>
    <p:sldId id="1046" r:id="rId21"/>
    <p:sldId id="822" r:id="rId22"/>
    <p:sldId id="8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E84E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>
      <p:cViewPr varScale="1">
        <p:scale>
          <a:sx n="71" d="100"/>
          <a:sy n="71" d="100"/>
        </p:scale>
        <p:origin x="10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CD677-3FCC-418E-AF22-688C34F9A75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75296D-D95F-4A1A-B4E1-31D4669C4EA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3000" b="1" dirty="0" smtClean="0">
              <a:cs typeface="B Zar" pitchFamily="2" charset="-78"/>
            </a:rPr>
            <a:t>اقتصاد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a-IR" sz="3000" b="1" dirty="0" smtClean="0">
              <a:cs typeface="B Zar" pitchFamily="2" charset="-78"/>
            </a:rPr>
            <a:t>جمهوری اسلامی</a:t>
          </a:r>
          <a:endParaRPr lang="en-US" sz="3000" b="1" dirty="0" smtClean="0">
            <a:cs typeface="B Zar" pitchFamily="2" charset="-78"/>
          </a:endParaRPr>
        </a:p>
      </dgm:t>
    </dgm:pt>
    <dgm:pt modelId="{1A3D6AF0-870E-4ED0-BC14-18741422CB76}" type="parTrans" cxnId="{4EA94A3F-76E7-4858-9DB6-014D4A75EDCD}">
      <dgm:prSet/>
      <dgm:spPr/>
      <dgm:t>
        <a:bodyPr/>
        <a:lstStyle/>
        <a:p>
          <a:endParaRPr lang="en-US"/>
        </a:p>
      </dgm:t>
    </dgm:pt>
    <dgm:pt modelId="{60F1A9A5-6894-462D-A9B4-F32A887C32AB}" type="sibTrans" cxnId="{4EA94A3F-76E7-4858-9DB6-014D4A75EDCD}">
      <dgm:prSet/>
      <dgm:spPr/>
      <dgm:t>
        <a:bodyPr/>
        <a:lstStyle/>
        <a:p>
          <a:endParaRPr lang="en-US"/>
        </a:p>
      </dgm:t>
    </dgm:pt>
    <dgm:pt modelId="{D9206036-6C09-4BCF-8694-10A86495ECE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b="1" dirty="0" smtClean="0">
              <a:cs typeface="B Zar" pitchFamily="2" charset="-78"/>
            </a:rPr>
            <a:t>اقتصاد انقلاب اسلامی</a:t>
          </a:r>
          <a:endParaRPr lang="en-US" b="1" dirty="0" smtClean="0">
            <a:cs typeface="B Zar" pitchFamily="2" charset="-78"/>
          </a:endParaRPr>
        </a:p>
      </dgm:t>
    </dgm:pt>
    <dgm:pt modelId="{BE43A8DB-6186-4673-9CA8-2613CD8345A9}" type="parTrans" cxnId="{D12A9A3F-2B6D-4E1D-9B51-3EAF6B59FDBD}">
      <dgm:prSet/>
      <dgm:spPr/>
      <dgm:t>
        <a:bodyPr/>
        <a:lstStyle/>
        <a:p>
          <a:endParaRPr lang="en-US"/>
        </a:p>
      </dgm:t>
    </dgm:pt>
    <dgm:pt modelId="{8197D569-9844-422B-B64C-251ED6FE9B1D}" type="sibTrans" cxnId="{D12A9A3F-2B6D-4E1D-9B51-3EAF6B59FDBD}">
      <dgm:prSet/>
      <dgm:spPr/>
      <dgm:t>
        <a:bodyPr/>
        <a:lstStyle/>
        <a:p>
          <a:endParaRPr lang="en-US"/>
        </a:p>
      </dgm:t>
    </dgm:pt>
    <dgm:pt modelId="{F374035B-48A7-4070-AD99-D474F3E697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5400" b="1" dirty="0" smtClean="0">
              <a:cs typeface="B Zar" pitchFamily="2" charset="-78"/>
            </a:rPr>
            <a:t>اقتصاد اسلامی</a:t>
          </a:r>
          <a:endParaRPr lang="en-US" sz="5400" b="1" dirty="0">
            <a:cs typeface="B Zar" pitchFamily="2" charset="-78"/>
          </a:endParaRPr>
        </a:p>
      </dgm:t>
    </dgm:pt>
    <dgm:pt modelId="{326D38A0-92D6-4338-8151-464036099E9B}" type="parTrans" cxnId="{EB884E67-C27F-4661-8AA8-F0151EF1720F}">
      <dgm:prSet/>
      <dgm:spPr/>
      <dgm:t>
        <a:bodyPr/>
        <a:lstStyle/>
        <a:p>
          <a:endParaRPr lang="en-US"/>
        </a:p>
      </dgm:t>
    </dgm:pt>
    <dgm:pt modelId="{39AF11F6-4B67-44EA-9C11-F07E3984224B}" type="sibTrans" cxnId="{EB884E67-C27F-4661-8AA8-F0151EF1720F}">
      <dgm:prSet/>
      <dgm:spPr/>
      <dgm:t>
        <a:bodyPr/>
        <a:lstStyle/>
        <a:p>
          <a:endParaRPr lang="en-US"/>
        </a:p>
      </dgm:t>
    </dgm:pt>
    <dgm:pt modelId="{C85AF3E6-590D-4811-BBD5-BCBB6EA6F276}" type="pres">
      <dgm:prSet presAssocID="{8EACD677-3FCC-418E-AF22-688C34F9A759}" presName="Name0" presStyleCnt="0">
        <dgm:presLayoutVars>
          <dgm:dir/>
          <dgm:animLvl val="lvl"/>
          <dgm:resizeHandles val="exact"/>
        </dgm:presLayoutVars>
      </dgm:prSet>
      <dgm:spPr/>
    </dgm:pt>
    <dgm:pt modelId="{408F8A42-7B29-4DE0-8FE7-BC805F702ECB}" type="pres">
      <dgm:prSet presAssocID="{2D75296D-D95F-4A1A-B4E1-31D4669C4EA5}" presName="Name8" presStyleCnt="0"/>
      <dgm:spPr/>
    </dgm:pt>
    <dgm:pt modelId="{5D13D89A-C74D-479F-826C-A3BCC41CD3B9}" type="pres">
      <dgm:prSet presAssocID="{2D75296D-D95F-4A1A-B4E1-31D4669C4EA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E558-C49B-491E-9A92-CF3D07127FA9}" type="pres">
      <dgm:prSet presAssocID="{2D75296D-D95F-4A1A-B4E1-31D4669C4E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2DCC3-4A04-4957-B562-56C223583970}" type="pres">
      <dgm:prSet presAssocID="{D9206036-6C09-4BCF-8694-10A86495ECE1}" presName="Name8" presStyleCnt="0"/>
      <dgm:spPr/>
    </dgm:pt>
    <dgm:pt modelId="{F223EAC0-85E8-4F2F-8A00-AE5B3A4BD8A8}" type="pres">
      <dgm:prSet presAssocID="{D9206036-6C09-4BCF-8694-10A86495ECE1}" presName="level" presStyleLbl="node1" presStyleIdx="1" presStyleCnt="3" custScaleY="650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0CD38-B150-47EE-83BF-66601E3CFD7B}" type="pres">
      <dgm:prSet presAssocID="{D9206036-6C09-4BCF-8694-10A86495EC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E10A-FC9F-43F0-B03B-360A990B9D1C}" type="pres">
      <dgm:prSet presAssocID="{F374035B-48A7-4070-AD99-D474F3E69773}" presName="Name8" presStyleCnt="0"/>
      <dgm:spPr/>
    </dgm:pt>
    <dgm:pt modelId="{B064630A-D301-4AAC-AD39-A454DC739A51}" type="pres">
      <dgm:prSet presAssocID="{F374035B-48A7-4070-AD99-D474F3E69773}" presName="level" presStyleLbl="node1" presStyleIdx="2" presStyleCnt="3" custScaleY="675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1DC33-4012-4DD9-9D65-9F32AB2FF714}" type="pres">
      <dgm:prSet presAssocID="{F374035B-48A7-4070-AD99-D474F3E697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C2170-6F9C-4D73-A448-0C32C31F5EF9}" type="presOf" srcId="{2D75296D-D95F-4A1A-B4E1-31D4669C4EA5}" destId="{5D13D89A-C74D-479F-826C-A3BCC41CD3B9}" srcOrd="0" destOrd="0" presId="urn:microsoft.com/office/officeart/2005/8/layout/pyramid1"/>
    <dgm:cxn modelId="{A0A4ED48-F4BA-4EC8-9C76-FB555E171331}" type="presOf" srcId="{8EACD677-3FCC-418E-AF22-688C34F9A759}" destId="{C85AF3E6-590D-4811-BBD5-BCBB6EA6F276}" srcOrd="0" destOrd="0" presId="urn:microsoft.com/office/officeart/2005/8/layout/pyramid1"/>
    <dgm:cxn modelId="{EB884E67-C27F-4661-8AA8-F0151EF1720F}" srcId="{8EACD677-3FCC-418E-AF22-688C34F9A759}" destId="{F374035B-48A7-4070-AD99-D474F3E69773}" srcOrd="2" destOrd="0" parTransId="{326D38A0-92D6-4338-8151-464036099E9B}" sibTransId="{39AF11F6-4B67-44EA-9C11-F07E3984224B}"/>
    <dgm:cxn modelId="{90D72B5D-5234-43E6-9F10-0CD7EC70D797}" type="presOf" srcId="{D9206036-6C09-4BCF-8694-10A86495ECE1}" destId="{F223EAC0-85E8-4F2F-8A00-AE5B3A4BD8A8}" srcOrd="0" destOrd="0" presId="urn:microsoft.com/office/officeart/2005/8/layout/pyramid1"/>
    <dgm:cxn modelId="{3D70C4CB-D8A9-4513-AA98-CAF7CE83551F}" type="presOf" srcId="{2D75296D-D95F-4A1A-B4E1-31D4669C4EA5}" destId="{CAA4E558-C49B-491E-9A92-CF3D07127FA9}" srcOrd="1" destOrd="0" presId="urn:microsoft.com/office/officeart/2005/8/layout/pyramid1"/>
    <dgm:cxn modelId="{C88F9714-69BC-4808-9DB2-7E21C2A8422E}" type="presOf" srcId="{D9206036-6C09-4BCF-8694-10A86495ECE1}" destId="{3B90CD38-B150-47EE-83BF-66601E3CFD7B}" srcOrd="1" destOrd="0" presId="urn:microsoft.com/office/officeart/2005/8/layout/pyramid1"/>
    <dgm:cxn modelId="{4EA94A3F-76E7-4858-9DB6-014D4A75EDCD}" srcId="{8EACD677-3FCC-418E-AF22-688C34F9A759}" destId="{2D75296D-D95F-4A1A-B4E1-31D4669C4EA5}" srcOrd="0" destOrd="0" parTransId="{1A3D6AF0-870E-4ED0-BC14-18741422CB76}" sibTransId="{60F1A9A5-6894-462D-A9B4-F32A887C32AB}"/>
    <dgm:cxn modelId="{C86A0134-CB2E-4623-B07F-689DF40ECB15}" type="presOf" srcId="{F374035B-48A7-4070-AD99-D474F3E69773}" destId="{B064630A-D301-4AAC-AD39-A454DC739A51}" srcOrd="0" destOrd="0" presId="urn:microsoft.com/office/officeart/2005/8/layout/pyramid1"/>
    <dgm:cxn modelId="{2AD40007-1EA7-41B1-B22E-9464F43F2820}" type="presOf" srcId="{F374035B-48A7-4070-AD99-D474F3E69773}" destId="{3F21DC33-4012-4DD9-9D65-9F32AB2FF714}" srcOrd="1" destOrd="0" presId="urn:microsoft.com/office/officeart/2005/8/layout/pyramid1"/>
    <dgm:cxn modelId="{D12A9A3F-2B6D-4E1D-9B51-3EAF6B59FDBD}" srcId="{8EACD677-3FCC-418E-AF22-688C34F9A759}" destId="{D9206036-6C09-4BCF-8694-10A86495ECE1}" srcOrd="1" destOrd="0" parTransId="{BE43A8DB-6186-4673-9CA8-2613CD8345A9}" sibTransId="{8197D569-9844-422B-B64C-251ED6FE9B1D}"/>
    <dgm:cxn modelId="{4B465EE9-5D59-4505-8969-E2F323BD9BF5}" type="presParOf" srcId="{C85AF3E6-590D-4811-BBD5-BCBB6EA6F276}" destId="{408F8A42-7B29-4DE0-8FE7-BC805F702ECB}" srcOrd="0" destOrd="0" presId="urn:microsoft.com/office/officeart/2005/8/layout/pyramid1"/>
    <dgm:cxn modelId="{EB7945C7-DA57-49E7-9CC6-DDEC39C2D90C}" type="presParOf" srcId="{408F8A42-7B29-4DE0-8FE7-BC805F702ECB}" destId="{5D13D89A-C74D-479F-826C-A3BCC41CD3B9}" srcOrd="0" destOrd="0" presId="urn:microsoft.com/office/officeart/2005/8/layout/pyramid1"/>
    <dgm:cxn modelId="{DB29D728-6B78-4F85-ACE8-42AC315BFD69}" type="presParOf" srcId="{408F8A42-7B29-4DE0-8FE7-BC805F702ECB}" destId="{CAA4E558-C49B-491E-9A92-CF3D07127FA9}" srcOrd="1" destOrd="0" presId="urn:microsoft.com/office/officeart/2005/8/layout/pyramid1"/>
    <dgm:cxn modelId="{AE0D2D9C-78D0-4CB3-B2C3-B18ED2D42320}" type="presParOf" srcId="{C85AF3E6-590D-4811-BBD5-BCBB6EA6F276}" destId="{F982DCC3-4A04-4957-B562-56C223583970}" srcOrd="1" destOrd="0" presId="urn:microsoft.com/office/officeart/2005/8/layout/pyramid1"/>
    <dgm:cxn modelId="{B0D817E4-2BAA-437F-8588-4E4F79A3DDEE}" type="presParOf" srcId="{F982DCC3-4A04-4957-B562-56C223583970}" destId="{F223EAC0-85E8-4F2F-8A00-AE5B3A4BD8A8}" srcOrd="0" destOrd="0" presId="urn:microsoft.com/office/officeart/2005/8/layout/pyramid1"/>
    <dgm:cxn modelId="{8EEED087-CDD1-4865-A9B9-673869F8AE24}" type="presParOf" srcId="{F982DCC3-4A04-4957-B562-56C223583970}" destId="{3B90CD38-B150-47EE-83BF-66601E3CFD7B}" srcOrd="1" destOrd="0" presId="urn:microsoft.com/office/officeart/2005/8/layout/pyramid1"/>
    <dgm:cxn modelId="{2717C311-126F-4052-9D06-A8BD90D66671}" type="presParOf" srcId="{C85AF3E6-590D-4811-BBD5-BCBB6EA6F276}" destId="{11F9E10A-FC9F-43F0-B03B-360A990B9D1C}" srcOrd="2" destOrd="0" presId="urn:microsoft.com/office/officeart/2005/8/layout/pyramid1"/>
    <dgm:cxn modelId="{95104098-6C25-4313-A92D-BFB117C586B9}" type="presParOf" srcId="{11F9E10A-FC9F-43F0-B03B-360A990B9D1C}" destId="{B064630A-D301-4AAC-AD39-A454DC739A51}" srcOrd="0" destOrd="0" presId="urn:microsoft.com/office/officeart/2005/8/layout/pyramid1"/>
    <dgm:cxn modelId="{A30FDDBF-270D-4BF2-BAC9-ED996B662212}" type="presParOf" srcId="{11F9E10A-FC9F-43F0-B03B-360A990B9D1C}" destId="{3F21DC33-4012-4DD9-9D65-9F32AB2FF714}" srcOrd="1" destOrd="0" presId="urn:microsoft.com/office/officeart/2005/8/layout/pyramid1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3D89A-C74D-479F-826C-A3BCC41CD3B9}">
      <dsp:nvSpPr>
        <dsp:cNvPr id="0" name=""/>
        <dsp:cNvSpPr/>
      </dsp:nvSpPr>
      <dsp:spPr>
        <a:xfrm>
          <a:off x="2388713" y="0"/>
          <a:ext cx="3604572" cy="2588738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3000" b="1" kern="1200" dirty="0" smtClean="0">
              <a:cs typeface="B Zar" pitchFamily="2" charset="-78"/>
            </a:rPr>
            <a:t>اقتصاد 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3000" b="1" kern="1200" dirty="0" smtClean="0">
              <a:cs typeface="B Zar" pitchFamily="2" charset="-78"/>
            </a:rPr>
            <a:t>جمهوری اسلامی</a:t>
          </a:r>
          <a:endParaRPr lang="en-US" sz="3000" b="1" kern="1200" dirty="0" smtClean="0">
            <a:cs typeface="B Zar" pitchFamily="2" charset="-78"/>
          </a:endParaRPr>
        </a:p>
      </dsp:txBody>
      <dsp:txXfrm>
        <a:off x="2388713" y="0"/>
        <a:ext cx="3604572" cy="2588738"/>
      </dsp:txXfrm>
    </dsp:sp>
    <dsp:sp modelId="{F223EAC0-85E8-4F2F-8A00-AE5B3A4BD8A8}">
      <dsp:nvSpPr>
        <dsp:cNvPr id="0" name=""/>
        <dsp:cNvSpPr/>
      </dsp:nvSpPr>
      <dsp:spPr>
        <a:xfrm>
          <a:off x="1217119" y="2588738"/>
          <a:ext cx="5947760" cy="1682835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B Zar" pitchFamily="2" charset="-78"/>
            </a:rPr>
            <a:t>اقتصاد انقلاب اسلامی</a:t>
          </a:r>
          <a:endParaRPr lang="en-US" sz="4300" b="1" kern="1200" dirty="0" smtClean="0">
            <a:cs typeface="B Zar" pitchFamily="2" charset="-78"/>
          </a:endParaRPr>
        </a:p>
      </dsp:txBody>
      <dsp:txXfrm>
        <a:off x="2257977" y="2588738"/>
        <a:ext cx="3866044" cy="1682835"/>
      </dsp:txXfrm>
    </dsp:sp>
    <dsp:sp modelId="{B064630A-D301-4AAC-AD39-A454DC739A51}">
      <dsp:nvSpPr>
        <dsp:cNvPr id="0" name=""/>
        <dsp:cNvSpPr/>
      </dsp:nvSpPr>
      <dsp:spPr>
        <a:xfrm>
          <a:off x="0" y="4271573"/>
          <a:ext cx="8382000" cy="1748226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>
              <a:cs typeface="B Zar" pitchFamily="2" charset="-78"/>
            </a:rPr>
            <a:t>اقتصاد اسلامی</a:t>
          </a:r>
          <a:endParaRPr lang="en-US" sz="5400" b="1" kern="1200" dirty="0">
            <a:cs typeface="B Zar" pitchFamily="2" charset="-78"/>
          </a:endParaRPr>
        </a:p>
      </dsp:txBody>
      <dsp:txXfrm>
        <a:off x="1466849" y="4271573"/>
        <a:ext cx="5448300" cy="174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B17C-AAED-447F-98F1-83DF9B78E453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CEC3-E71A-4140-9682-CEC8DDFDF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3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70808"/>
            <a:ext cx="8258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6912768" cy="2016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773-9596-4874-ABF6-86F0446AE1C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7D04-9FFF-4938-941C-FD8367FB2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D:\WORK\WORK BAHMAN\Eghtedare\power\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13881"/>
            <a:ext cx="3077341" cy="34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Noorang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rsi.khamenei.ir/speech-content?id=25365#18" TargetMode="External"/><Relationship Id="rId2" Type="http://schemas.openxmlformats.org/officeDocument/2006/relationships/hyperlink" Target="http://farsi.khamenei.ir/speech-content?id=25365#19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&#1583;&#1740;&#1585;&#1740;&#1606;%20&#1583;&#1740;&#1585;&#1740;&#1606;%20-%20&#1605;&#1582;&#1578;&#1604;&#1587;%20&#1575;&#1602;&#1578;&#1589;&#1575;&#1583;&#1740;.MP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ee.ir/" TargetMode="External"/><Relationship Id="rId2" Type="http://schemas.openxmlformats.org/officeDocument/2006/relationships/hyperlink" Target="mailto:Dr.h.abdolmaleki@gmail.com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li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E4CA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555875" y="1695450"/>
          <a:ext cx="4040188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Clip" r:id="rId4" imgW="5628571" imgH="4780952" progId="">
                  <p:embed/>
                </p:oleObj>
              </mc:Choice>
              <mc:Fallback>
                <p:oleObj name="Clip" r:id="rId4" imgW="5628571" imgH="47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695450"/>
                        <a:ext cx="4040188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334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219200" y="1617023"/>
            <a:ext cx="75438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الف. </a:t>
            </a:r>
            <a:r>
              <a:rPr lang="fa-IR" sz="3200" b="1" dirty="0">
                <a:solidFill>
                  <a:srgbClr val="FF0000"/>
                </a:solidFill>
                <a:cs typeface="B Bardiya" panose="00000700000000000000" pitchFamily="2" charset="-78"/>
              </a:rPr>
              <a:t>مفاسد اقتصادی </a:t>
            </a:r>
            <a:r>
              <a:rPr lang="fa-IR" sz="2800" b="1" dirty="0" smtClean="0">
                <a:solidFill>
                  <a:srgbClr val="7030A0"/>
                </a:solidFill>
                <a:cs typeface="B Titr" pitchFamily="2" charset="-78"/>
              </a:rPr>
              <a:t>در سیاست‌های کلی اقتصاد مقاومتی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fa-IR" sz="28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0" name="Bent-Up Arrow 69"/>
          <p:cNvSpPr/>
          <p:nvPr/>
        </p:nvSpPr>
        <p:spPr>
          <a:xfrm rot="5400000" flipV="1">
            <a:off x="7543800" y="2667000"/>
            <a:ext cx="914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673930" y="2971800"/>
            <a:ext cx="3048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بند 19 سیاست‌های کلی:</a:t>
            </a:r>
            <a:endParaRPr lang="fa-IR" sz="25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304800"/>
            <a:ext cx="8001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1-5. ارتباط </a:t>
            </a:r>
            <a:r>
              <a:rPr lang="fa-IR" sz="4000" b="1" dirty="0">
                <a:solidFill>
                  <a:srgbClr val="FF0000"/>
                </a:solidFill>
                <a:cs typeface="B Bardiya" panose="00000700000000000000" pitchFamily="2" charset="-78"/>
              </a:rPr>
              <a:t>مفاسد اقتصادی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با اقتصاد مقاومتی: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3886200"/>
            <a:ext cx="7467600" cy="2286000"/>
          </a:xfrm>
          <a:prstGeom prst="roundRect">
            <a:avLst/>
          </a:prstGeom>
          <a:noFill/>
          <a:ln w="825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B Baran"/>
                <a:cs typeface="B Zar" pitchFamily="2" charset="-78"/>
                <a:hlinkClick r:id="rId2"/>
              </a:rPr>
              <a:t>شفاف‌سازی اقتصاد</a:t>
            </a:r>
            <a:r>
              <a:rPr lang="en-US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 </a:t>
            </a:r>
            <a:r>
              <a:rPr lang="ar-SA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و سالم‌سازی آن و جلوگیری از اقدامات، فعالیت‌ها و</a:t>
            </a:r>
            <a:r>
              <a:rPr lang="en-US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 </a:t>
            </a:r>
            <a:r>
              <a:rPr lang="ar-SA" sz="3200" b="1" dirty="0" smtClean="0">
                <a:solidFill>
                  <a:schemeClr val="tx1"/>
                </a:solidFill>
                <a:latin typeface="B Baran"/>
                <a:cs typeface="B Zar" pitchFamily="2" charset="-78"/>
                <a:hlinkClick r:id="rId3"/>
              </a:rPr>
              <a:t>زمینه‌های فسادزا</a:t>
            </a:r>
            <a:r>
              <a:rPr lang="en-US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 </a:t>
            </a:r>
            <a:r>
              <a:rPr lang="ar-SA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در حوزه‌های پولی، تجاری، ارزی و</a:t>
            </a:r>
            <a:r>
              <a:rPr lang="fa-IR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...</a:t>
            </a:r>
            <a:endParaRPr lang="en-US" sz="3200" b="1" dirty="0" smtClean="0">
              <a:solidFill>
                <a:schemeClr val="tx1"/>
              </a:solidFill>
              <a:latin typeface="B Baran"/>
              <a:cs typeface="B Nazanin" pitchFamily="2" charset="-7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09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0" grpId="0" animBg="1"/>
      <p:bldP spid="71" grpId="0" animBg="1"/>
      <p:bldP spid="1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334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81000" y="1617023"/>
            <a:ext cx="8382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ب. </a:t>
            </a:r>
            <a:r>
              <a:rPr lang="fa-IR" sz="3200" b="1" dirty="0">
                <a:solidFill>
                  <a:srgbClr val="FF0000"/>
                </a:solidFill>
                <a:cs typeface="B Bardiya" panose="00000700000000000000" pitchFamily="2" charset="-78"/>
              </a:rPr>
              <a:t>مفاسد اقتصادی </a:t>
            </a:r>
            <a:r>
              <a:rPr lang="fa-IR" sz="2800" b="1" dirty="0" smtClean="0">
                <a:solidFill>
                  <a:srgbClr val="7030A0"/>
                </a:solidFill>
                <a:cs typeface="B Titr" pitchFamily="2" charset="-78"/>
              </a:rPr>
              <a:t>در اقدامات اساسی مورد تاکید رهبری </a:t>
            </a:r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(مدظله)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fa-IR" sz="28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0" name="Bent-Up Arrow 69"/>
          <p:cNvSpPr/>
          <p:nvPr/>
        </p:nvSpPr>
        <p:spPr>
          <a:xfrm rot="5400000" flipV="1">
            <a:off x="7543800" y="2667000"/>
            <a:ext cx="914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5715000" y="2971800"/>
            <a:ext cx="200693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اقدام هشتم:</a:t>
            </a:r>
            <a:endParaRPr lang="fa-IR" sz="25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304800"/>
            <a:ext cx="8001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1-5. ارتباط </a:t>
            </a:r>
            <a:r>
              <a:rPr lang="fa-IR" sz="4000" b="1" dirty="0">
                <a:solidFill>
                  <a:srgbClr val="FF0000"/>
                </a:solidFill>
                <a:cs typeface="B Bardiya" panose="00000700000000000000" pitchFamily="2" charset="-78"/>
              </a:rPr>
              <a:t>مفاسد اقتصادی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با اقتصاد مقاومتی: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3810000"/>
            <a:ext cx="8458200" cy="2667000"/>
          </a:xfrm>
          <a:prstGeom prst="roundRect">
            <a:avLst/>
          </a:prstGeom>
          <a:noFill/>
          <a:ln w="603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sz="2800" b="1" dirty="0"/>
              <a:t> 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مسئله‌ی هشتم؛ با </a:t>
            </a:r>
            <a:r>
              <a:rPr lang="ar-SA" sz="2800" b="1" dirty="0">
                <a:solidFill>
                  <a:srgbClr val="FF0000"/>
                </a:solidFill>
                <a:latin typeface="B Baran"/>
                <a:cs typeface="B Zar" pitchFamily="2" charset="-78"/>
              </a:rPr>
              <a:t>فساد مبارزه‌ی جدّی بشود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، با </a:t>
            </a:r>
            <a:r>
              <a:rPr lang="ar-SA" sz="2800" b="1" dirty="0">
                <a:solidFill>
                  <a:srgbClr val="7030A0"/>
                </a:solidFill>
                <a:latin typeface="B Baran"/>
                <a:cs typeface="B Zar" pitchFamily="2" charset="-78"/>
              </a:rPr>
              <a:t>ویژه‌خواری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...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، 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با </a:t>
            </a:r>
            <a:r>
              <a:rPr lang="ar-SA" sz="2800" b="1" dirty="0">
                <a:solidFill>
                  <a:srgbClr val="7030A0"/>
                </a:solidFill>
                <a:latin typeface="B Baran"/>
                <a:cs typeface="B Zar" pitchFamily="2" charset="-78"/>
              </a:rPr>
              <a:t>قاچاق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...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؛ 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اینها دارد به اقتصاد کشور لطمه میزند و ضررش را مردم میبرند. </a:t>
            </a:r>
            <a:r>
              <a:rPr lang="fa-IR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... 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زدوبست‌هایی 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در زمینه‌ی مسائل 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اقتصادی</a:t>
            </a:r>
            <a:r>
              <a:rPr lang="fa-IR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 ... </a:t>
            </a:r>
            <a:r>
              <a:rPr lang="ar-SA" sz="2800" b="1" dirty="0" smtClean="0">
                <a:solidFill>
                  <a:srgbClr val="7030A0"/>
                </a:solidFill>
                <a:latin typeface="B Baran"/>
                <a:cs typeface="B Zar" pitchFamily="2" charset="-78"/>
              </a:rPr>
              <a:t>ویژه‌خواری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... 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امتیازات 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ویژه </a:t>
            </a:r>
            <a:r>
              <a:rPr lang="fa-IR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...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فساد </a:t>
            </a:r>
            <a:r>
              <a:rPr lang="ar-SA" sz="2800" b="1" dirty="0">
                <a:solidFill>
                  <a:srgbClr val="7030A0"/>
                </a:solidFill>
                <a:latin typeface="B Baran"/>
                <a:cs typeface="B Zar" pitchFamily="2" charset="-78"/>
              </a:rPr>
              <a:t>پولی و مالی 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و اقتصادی </a:t>
            </a:r>
            <a:r>
              <a:rPr lang="fa-IR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... </a:t>
            </a:r>
            <a:r>
              <a:rPr lang="ar-SA" sz="2800" b="1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نباید </a:t>
            </a:r>
            <a:r>
              <a:rPr lang="ar-SA" sz="2800" b="1" dirty="0">
                <a:solidFill>
                  <a:schemeClr val="tx1"/>
                </a:solidFill>
                <a:latin typeface="B Baran"/>
                <a:cs typeface="B Zar" pitchFamily="2" charset="-78"/>
              </a:rPr>
              <a:t>سهل‌انگاری بشود. </a:t>
            </a:r>
            <a:endParaRPr lang="fa-IR" sz="2800" b="1" dirty="0" smtClean="0">
              <a:solidFill>
                <a:schemeClr val="tx1"/>
              </a:solidFill>
              <a:latin typeface="B Baran"/>
              <a:cs typeface="B Zar" pitchFamily="2" charset="-78"/>
            </a:endParaRPr>
          </a:p>
          <a:p>
            <a:pPr rtl="1"/>
            <a:r>
              <a:rPr lang="fa-IR" sz="2800" dirty="0" smtClean="0">
                <a:solidFill>
                  <a:schemeClr val="tx1"/>
                </a:solidFill>
                <a:latin typeface="B Baran"/>
                <a:cs typeface="B Zar" pitchFamily="2" charset="-78"/>
              </a:rPr>
              <a:t>     </a:t>
            </a:r>
            <a:r>
              <a:rPr lang="fa-IR" sz="2500" dirty="0">
                <a:solidFill>
                  <a:schemeClr val="tx1"/>
                </a:solidFill>
                <a:cs typeface="B Zar" pitchFamily="2" charset="-78"/>
              </a:rPr>
              <a:t>(1395/1/1- حرم مطهر رضوی)</a:t>
            </a:r>
            <a:endParaRPr lang="en-US" sz="2500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1744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0" grpId="0" animBg="1"/>
      <p:bldP spid="7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81000"/>
            <a:ext cx="69342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1-6. چرا </a:t>
            </a:r>
            <a:r>
              <a:rPr lang="fa-IR" sz="4000" b="1" dirty="0">
                <a:solidFill>
                  <a:srgbClr val="FF0000"/>
                </a:solidFill>
                <a:cs typeface="B Bardiya" panose="00000700000000000000" pitchFamily="2" charset="-78"/>
              </a:rPr>
              <a:t>فساد اقتصادی 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بد است؟؟؟</a:t>
            </a:r>
            <a:endParaRPr lang="fa-IR" sz="36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1916206"/>
            <a:ext cx="4419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نقض عدالت توزیعی: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16200000" flipH="1">
            <a:off x="7086600" y="1611406"/>
            <a:ext cx="1143000" cy="5334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62200" y="3135406"/>
            <a:ext cx="2438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حق کشی ...</a:t>
            </a: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4730002" y="2860863"/>
            <a:ext cx="903196" cy="609601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581400" y="4343400"/>
            <a:ext cx="4419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ب. نقض عدالت تخصصی: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Bent-Up Arrow 14"/>
          <p:cNvSpPr/>
          <p:nvPr/>
        </p:nvSpPr>
        <p:spPr>
          <a:xfrm rot="16200000" flipH="1">
            <a:off x="6482603" y="2825003"/>
            <a:ext cx="3570194" cy="5334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828800" y="5562600"/>
            <a:ext cx="3581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لطمه به تولید ملی ...</a:t>
            </a:r>
            <a:endParaRPr lang="fa-IR" sz="3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7" name="Bent-Up Arrow 16"/>
          <p:cNvSpPr/>
          <p:nvPr/>
        </p:nvSpPr>
        <p:spPr>
          <a:xfrm rot="5400000" flipV="1">
            <a:off x="5339602" y="5288057"/>
            <a:ext cx="903196" cy="609601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24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391400" cy="685799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برای تقویت تولید ملی چه نیازمندی هایی داریم؟!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638800"/>
          </a:xfr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819400" y="2819400"/>
            <a:ext cx="3657600" cy="2209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cs typeface="B Titr" pitchFamily="2" charset="-78"/>
              </a:rPr>
              <a:t>تولید ملی</a:t>
            </a:r>
            <a:endParaRPr lang="en-US" sz="5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600" y="1295400"/>
            <a:ext cx="22860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1. بازار (تقاضا)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1295400"/>
            <a:ext cx="21336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2. نیروی کار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72200" y="1295400"/>
            <a:ext cx="23622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3. ایده و ابتکار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77000" y="5257800"/>
            <a:ext cx="21336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4. سرمایه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81400" y="5943600"/>
            <a:ext cx="22098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5. مواد اولیه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7200" y="5181600"/>
            <a:ext cx="19812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6. فرهنگ تولید</a:t>
            </a:r>
          </a:p>
        </p:txBody>
      </p:sp>
      <p:cxnSp>
        <p:nvCxnSpPr>
          <p:cNvPr id="50" name="Straight Arrow Connector 49"/>
          <p:cNvCxnSpPr>
            <a:stCxn id="92" idx="0"/>
            <a:endCxn id="31" idx="2"/>
          </p:cNvCxnSpPr>
          <p:nvPr/>
        </p:nvCxnSpPr>
        <p:spPr>
          <a:xfrm flipV="1">
            <a:off x="4648200" y="1905000"/>
            <a:ext cx="0" cy="914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2" idx="7"/>
            <a:endCxn id="32" idx="2"/>
          </p:cNvCxnSpPr>
          <p:nvPr/>
        </p:nvCxnSpPr>
        <p:spPr>
          <a:xfrm flipV="1">
            <a:off x="5941357" y="1905000"/>
            <a:ext cx="1411943" cy="12380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2" idx="1"/>
            <a:endCxn id="30" idx="2"/>
          </p:cNvCxnSpPr>
          <p:nvPr/>
        </p:nvCxnSpPr>
        <p:spPr>
          <a:xfrm flipH="1" flipV="1">
            <a:off x="1752600" y="1905000"/>
            <a:ext cx="1602443" cy="12380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2" idx="5"/>
            <a:endCxn id="33" idx="0"/>
          </p:cNvCxnSpPr>
          <p:nvPr/>
        </p:nvCxnSpPr>
        <p:spPr>
          <a:xfrm>
            <a:off x="5941357" y="4705583"/>
            <a:ext cx="1602443" cy="5522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92" idx="4"/>
            <a:endCxn id="34" idx="0"/>
          </p:cNvCxnSpPr>
          <p:nvPr/>
        </p:nvCxnSpPr>
        <p:spPr>
          <a:xfrm>
            <a:off x="4648200" y="5029200"/>
            <a:ext cx="38100" cy="914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92" idx="3"/>
            <a:endCxn id="42" idx="3"/>
          </p:cNvCxnSpPr>
          <p:nvPr/>
        </p:nvCxnSpPr>
        <p:spPr>
          <a:xfrm flipH="1">
            <a:off x="2438400" y="4705583"/>
            <a:ext cx="916643" cy="7808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00" y="5029200"/>
            <a:ext cx="2057400" cy="8382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Callout 25"/>
          <p:cNvSpPr/>
          <p:nvPr/>
        </p:nvSpPr>
        <p:spPr>
          <a:xfrm flipH="1">
            <a:off x="228600" y="1627094"/>
            <a:ext cx="6248400" cy="2590800"/>
          </a:xfrm>
          <a:prstGeom prst="cloudCallout">
            <a:avLst>
              <a:gd name="adj1" fmla="val 27589"/>
              <a:gd name="adj2" fmla="val 80666"/>
            </a:avLst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اثر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منفی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000" b="1" dirty="0">
                <a:solidFill>
                  <a:srgbClr val="FFFF00"/>
                </a:solidFill>
                <a:cs typeface="B Bardiya" panose="00000700000000000000" pitchFamily="2" charset="-78"/>
              </a:rPr>
              <a:t>مفاسد اقتصادی</a:t>
            </a:r>
          </a:p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فرهنگ تولید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!!!</a:t>
            </a:r>
            <a:endParaRPr lang="fa-I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8858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23" grpId="0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دوم: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981200"/>
            <a:ext cx="8458200" cy="4495800"/>
          </a:xfrm>
          <a:prstGeom prst="cloudCallout">
            <a:avLst>
              <a:gd name="adj1" fmla="val 35893"/>
              <a:gd name="adj2" fmla="val -65422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تعریف و گونه </a:t>
            </a:r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شناسی</a:t>
            </a:r>
          </a:p>
          <a:p>
            <a:pPr algn="ctr" rtl="1"/>
            <a:r>
              <a:rPr lang="fa-I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</a:t>
            </a:r>
          </a:p>
          <a:p>
            <a:pPr rtl="1"/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6600" b="1" dirty="0">
                <a:solidFill>
                  <a:srgbClr val="FF0000"/>
                </a:solidFill>
                <a:cs typeface="B Bardiya" panose="00000700000000000000" pitchFamily="2" charset="-78"/>
              </a:rPr>
              <a:t>مفاسد اقتصادی</a:t>
            </a:r>
            <a:r>
              <a:rPr lang="fa-IR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!!!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6768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3820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400" b="1" dirty="0" smtClean="0">
                <a:solidFill>
                  <a:schemeClr val="tx1"/>
                </a:solidFill>
                <a:cs typeface="B Mitra" pitchFamily="2" charset="-78"/>
              </a:rPr>
              <a:t>الف. کسب درآمد (منفعت- سود ...) از طرق غیر قانونی؛</a:t>
            </a:r>
            <a:endParaRPr lang="fa-IR" sz="34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152400"/>
            <a:ext cx="62484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2-1. تعریف </a:t>
            </a:r>
            <a:r>
              <a:rPr lang="fa-IR" sz="5500" b="1" dirty="0">
                <a:solidFill>
                  <a:srgbClr val="FF0000"/>
                </a:solidFill>
                <a:cs typeface="B Bardiya" panose="00000700000000000000" pitchFamily="2" charset="-78"/>
              </a:rPr>
              <a:t>فساد اقتصادی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fa-IR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19200" y="2743200"/>
            <a:ext cx="3644152" cy="723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نقض قانون!!!</a:t>
            </a:r>
            <a:endParaRPr lang="fa-IR" sz="3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4730002" y="2508998"/>
            <a:ext cx="903196" cy="609601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219200" y="3695700"/>
            <a:ext cx="4253751" cy="723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اثرگذاری بر قانون!!!</a:t>
            </a:r>
            <a:endParaRPr lang="fa-IR" sz="3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Bent-Up Arrow 18"/>
          <p:cNvSpPr/>
          <p:nvPr/>
        </p:nvSpPr>
        <p:spPr>
          <a:xfrm rot="5400000" flipV="1">
            <a:off x="4863352" y="2985249"/>
            <a:ext cx="1855695" cy="609601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Callout 20"/>
          <p:cNvSpPr/>
          <p:nvPr/>
        </p:nvSpPr>
        <p:spPr>
          <a:xfrm>
            <a:off x="905435" y="4953000"/>
            <a:ext cx="4953000" cy="1600200"/>
          </a:xfrm>
          <a:prstGeom prst="wedgeEllipseCallout">
            <a:avLst>
              <a:gd name="adj1" fmla="val 14189"/>
              <a:gd name="adj2" fmla="val -91587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تلاش برای تصویب قوانینی که به نفع </a:t>
            </a:r>
            <a:r>
              <a:rPr lang="fa-IR" sz="3200" b="1" dirty="0">
                <a:solidFill>
                  <a:srgbClr val="FF0000"/>
                </a:solidFill>
                <a:cs typeface="B Bardiya" panose="00000700000000000000" pitchFamily="2" charset="-78"/>
              </a:rPr>
              <a:t>مفسد</a:t>
            </a:r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 است!!!</a:t>
            </a:r>
            <a:endParaRPr lang="en-US" sz="32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2" name="Cloud Callout 21"/>
          <p:cNvSpPr/>
          <p:nvPr/>
        </p:nvSpPr>
        <p:spPr>
          <a:xfrm flipH="1">
            <a:off x="609600" y="2906803"/>
            <a:ext cx="8001000" cy="2350998"/>
          </a:xfrm>
          <a:prstGeom prst="cloudCallout">
            <a:avLst>
              <a:gd name="adj1" fmla="val 10588"/>
              <a:gd name="adj2" fmla="val -70891"/>
            </a:avLst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طعمه اصلی </a:t>
            </a:r>
            <a:r>
              <a:rPr lang="fa-IR" sz="5500" b="1" dirty="0">
                <a:solidFill>
                  <a:srgbClr val="FF0000"/>
                </a:solidFill>
                <a:cs typeface="B Bardiya" panose="00000700000000000000" pitchFamily="2" charset="-78"/>
              </a:rPr>
              <a:t>مفسدان اقتصادی</a:t>
            </a:r>
            <a:r>
              <a:rPr lang="fa-IR" sz="55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: 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دولت‌ها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...</a:t>
            </a:r>
            <a:endParaRPr lang="fa-IR" sz="5000" b="1" dirty="0">
              <a:solidFill>
                <a:srgbClr val="FFFF00"/>
              </a:solidFill>
              <a:cs typeface="B Bardiya" panose="00000700000000000000" pitchFamily="2" charset="-78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255494" y="5527857"/>
            <a:ext cx="5966012" cy="1131797"/>
          </a:xfrm>
          <a:prstGeom prst="wedgeEllipseCallout">
            <a:avLst>
              <a:gd name="adj1" fmla="val 20075"/>
              <a:gd name="adj2" fmla="val -122979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اولا) دولت ها ثروتمند هستند!!!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2209800" y="1981200"/>
            <a:ext cx="6629400" cy="1131797"/>
          </a:xfrm>
          <a:prstGeom prst="wedgeEllipseCallout">
            <a:avLst>
              <a:gd name="adj1" fmla="val -20947"/>
              <a:gd name="adj2" fmla="val 149100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ثانیا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) دولت ها بی مبالات هستند!!!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82189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52400"/>
            <a:ext cx="70104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2-2. انواع متعارف </a:t>
            </a:r>
            <a:r>
              <a:rPr lang="fa-IR" sz="5500" b="1" dirty="0">
                <a:solidFill>
                  <a:srgbClr val="FF0000"/>
                </a:solidFill>
                <a:cs typeface="B Bardiya" panose="00000700000000000000" pitchFamily="2" charset="-78"/>
              </a:rPr>
              <a:t>فساد اقتصادی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fa-IR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07458" y="1524000"/>
            <a:ext cx="2526542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الف. مفاسد بانکی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29000" y="2209800"/>
            <a:ext cx="2262116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ب. مفاسد ارزی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33800" y="2895600"/>
            <a:ext cx="2438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ج. مفاسد گمرکی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43400" y="3581400"/>
            <a:ext cx="2262116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د. مفاسد ثبتی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00600" y="4267200"/>
            <a:ext cx="2262116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ه.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مفاسد مالیاتی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29198" y="4953000"/>
            <a:ext cx="2514602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د.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مفاسد بودجه‌ای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4" name="Bent-Up Arrow 23"/>
          <p:cNvSpPr/>
          <p:nvPr/>
        </p:nvSpPr>
        <p:spPr>
          <a:xfrm rot="5400000" flipV="1">
            <a:off x="5075835" y="1278335"/>
            <a:ext cx="973529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5400000" flipV="1">
            <a:off x="5170227" y="1564945"/>
            <a:ext cx="1570630" cy="481084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5400000" flipV="1">
            <a:off x="5284526" y="1907844"/>
            <a:ext cx="2256432" cy="481084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5400000" flipV="1">
            <a:off x="5374944" y="2274628"/>
            <a:ext cx="2942231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rot="5400000" flipV="1">
            <a:off x="5489244" y="2617527"/>
            <a:ext cx="3628032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-Up Arrow 29"/>
          <p:cNvSpPr/>
          <p:nvPr/>
        </p:nvSpPr>
        <p:spPr>
          <a:xfrm rot="5400000" flipV="1">
            <a:off x="5615485" y="2948485"/>
            <a:ext cx="431383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715000" y="5638801"/>
            <a:ext cx="2209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د.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ویژه‌خواری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4" name="Bent-Up Arrow 33"/>
          <p:cNvSpPr/>
          <p:nvPr/>
        </p:nvSpPr>
        <p:spPr>
          <a:xfrm rot="5400000" flipV="1">
            <a:off x="5653584" y="3291385"/>
            <a:ext cx="4999632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8600" y="1904999"/>
            <a:ext cx="1447799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وام کلان!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18" idx="1"/>
            <a:endCxn id="38" idx="6"/>
          </p:cNvCxnSpPr>
          <p:nvPr/>
        </p:nvCxnSpPr>
        <p:spPr>
          <a:xfrm flipH="1">
            <a:off x="1676399" y="1828800"/>
            <a:ext cx="1131059" cy="3429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28600" y="2514599"/>
            <a:ext cx="1588258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بهره پایین!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18" idx="1"/>
            <a:endCxn id="45" idx="6"/>
          </p:cNvCxnSpPr>
          <p:nvPr/>
        </p:nvCxnSpPr>
        <p:spPr>
          <a:xfrm flipH="1">
            <a:off x="1816858" y="1828800"/>
            <a:ext cx="990600" cy="9525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28600" y="3124199"/>
            <a:ext cx="1652515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بدون وثیقه!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18" idx="1"/>
            <a:endCxn id="47" idx="6"/>
          </p:cNvCxnSpPr>
          <p:nvPr/>
        </p:nvCxnSpPr>
        <p:spPr>
          <a:xfrm flipH="1">
            <a:off x="1881115" y="1828800"/>
            <a:ext cx="926343" cy="1562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28600" y="3733799"/>
            <a:ext cx="2209800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عدم بازپرداخت!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18" idx="1"/>
            <a:endCxn id="51" idx="6"/>
          </p:cNvCxnSpPr>
          <p:nvPr/>
        </p:nvCxnSpPr>
        <p:spPr>
          <a:xfrm flipH="1">
            <a:off x="2438400" y="1828800"/>
            <a:ext cx="369058" cy="21717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62085" y="3809999"/>
            <a:ext cx="1816857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با نرخ دولتی!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19" idx="1"/>
            <a:endCxn id="60" idx="6"/>
          </p:cNvCxnSpPr>
          <p:nvPr/>
        </p:nvCxnSpPr>
        <p:spPr>
          <a:xfrm flipH="1">
            <a:off x="2678942" y="2514600"/>
            <a:ext cx="750058" cy="1562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81000" y="4419599"/>
            <a:ext cx="2438401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صرف در غیر محل!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19" idx="1"/>
            <a:endCxn id="62" idx="6"/>
          </p:cNvCxnSpPr>
          <p:nvPr/>
        </p:nvCxnSpPr>
        <p:spPr>
          <a:xfrm flipH="1">
            <a:off x="2819401" y="2514600"/>
            <a:ext cx="609599" cy="21717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04799" y="3276599"/>
            <a:ext cx="2297941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قاچاق غیر رسمی!</a:t>
            </a:r>
            <a:endParaRPr lang="en-US" dirty="0"/>
          </a:p>
        </p:txBody>
      </p:sp>
      <p:cxnSp>
        <p:nvCxnSpPr>
          <p:cNvPr id="74" name="Straight Arrow Connector 73"/>
          <p:cNvCxnSpPr>
            <a:endCxn id="73" idx="6"/>
          </p:cNvCxnSpPr>
          <p:nvPr/>
        </p:nvCxnSpPr>
        <p:spPr>
          <a:xfrm flipH="1">
            <a:off x="2602740" y="3200400"/>
            <a:ext cx="1131060" cy="3429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04799" y="3886199"/>
            <a:ext cx="2438400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قاچاق رسمی!</a:t>
            </a:r>
            <a:endParaRPr lang="en-US" dirty="0"/>
          </a:p>
        </p:txBody>
      </p:sp>
      <p:cxnSp>
        <p:nvCxnSpPr>
          <p:cNvPr id="76" name="Straight Arrow Connector 75"/>
          <p:cNvCxnSpPr>
            <a:endCxn id="75" idx="6"/>
          </p:cNvCxnSpPr>
          <p:nvPr/>
        </p:nvCxnSpPr>
        <p:spPr>
          <a:xfrm flipH="1">
            <a:off x="2743199" y="3200400"/>
            <a:ext cx="990600" cy="9525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ction Button: Forward or Next 78">
            <a:hlinkClick r:id="rId2" action="ppaction://hlinkfile" highlightClick="1"/>
          </p:cNvPr>
          <p:cNvSpPr/>
          <p:nvPr/>
        </p:nvSpPr>
        <p:spPr>
          <a:xfrm>
            <a:off x="2870946" y="1524000"/>
            <a:ext cx="381000" cy="2286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114300" y="4502521"/>
            <a:ext cx="4571999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زمین، کوه، دریا، جنگل ... خواری!!!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21" idx="1"/>
            <a:endCxn id="80" idx="0"/>
          </p:cNvCxnSpPr>
          <p:nvPr/>
        </p:nvCxnSpPr>
        <p:spPr>
          <a:xfrm flipH="1">
            <a:off x="2400300" y="3886200"/>
            <a:ext cx="1943100" cy="61632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142999" y="4648199"/>
            <a:ext cx="2297941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فرار مالیاتی!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22" idx="1"/>
            <a:endCxn id="88" idx="6"/>
          </p:cNvCxnSpPr>
          <p:nvPr/>
        </p:nvCxnSpPr>
        <p:spPr>
          <a:xfrm flipH="1">
            <a:off x="3440940" y="4572000"/>
            <a:ext cx="1359660" cy="3429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552700" y="4052044"/>
            <a:ext cx="1612142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اختلاس!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23" idx="1"/>
            <a:endCxn id="98" idx="6"/>
          </p:cNvCxnSpPr>
          <p:nvPr/>
        </p:nvCxnSpPr>
        <p:spPr>
          <a:xfrm flipH="1" flipV="1">
            <a:off x="4164842" y="4318745"/>
            <a:ext cx="864356" cy="9390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1688342" y="4769221"/>
            <a:ext cx="2209800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سرقت از بودجه!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23" idx="1"/>
            <a:endCxn id="100" idx="6"/>
          </p:cNvCxnSpPr>
          <p:nvPr/>
        </p:nvCxnSpPr>
        <p:spPr>
          <a:xfrm flipH="1" flipV="1">
            <a:off x="3898142" y="5035922"/>
            <a:ext cx="1131056" cy="22187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1447800" y="5334000"/>
            <a:ext cx="2045457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حقوق نجومی!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23" idx="1"/>
            <a:endCxn id="102" idx="6"/>
          </p:cNvCxnSpPr>
          <p:nvPr/>
        </p:nvCxnSpPr>
        <p:spPr>
          <a:xfrm flipH="1">
            <a:off x="3493257" y="5257800"/>
            <a:ext cx="1535941" cy="3429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-381004" y="4724399"/>
            <a:ext cx="4888744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مجوزهای خاص! (واردات، تولید، حفرچاه و ...)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33" idx="1"/>
            <a:endCxn id="115" idx="6"/>
          </p:cNvCxnSpPr>
          <p:nvPr/>
        </p:nvCxnSpPr>
        <p:spPr>
          <a:xfrm flipH="1" flipV="1">
            <a:off x="4507740" y="4991100"/>
            <a:ext cx="1207260" cy="9525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585713" y="5333999"/>
            <a:ext cx="4062485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امتیازات خاص!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(زمین، وام و ...)</a:t>
            </a:r>
            <a:endParaRPr lang="en-US" dirty="0"/>
          </a:p>
        </p:txBody>
      </p:sp>
      <p:cxnSp>
        <p:nvCxnSpPr>
          <p:cNvPr id="118" name="Straight Arrow Connector 117"/>
          <p:cNvCxnSpPr>
            <a:stCxn id="33" idx="1"/>
            <a:endCxn id="117" idx="6"/>
          </p:cNvCxnSpPr>
          <p:nvPr/>
        </p:nvCxnSpPr>
        <p:spPr>
          <a:xfrm flipH="1" flipV="1">
            <a:off x="4648198" y="5600700"/>
            <a:ext cx="1066802" cy="3429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059940" y="5943599"/>
            <a:ext cx="1652515" cy="533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...</a:t>
            </a:r>
            <a:endParaRPr lang="en-US" dirty="0"/>
          </a:p>
        </p:txBody>
      </p:sp>
      <p:cxnSp>
        <p:nvCxnSpPr>
          <p:cNvPr id="120" name="Straight Arrow Connector 119"/>
          <p:cNvCxnSpPr>
            <a:stCxn id="33" idx="1"/>
            <a:endCxn id="119" idx="6"/>
          </p:cNvCxnSpPr>
          <p:nvPr/>
        </p:nvCxnSpPr>
        <p:spPr>
          <a:xfrm flipH="1">
            <a:off x="4712455" y="5943601"/>
            <a:ext cx="1002545" cy="26669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6993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4" grpId="0" animBg="1"/>
      <p:bldP spid="38" grpId="0" animBg="1"/>
      <p:bldP spid="38" grpId="1" animBg="1"/>
      <p:bldP spid="45" grpId="0" animBg="1"/>
      <p:bldP spid="45" grpId="1" animBg="1"/>
      <p:bldP spid="47" grpId="0" animBg="1"/>
      <p:bldP spid="47" grpId="1" animBg="1"/>
      <p:bldP spid="51" grpId="0" animBg="1"/>
      <p:bldP spid="51" grpId="1" animBg="1"/>
      <p:bldP spid="60" grpId="0" animBg="1"/>
      <p:bldP spid="60" grpId="1" animBg="1"/>
      <p:bldP spid="62" grpId="0" animBg="1"/>
      <p:bldP spid="62" grpId="1" animBg="1"/>
      <p:bldP spid="73" grpId="0" animBg="1"/>
      <p:bldP spid="73" grpId="1" animBg="1"/>
      <p:bldP spid="75" grpId="0" animBg="1"/>
      <p:bldP spid="75" grpId="1" animBg="1"/>
      <p:bldP spid="79" grpId="0" animBg="1"/>
      <p:bldP spid="80" grpId="0" animBg="1"/>
      <p:bldP spid="80" grpId="1" animBg="1"/>
      <p:bldP spid="88" grpId="0" animBg="1"/>
      <p:bldP spid="88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15" grpId="0" animBg="1"/>
      <p:bldP spid="115" grpId="1" animBg="1"/>
      <p:bldP spid="117" grpId="0" animBg="1"/>
      <p:bldP spid="117" grpId="1" animBg="1"/>
      <p:bldP spid="119" grpId="0" animBg="1"/>
      <p:bldP spid="1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سوم: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981200"/>
            <a:ext cx="8458200" cy="4495800"/>
          </a:xfrm>
          <a:prstGeom prst="cloudCallout">
            <a:avLst>
              <a:gd name="adj1" fmla="val 35893"/>
              <a:gd name="adj2" fmla="val -65422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ریشه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endParaRPr lang="fa-I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6600" b="1" dirty="0">
                <a:solidFill>
                  <a:srgbClr val="FF0000"/>
                </a:solidFill>
                <a:cs typeface="B Bardiya" panose="00000700000000000000" pitchFamily="2" charset="-78"/>
              </a:rPr>
              <a:t>مفاسد اقتصادی</a:t>
            </a:r>
            <a:r>
              <a:rPr lang="fa-IR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!!!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6590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81000"/>
            <a:ext cx="69342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علت بروز </a:t>
            </a:r>
            <a:r>
              <a:rPr lang="fa-IR" sz="4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مفاسد </a:t>
            </a:r>
            <a:r>
              <a:rPr lang="fa-IR" sz="4000" b="1" dirty="0">
                <a:solidFill>
                  <a:srgbClr val="FF0000"/>
                </a:solidFill>
                <a:cs typeface="B Bardiya" panose="00000700000000000000" pitchFamily="2" charset="-78"/>
              </a:rPr>
              <a:t>اقتصادی 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چیست؟؟؟</a:t>
            </a:r>
            <a:endParaRPr lang="fa-IR" sz="36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1916206"/>
            <a:ext cx="4419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عوامل سخت افزاری: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16200000" flipH="1">
            <a:off x="7086600" y="1611406"/>
            <a:ext cx="1143000" cy="5334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581400" y="4343400"/>
            <a:ext cx="4419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ب. عوامل نرم افزاری: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Bent-Up Arrow 14"/>
          <p:cNvSpPr/>
          <p:nvPr/>
        </p:nvSpPr>
        <p:spPr>
          <a:xfrm rot="16200000" flipH="1">
            <a:off x="6482603" y="2825003"/>
            <a:ext cx="3570194" cy="5334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600" y="2872628"/>
            <a:ext cx="6096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الف-1. فقدان بانک جامع اطلاعات اقتصادی!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>
            <a:off x="6324600" y="2678206"/>
            <a:ext cx="609602" cy="49922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228600" y="4267200"/>
            <a:ext cx="5966012" cy="1371600"/>
          </a:xfrm>
          <a:prstGeom prst="wedgeEllipseCallout">
            <a:avLst>
              <a:gd name="adj1" fmla="val 16694"/>
              <a:gd name="adj2" fmla="val -111214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گم شدن </a:t>
            </a:r>
            <a:r>
              <a:rPr lang="fa-IR" sz="4000" b="1" dirty="0">
                <a:solidFill>
                  <a:srgbClr val="FF0000"/>
                </a:solidFill>
                <a:cs typeface="B Bardiya" panose="00000700000000000000" pitchFamily="2" charset="-78"/>
              </a:rPr>
              <a:t>فساد 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در انبوه تراکنش های اقتصادی!!!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2873188" y="5486400"/>
            <a:ext cx="5966012" cy="891428"/>
          </a:xfrm>
          <a:prstGeom prst="wedgeEllipseCallout">
            <a:avLst>
              <a:gd name="adj1" fmla="val -17341"/>
              <a:gd name="adj2" fmla="val -287707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احساس امنیت برای </a:t>
            </a:r>
            <a:r>
              <a:rPr lang="fa-IR" sz="4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مفسد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32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81000"/>
            <a:ext cx="69342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علت بروز </a:t>
            </a:r>
            <a:r>
              <a:rPr lang="fa-IR" sz="4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مفاسد </a:t>
            </a:r>
            <a:r>
              <a:rPr lang="fa-IR" sz="4000" b="1" dirty="0">
                <a:solidFill>
                  <a:srgbClr val="FF0000"/>
                </a:solidFill>
                <a:cs typeface="B Bardiya" panose="00000700000000000000" pitchFamily="2" charset="-78"/>
              </a:rPr>
              <a:t>اقتصادی 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چیست؟؟؟</a:t>
            </a:r>
            <a:endParaRPr lang="fa-IR" sz="36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1916206"/>
            <a:ext cx="4419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عوامل سخت افزاری: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16200000" flipH="1">
            <a:off x="7086600" y="1611406"/>
            <a:ext cx="1143000" cy="5334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581400" y="4343400"/>
            <a:ext cx="4419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ب. عوامل نرم افزاری: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Bent-Up Arrow 14"/>
          <p:cNvSpPr/>
          <p:nvPr/>
        </p:nvSpPr>
        <p:spPr>
          <a:xfrm rot="16200000" flipH="1">
            <a:off x="6482603" y="2825003"/>
            <a:ext cx="3570194" cy="5334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1866621"/>
            <a:ext cx="5715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ب-1.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نظریه کارآمدی فساد اقتصادی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 flipV="1">
            <a:off x="6629400" y="2171421"/>
            <a:ext cx="838200" cy="219859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228600" y="2808194"/>
            <a:ext cx="5966012" cy="1180820"/>
          </a:xfrm>
          <a:prstGeom prst="wedgeEllipseCallout">
            <a:avLst>
              <a:gd name="adj1" fmla="val 16243"/>
              <a:gd name="adj2" fmla="val -90716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اندکی </a:t>
            </a:r>
            <a:r>
              <a:rPr lang="fa-IR" sz="4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فساد 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باعث انگیزه مدیران می شود!!!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4994" y="4885765"/>
            <a:ext cx="5966012" cy="1371600"/>
          </a:xfrm>
          <a:prstGeom prst="wedgeEllipseCallout">
            <a:avLst>
              <a:gd name="adj1" fmla="val 2269"/>
              <a:gd name="adj2" fmla="val -23376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>
                <a:solidFill>
                  <a:schemeClr val="tx1"/>
                </a:solidFill>
                <a:cs typeface="B Badr" pitchFamily="2" charset="-78"/>
              </a:rPr>
              <a:t>لحاظ</a:t>
            </a:r>
            <a:r>
              <a:rPr lang="fa-IR" sz="4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 فساد 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به عنوان بخشی از پاداش!!!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4400" y="2590800"/>
            <a:ext cx="5715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ب-2.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مفسد بودن بخشی از کارگزاران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H="1" flipV="1">
            <a:off x="6629400" y="2895600"/>
            <a:ext cx="838200" cy="144640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914400" y="3276600"/>
            <a:ext cx="5715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ب-3.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فسادستیز نبودن بخشی از کارگزاران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>
          <a:xfrm flipH="1" flipV="1">
            <a:off x="6629400" y="3581400"/>
            <a:ext cx="838200" cy="76060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Callout 27"/>
          <p:cNvSpPr/>
          <p:nvPr/>
        </p:nvSpPr>
        <p:spPr>
          <a:xfrm>
            <a:off x="217394" y="5038165"/>
            <a:ext cx="5966012" cy="1371600"/>
          </a:xfrm>
          <a:prstGeom prst="wedgeEllipseCallout">
            <a:avLst>
              <a:gd name="adj1" fmla="val 7904"/>
              <a:gd name="adj2" fmla="val -13474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عدم برخورد مقام مسئوول با</a:t>
            </a:r>
            <a:r>
              <a:rPr lang="fa-IR" sz="4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 فساد 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زیرمجموعه!!!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14400" y="5411598"/>
            <a:ext cx="5715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ب-4. ارزش گذاری مثبت برخی روی فساد!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30" name="Straight Arrow Connector 29"/>
          <p:cNvCxnSpPr>
            <a:endCxn id="29" idx="3"/>
          </p:cNvCxnSpPr>
          <p:nvPr/>
        </p:nvCxnSpPr>
        <p:spPr>
          <a:xfrm flipH="1">
            <a:off x="6629400" y="5105400"/>
            <a:ext cx="838200" cy="61099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Callout 31"/>
          <p:cNvSpPr/>
          <p:nvPr/>
        </p:nvSpPr>
        <p:spPr>
          <a:xfrm>
            <a:off x="304800" y="2171421"/>
            <a:ext cx="5966012" cy="1560981"/>
          </a:xfrm>
          <a:prstGeom prst="wedgeEllipseCallout">
            <a:avLst>
              <a:gd name="adj1" fmla="val 10609"/>
              <a:gd name="adj2" fmla="val 155594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وقتی </a:t>
            </a:r>
            <a:r>
              <a:rPr lang="fa-IR" sz="4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فساد 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تعبیر به </a:t>
            </a:r>
            <a:r>
              <a:rPr lang="fa-IR" sz="4000" b="1" dirty="0">
                <a:solidFill>
                  <a:srgbClr val="7030A0"/>
                </a:solidFill>
                <a:cs typeface="B Bardiya" panose="00000700000000000000" pitchFamily="2" charset="-78"/>
              </a:rPr>
              <a:t>زرنگی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 می شود</a:t>
            </a:r>
            <a:r>
              <a:rPr lang="fa-IR" sz="3400" b="1" dirty="0" smtClean="0">
                <a:solidFill>
                  <a:schemeClr val="tx1"/>
                </a:solidFill>
                <a:cs typeface="B Badr" pitchFamily="2" charset="-78"/>
              </a:rPr>
              <a:t>!!!</a:t>
            </a:r>
            <a:endParaRPr lang="en-US" sz="3400" b="1" dirty="0">
              <a:solidFill>
                <a:schemeClr val="tx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514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 animBg="1"/>
      <p:bldP spid="16" grpId="0" animBg="1"/>
      <p:bldP spid="16" grpId="1" animBg="1"/>
      <p:bldP spid="17" grpId="0" animBg="1"/>
      <p:bldP spid="17" grpId="1" animBg="1"/>
      <p:bldP spid="22" grpId="0" animBg="1"/>
      <p:bldP spid="24" grpId="0" animBg="1"/>
      <p:bldP spid="28" grpId="0" animBg="1"/>
      <p:bldP spid="28" grpId="1" animBg="1"/>
      <p:bldP spid="29" grpId="0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5105400"/>
            <a:ext cx="5562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دکتر حجت‌الله عبدالملکی</a:t>
            </a:r>
          </a:p>
          <a:p>
            <a:pPr algn="ctr" rtl="1"/>
            <a:endParaRPr lang="fa-IR" sz="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عضو هیات علمی دانشکده معارف اسلامی و اقتصاد </a:t>
            </a: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مدیر کانون تربیت و اقتصاد</a:t>
            </a:r>
            <a:endParaRPr lang="en-US" sz="2400" b="1" dirty="0">
              <a:cs typeface="B Roya" pitchFamily="2" charset="-78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9823"/>
            <a:ext cx="1371600" cy="18451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6934200" cy="1981200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4000" b="1" dirty="0" smtClean="0">
                <a:latin typeface="+mn-lt"/>
                <a:ea typeface="+mn-ea"/>
                <a:cs typeface="B Titr" pitchFamily="2" charset="-78"/>
              </a:rPr>
              <a:t>اقتصاد </a:t>
            </a:r>
            <a:r>
              <a:rPr lang="fa-IR" sz="4000" b="1" dirty="0" smtClean="0">
                <a:latin typeface="+mn-lt"/>
                <a:ea typeface="+mn-ea"/>
                <a:cs typeface="B Titr" pitchFamily="2" charset="-78"/>
              </a:rPr>
              <a:t>مقاومتی و </a:t>
            </a:r>
            <a:r>
              <a:rPr lang="fa-IR" sz="4000" b="1" dirty="0" smtClean="0">
                <a:latin typeface="+mn-lt"/>
                <a:ea typeface="+mn-ea"/>
                <a:cs typeface="B Titr" pitchFamily="2" charset="-78"/>
              </a:rPr>
              <a:t>داستان</a:t>
            </a:r>
            <a:br>
              <a:rPr lang="fa-IR" sz="4000" b="1" dirty="0" smtClean="0">
                <a:latin typeface="+mn-lt"/>
                <a:ea typeface="+mn-ea"/>
                <a:cs typeface="B Titr" pitchFamily="2" charset="-78"/>
              </a:rPr>
            </a:br>
            <a:r>
              <a:rPr lang="fa-IR" sz="6600" b="1" dirty="0" smtClean="0">
                <a:solidFill>
                  <a:srgbClr val="FF0000"/>
                </a:solidFill>
                <a:latin typeface="+mn-lt"/>
                <a:ea typeface="+mn-ea"/>
                <a:cs typeface="B Bardiya" panose="00000700000000000000" pitchFamily="2" charset="-78"/>
              </a:rPr>
              <a:t>مفاسد اقتصادی</a:t>
            </a:r>
            <a:r>
              <a:rPr lang="fa-IR" sz="6600" b="1" dirty="0" smtClean="0">
                <a:latin typeface="+mn-lt"/>
                <a:ea typeface="+mn-ea"/>
                <a:cs typeface="B Titr" pitchFamily="2" charset="-78"/>
              </a:rPr>
              <a:t>!</a:t>
            </a:r>
            <a:endParaRPr lang="fa-IR" sz="6600" b="1" dirty="0" smtClean="0">
              <a:latin typeface="+mn-lt"/>
              <a:ea typeface="+mn-ea"/>
              <a:cs typeface="B Titr" pitchFamily="2" charset="-78"/>
            </a:endParaRPr>
          </a:p>
        </p:txBody>
      </p:sp>
      <p:pic>
        <p:nvPicPr>
          <p:cNvPr id="163842" name="Picture 2" descr="صفحه اصل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"/>
            <a:ext cx="135255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1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76600" y="609600"/>
            <a:ext cx="5486400" cy="838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عناصر اساسی در فرهنگ اقتصاد مقاومتی: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19050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الف. تقویت فرهنگ جهادی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3581400" y="1828800"/>
            <a:ext cx="381000" cy="46482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52400" y="24384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تقویت روحیه خودباوری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4191000" y="3581400"/>
            <a:ext cx="7810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35052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تقویت دانش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40386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د. آشنایی با عقاید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45720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ه. آشنایی با احکام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2400" y="51054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و. آشنایی با اخلاق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29718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تقویت روحیه خلاقیت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5638800"/>
            <a:ext cx="3505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ک. مبارزه با مفاسد اقتصادی </a:t>
            </a: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(سخت- نرم)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76800" y="5715000"/>
            <a:ext cx="32004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تربیت اقتصادی صحیح</a:t>
            </a:r>
            <a:endParaRPr lang="en-US" sz="26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>
            <a:off x="3657600" y="3733800"/>
            <a:ext cx="1219200" cy="23241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22" idx="1"/>
          </p:cNvCxnSpPr>
          <p:nvPr/>
        </p:nvCxnSpPr>
        <p:spPr>
          <a:xfrm>
            <a:off x="3657600" y="4267200"/>
            <a:ext cx="1219200" cy="17907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22" idx="1"/>
          </p:cNvCxnSpPr>
          <p:nvPr/>
        </p:nvCxnSpPr>
        <p:spPr>
          <a:xfrm>
            <a:off x="3657600" y="4800600"/>
            <a:ext cx="1219200" cy="12573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3"/>
            <a:endCxn id="22" idx="1"/>
          </p:cNvCxnSpPr>
          <p:nvPr/>
        </p:nvCxnSpPr>
        <p:spPr>
          <a:xfrm>
            <a:off x="3657600" y="5334000"/>
            <a:ext cx="1219200" cy="723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50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5943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ارتباط </a:t>
            </a:r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با </a:t>
            </a:r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اینجانب</a:t>
            </a:r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کانال تلگرام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:               </a:t>
            </a:r>
            <a:r>
              <a:rPr lang="en-US" sz="5000" b="1" dirty="0" smtClean="0">
                <a:solidFill>
                  <a:srgbClr val="7030A0"/>
                </a:solidFill>
                <a:cs typeface="B Titr" pitchFamily="2" charset="-78"/>
              </a:rPr>
              <a:t>@</a:t>
            </a:r>
            <a:r>
              <a:rPr lang="en-US" sz="5000" b="1" dirty="0" err="1">
                <a:solidFill>
                  <a:srgbClr val="7030A0"/>
                </a:solidFill>
                <a:cs typeface="B Titr" pitchFamily="2" charset="-78"/>
              </a:rPr>
              <a:t>drabdolmaleki_ir</a:t>
            </a:r>
            <a:endParaRPr lang="en-US" sz="5000" b="1" dirty="0">
              <a:solidFill>
                <a:srgbClr val="7030A0"/>
              </a:solidFill>
              <a:cs typeface="B Titr" pitchFamily="2" charset="-78"/>
            </a:endParaRPr>
          </a:p>
          <a:p>
            <a:pPr rtl="1"/>
            <a:r>
              <a:rPr lang="en-US" sz="5000" b="1" dirty="0" smtClean="0">
                <a:solidFill>
                  <a:schemeClr val="tx1"/>
                </a:solidFill>
                <a:cs typeface="B Titr" pitchFamily="2" charset="-78"/>
                <a:hlinkClick r:id="rId2"/>
              </a:rPr>
              <a:t>Dr.h.abdolmaleki@gmail.com</a:t>
            </a:r>
            <a:endParaRPr lang="en-US" sz="5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en-US" sz="5000" b="1" dirty="0" smtClean="0">
                <a:solidFill>
                  <a:schemeClr val="tx1"/>
                </a:solidFill>
                <a:cs typeface="B Titr" pitchFamily="2" charset="-78"/>
                <a:hlinkClick r:id="rId3"/>
              </a:rPr>
              <a:t>www.geee.ir</a:t>
            </a:r>
            <a:endParaRPr lang="en-US" sz="5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09123958577</a:t>
            </a:r>
            <a:endParaRPr lang="fa-IR" sz="4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385A0A9-1429-4634-8626-AA107F3A10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9268"/>
            <a:ext cx="8858250" cy="66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4" y="95251"/>
            <a:ext cx="4643437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a-IR" sz="4500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و السلام علی عبادالله الصالحین</a:t>
            </a:r>
            <a:endParaRPr lang="en-US" sz="4500" dirty="0">
              <a:solidFill>
                <a:schemeClr val="bg1"/>
              </a:solidFill>
              <a:latin typeface="+mj-lt"/>
              <a:ea typeface="+mj-ea"/>
              <a:cs typeface="IranNastaliq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410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dirty="0"/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86100" y="266700"/>
            <a:ext cx="3543300" cy="685799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فهرست مطالب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4600" y="1905000"/>
            <a:ext cx="6248400" cy="685799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90000"/>
              </a:lnSpc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اول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و </a:t>
            </a:r>
            <a:r>
              <a:rPr lang="fa-IR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anose="00000700000000000000" pitchFamily="2" charset="-78"/>
              </a:rPr>
              <a:t>مفاسد </a:t>
            </a:r>
            <a:r>
              <a:rPr lang="fa-IR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anose="00000700000000000000" pitchFamily="2" charset="-78"/>
              </a:rPr>
              <a:t>اقتصادی</a:t>
            </a:r>
            <a:r>
              <a:rPr lang="fa-IR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!!!</a:t>
            </a:r>
            <a:endParaRPr 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600" y="3581400"/>
            <a:ext cx="6553200" cy="685799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دوم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تعریف و گونه شناسی </a:t>
            </a:r>
            <a:r>
              <a:rPr lang="fa-IR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anose="00000700000000000000" pitchFamily="2" charset="-78"/>
              </a:rPr>
              <a:t>مفاسد </a:t>
            </a:r>
            <a:r>
              <a:rPr lang="fa-IR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anose="00000700000000000000" pitchFamily="2" charset="-78"/>
              </a:rPr>
              <a:t>اقتصادی</a:t>
            </a:r>
            <a:r>
              <a:rPr lang="fa-IR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!!!</a:t>
            </a:r>
            <a:endParaRPr lang="en-US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257800"/>
            <a:ext cx="6324600" cy="685799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سوم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ریشه </a:t>
            </a:r>
            <a:r>
              <a:rPr lang="fa-I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anose="00000700000000000000" pitchFamily="2" charset="-78"/>
              </a:rPr>
              <a:t>مفاسد اقتصادی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!!!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2048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اول: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981200"/>
            <a:ext cx="8458200" cy="4495800"/>
          </a:xfrm>
          <a:prstGeom prst="cloudCallout">
            <a:avLst>
              <a:gd name="adj1" fmla="val 35893"/>
              <a:gd name="adj2" fmla="val -65422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</a:p>
          <a:p>
            <a:pPr algn="ctr" rtl="1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</a:t>
            </a:r>
          </a:p>
          <a:p>
            <a:pPr rtl="1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6600" b="1" dirty="0">
                <a:solidFill>
                  <a:srgbClr val="FF0000"/>
                </a:solidFill>
                <a:cs typeface="B Bardiya" panose="00000700000000000000" pitchFamily="2" charset="-78"/>
              </a:rPr>
              <a:t>مفاسد اقتصادی</a:t>
            </a:r>
            <a:r>
              <a:rPr lang="fa-IR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!!!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350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3820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اقتصادی که در شرایط دشواری، تهدید و دشمنی </a:t>
            </a:r>
          </a:p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به اهداف خود برسد؛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10200" y="3962401"/>
            <a:ext cx="3352800" cy="68579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 اهداف اقتصاد مقاومتی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2667000"/>
            <a:ext cx="4800600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اهداف مبنایی: </a:t>
            </a:r>
          </a:p>
          <a:p>
            <a:pPr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Nazanin" pitchFamily="2" charset="-78"/>
              </a:rPr>
              <a:t>اهداف مکتب اقتصادی اسلام</a:t>
            </a:r>
          </a:p>
          <a:p>
            <a:pPr algn="r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اهداف تفصیلی: </a:t>
            </a:r>
          </a:p>
          <a:p>
            <a:pPr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Nazanin" pitchFamily="2" charset="-78"/>
              </a:rPr>
              <a:t>اهداف اقتصادی انقلاب اسلامی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استقلال اقتصادی؛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رفاه عمومی؛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پیشرفت؛</a:t>
            </a: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52400"/>
            <a:ext cx="49530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tx1"/>
                </a:solidFill>
                <a:cs typeface="B Titr" pitchFamily="2" charset="-78"/>
              </a:rPr>
              <a:t>1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-1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. تعریف اقتصاد مقاومتی: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00200" y="1905000"/>
            <a:ext cx="3581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5400000">
            <a:off x="6972300" y="3009900"/>
            <a:ext cx="1447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162800" y="23622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62200" y="4953000"/>
            <a:ext cx="2667000" cy="1600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78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9" grpId="0" animBg="1"/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1828800"/>
            <a:ext cx="27432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رهیافت اقتصادی جمهوری اسلامی جهت تحقق اهداف اقتصادی انقلاب اسلامی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304800"/>
            <a:ext cx="1981200" cy="9144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اقتصاد مقاومتی</a:t>
            </a:r>
            <a:endParaRPr lang="en-US" sz="50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128856" flipH="1">
            <a:off x="1525702" y="1373800"/>
            <a:ext cx="532125" cy="2226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228600"/>
            <a:ext cx="4191000" cy="914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1-2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. چارچوب تحلیل اقتصادی: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6629400" y="5449561"/>
            <a:ext cx="1371600" cy="3416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24000" y="5449561"/>
            <a:ext cx="1371600" cy="3416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6019800" y="3773161"/>
            <a:ext cx="990600" cy="3416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3773161"/>
            <a:ext cx="990600" cy="3416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5562600" y="1447800"/>
            <a:ext cx="762000" cy="381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1447800"/>
            <a:ext cx="762000" cy="381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64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62800" y="15240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1. کارآفرینی</a:t>
            </a:r>
            <a:r>
              <a:rPr lang="en-US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و مشارکت عمومی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2098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2. اقتصاد دانش بنیان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37338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4. یارانه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3048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3. مزیت های استان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15240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6. کالاهای اساسی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362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7. امنیت غذایی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4196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5. سهم بری عوامل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3505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9. نظام مالی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28956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8. الگوی مصرف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5638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16. هزینه های عمومی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1676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15. زنجیره ارزش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638800"/>
            <a:ext cx="121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14. میادین مشترک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86600" y="57150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13. نفت و گاز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6400" y="4953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12. دیپلماسی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510540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11. مناطق آزاد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91200" y="4267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10. صادرات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91000" y="2438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17. مالیات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19. مفاسد اقتصادی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4800" y="3200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18. وابستگی به نفت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800" y="3200400"/>
            <a:ext cx="1295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20. فرهنگ جهادی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4114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21. گفتمان سازی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1000" y="4114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24. استاندارد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23. نظارت بر بازار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" y="3352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22. دولت: بسیج امکانات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2400" y="2590800"/>
            <a:ext cx="3733800" cy="26670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810000" y="1066800"/>
            <a:ext cx="5334000" cy="5562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62800" y="914400"/>
            <a:ext cx="1371600" cy="533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تقویت تولید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22098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اخص</a:t>
            </a:r>
            <a:endParaRPr lang="en-US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2400" y="914400"/>
            <a:ext cx="8763000" cy="579120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09600" y="1066800"/>
            <a:ext cx="2895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اعم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5000" y="152401"/>
            <a:ext cx="7086600" cy="685799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1-3. </a:t>
            </a: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ارکان و سیاست های کلی اقتصاد مقاومتی:</a:t>
            </a:r>
          </a:p>
        </p:txBody>
      </p:sp>
    </p:spTree>
    <p:extLst>
      <p:ext uri="{BB962C8B-B14F-4D97-AF65-F5344CB8AC3E}">
        <p14:creationId xmlns:p14="http://schemas.microsoft.com/office/powerpoint/2010/main" val="15604145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334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81200" y="1752600"/>
            <a:ext cx="5334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عملیات در طراحی نظام اقتصاد مقاومتی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4" name="Straight Arrow Connector 53"/>
          <p:cNvCxnSpPr>
            <a:stCxn id="53" idx="2"/>
            <a:endCxn id="55" idx="0"/>
          </p:cNvCxnSpPr>
          <p:nvPr/>
        </p:nvCxnSpPr>
        <p:spPr>
          <a:xfrm>
            <a:off x="4648200" y="2438400"/>
            <a:ext cx="2133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876800" y="37338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برنامه ریزی اقتصادی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7200" y="3733800"/>
            <a:ext cx="3657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برنامه ریزی فرهنگی</a:t>
            </a:r>
          </a:p>
        </p:txBody>
      </p:sp>
      <p:cxnSp>
        <p:nvCxnSpPr>
          <p:cNvPr id="57" name="Straight Arrow Connector 56"/>
          <p:cNvCxnSpPr>
            <a:endCxn id="56" idx="0"/>
          </p:cNvCxnSpPr>
          <p:nvPr/>
        </p:nvCxnSpPr>
        <p:spPr>
          <a:xfrm flipH="1">
            <a:off x="2286000" y="2438400"/>
            <a:ext cx="2362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ent-Up Arrow 69"/>
          <p:cNvSpPr/>
          <p:nvPr/>
        </p:nvSpPr>
        <p:spPr>
          <a:xfrm rot="5400000" flipV="1">
            <a:off x="75819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953000" y="5486400"/>
            <a:ext cx="3048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رکن1: تقویت تولید ملی</a:t>
            </a:r>
          </a:p>
        </p:txBody>
      </p:sp>
      <p:sp>
        <p:nvSpPr>
          <p:cNvPr id="72" name="Bent-Up Arrow 71"/>
          <p:cNvSpPr/>
          <p:nvPr/>
        </p:nvSpPr>
        <p:spPr>
          <a:xfrm rot="5400000">
            <a:off x="1143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990600" y="5486400"/>
            <a:ext cx="3657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رکن2: تقویت فرهنگ جهادی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4800" y="2895600"/>
            <a:ext cx="8534400" cy="34290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14800" y="304800"/>
            <a:ext cx="46482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1-4. ارکان اقتصاد مقاومتی:</a:t>
            </a:r>
            <a:endParaRPr lang="fa-IR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695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763000" cy="6324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38" name="Straight Arrow Connector 37"/>
          <p:cNvCxnSpPr>
            <a:stCxn id="8" idx="2"/>
            <a:endCxn id="55" idx="3"/>
          </p:cNvCxnSpPr>
          <p:nvPr/>
        </p:nvCxnSpPr>
        <p:spPr>
          <a:xfrm flipH="1">
            <a:off x="4876800" y="1790700"/>
            <a:ext cx="17145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609600" y="2552700"/>
            <a:ext cx="42672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رکن اول: تقویت تولید ملی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752600" y="4343400"/>
            <a:ext cx="38100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رکن دوم: جهاد اقتصادی</a:t>
            </a:r>
          </a:p>
        </p:txBody>
      </p:sp>
      <p:cxnSp>
        <p:nvCxnSpPr>
          <p:cNvPr id="44" name="Straight Arrow Connector 43"/>
          <p:cNvCxnSpPr>
            <a:stCxn id="8" idx="2"/>
          </p:cNvCxnSpPr>
          <p:nvPr/>
        </p:nvCxnSpPr>
        <p:spPr>
          <a:xfrm flipH="1">
            <a:off x="5540022" y="1790700"/>
            <a:ext cx="1051278" cy="30515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0" y="1028700"/>
            <a:ext cx="50292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600" b="1" dirty="0">
                <a:solidFill>
                  <a:schemeClr val="tx1"/>
                </a:solidFill>
                <a:cs typeface="B Titr" pitchFamily="2" charset="-78"/>
              </a:rPr>
              <a:t>1-4. ارکان اقتصاد مقاومتی:</a:t>
            </a:r>
          </a:p>
        </p:txBody>
      </p:sp>
    </p:spTree>
    <p:extLst>
      <p:ext uri="{BB962C8B-B14F-4D97-AF65-F5344CB8AC3E}">
        <p14:creationId xmlns:p14="http://schemas.microsoft.com/office/powerpoint/2010/main" val="14873447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23703</TotalTime>
  <Words>821</Words>
  <Application>Microsoft Office PowerPoint</Application>
  <PresentationFormat>On-screen Show (4:3)</PresentationFormat>
  <Paragraphs>206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B Badr</vt:lpstr>
      <vt:lpstr>B Baran</vt:lpstr>
      <vt:lpstr>B Bardiya</vt:lpstr>
      <vt:lpstr>B Mitra</vt:lpstr>
      <vt:lpstr>B Nazanin</vt:lpstr>
      <vt:lpstr>B Roya</vt:lpstr>
      <vt:lpstr>B Titr</vt:lpstr>
      <vt:lpstr>B Zar</vt:lpstr>
      <vt:lpstr>Calibri</vt:lpstr>
      <vt:lpstr>IranNastaliq</vt:lpstr>
      <vt:lpstr>Wingdings</vt:lpstr>
      <vt:lpstr>Zar</vt:lpstr>
      <vt:lpstr>Office Theme</vt:lpstr>
      <vt:lpstr>Clip</vt:lpstr>
      <vt:lpstr>PowerPoint Presentation</vt:lpstr>
      <vt:lpstr>اقتصاد مقاومتی و داستان مفاسد اقتصادی!</vt:lpstr>
      <vt:lpstr>فهرست مطالب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برای تقویت تولید ملی چه نیازمندی هایی داریم؟!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MSI</dc:creator>
  <cp:lastModifiedBy>MSI</cp:lastModifiedBy>
  <cp:revision>490</cp:revision>
  <dcterms:created xsi:type="dcterms:W3CDTF">2006-08-16T00:00:00Z</dcterms:created>
  <dcterms:modified xsi:type="dcterms:W3CDTF">2016-05-09T11:25:39Z</dcterms:modified>
</cp:coreProperties>
</file>