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4" r:id="rId1"/>
    <p:sldMasterId id="2147484081" r:id="rId2"/>
    <p:sldMasterId id="2147484144" r:id="rId3"/>
    <p:sldMasterId id="2147484165" r:id="rId4"/>
    <p:sldMasterId id="2147484660" r:id="rId5"/>
    <p:sldMasterId id="2147485065" r:id="rId6"/>
  </p:sldMasterIdLst>
  <p:notesMasterIdLst>
    <p:notesMasterId r:id="rId129"/>
  </p:notesMasterIdLst>
  <p:sldIdLst>
    <p:sldId id="415" r:id="rId7"/>
    <p:sldId id="471" r:id="rId8"/>
    <p:sldId id="387" r:id="rId9"/>
    <p:sldId id="422" r:id="rId10"/>
    <p:sldId id="423" r:id="rId11"/>
    <p:sldId id="414" r:id="rId12"/>
    <p:sldId id="270" r:id="rId13"/>
    <p:sldId id="349" r:id="rId14"/>
    <p:sldId id="359" r:id="rId15"/>
    <p:sldId id="354" r:id="rId16"/>
    <p:sldId id="351" r:id="rId17"/>
    <p:sldId id="356" r:id="rId18"/>
    <p:sldId id="355" r:id="rId19"/>
    <p:sldId id="365" r:id="rId20"/>
    <p:sldId id="563" r:id="rId21"/>
    <p:sldId id="561" r:id="rId22"/>
    <p:sldId id="564" r:id="rId23"/>
    <p:sldId id="565" r:id="rId24"/>
    <p:sldId id="566" r:id="rId25"/>
    <p:sldId id="562" r:id="rId26"/>
    <p:sldId id="358" r:id="rId27"/>
    <p:sldId id="361" r:id="rId28"/>
    <p:sldId id="366" r:id="rId29"/>
    <p:sldId id="390" r:id="rId30"/>
    <p:sldId id="391" r:id="rId31"/>
    <p:sldId id="394" r:id="rId32"/>
    <p:sldId id="395" r:id="rId33"/>
    <p:sldId id="363" r:id="rId34"/>
    <p:sldId id="376" r:id="rId35"/>
    <p:sldId id="558" r:id="rId36"/>
    <p:sldId id="559" r:id="rId37"/>
    <p:sldId id="560" r:id="rId38"/>
    <p:sldId id="408" r:id="rId39"/>
    <p:sldId id="419" r:id="rId40"/>
    <p:sldId id="420" r:id="rId41"/>
    <p:sldId id="421" r:id="rId42"/>
    <p:sldId id="424" r:id="rId43"/>
    <p:sldId id="425" r:id="rId44"/>
    <p:sldId id="428" r:id="rId45"/>
    <p:sldId id="474" r:id="rId46"/>
    <p:sldId id="475" r:id="rId47"/>
    <p:sldId id="476" r:id="rId48"/>
    <p:sldId id="477" r:id="rId49"/>
    <p:sldId id="478" r:id="rId50"/>
    <p:sldId id="479" r:id="rId51"/>
    <p:sldId id="480" r:id="rId52"/>
    <p:sldId id="481" r:id="rId53"/>
    <p:sldId id="482" r:id="rId54"/>
    <p:sldId id="483" r:id="rId55"/>
    <p:sldId id="484" r:id="rId56"/>
    <p:sldId id="485" r:id="rId57"/>
    <p:sldId id="486" r:id="rId58"/>
    <p:sldId id="487" r:id="rId59"/>
    <p:sldId id="488" r:id="rId60"/>
    <p:sldId id="489" r:id="rId61"/>
    <p:sldId id="490" r:id="rId62"/>
    <p:sldId id="491" r:id="rId63"/>
    <p:sldId id="492" r:id="rId64"/>
    <p:sldId id="493" r:id="rId65"/>
    <p:sldId id="494" r:id="rId66"/>
    <p:sldId id="495" r:id="rId67"/>
    <p:sldId id="496" r:id="rId68"/>
    <p:sldId id="497" r:id="rId69"/>
    <p:sldId id="498" r:id="rId70"/>
    <p:sldId id="499" r:id="rId71"/>
    <p:sldId id="500" r:id="rId72"/>
    <p:sldId id="501" r:id="rId73"/>
    <p:sldId id="502" r:id="rId74"/>
    <p:sldId id="503" r:id="rId75"/>
    <p:sldId id="504" r:id="rId76"/>
    <p:sldId id="505" r:id="rId77"/>
    <p:sldId id="506" r:id="rId78"/>
    <p:sldId id="507" r:id="rId79"/>
    <p:sldId id="508" r:id="rId80"/>
    <p:sldId id="509" r:id="rId81"/>
    <p:sldId id="511" r:id="rId82"/>
    <p:sldId id="512" r:id="rId83"/>
    <p:sldId id="513" r:id="rId84"/>
    <p:sldId id="514" r:id="rId85"/>
    <p:sldId id="515" r:id="rId86"/>
    <p:sldId id="516" r:id="rId87"/>
    <p:sldId id="517" r:id="rId88"/>
    <p:sldId id="518" r:id="rId89"/>
    <p:sldId id="519" r:id="rId90"/>
    <p:sldId id="521" r:id="rId91"/>
    <p:sldId id="522" r:id="rId92"/>
    <p:sldId id="523" r:id="rId93"/>
    <p:sldId id="524" r:id="rId94"/>
    <p:sldId id="525" r:id="rId95"/>
    <p:sldId id="526" r:id="rId96"/>
    <p:sldId id="527" r:id="rId97"/>
    <p:sldId id="528" r:id="rId98"/>
    <p:sldId id="529" r:id="rId99"/>
    <p:sldId id="530" r:id="rId100"/>
    <p:sldId id="531" r:id="rId101"/>
    <p:sldId id="532" r:id="rId102"/>
    <p:sldId id="533" r:id="rId103"/>
    <p:sldId id="534" r:id="rId104"/>
    <p:sldId id="535" r:id="rId105"/>
    <p:sldId id="536" r:id="rId106"/>
    <p:sldId id="537" r:id="rId107"/>
    <p:sldId id="538" r:id="rId108"/>
    <p:sldId id="539" r:id="rId109"/>
    <p:sldId id="540" r:id="rId110"/>
    <p:sldId id="541" r:id="rId111"/>
    <p:sldId id="542" r:id="rId112"/>
    <p:sldId id="543" r:id="rId113"/>
    <p:sldId id="544" r:id="rId114"/>
    <p:sldId id="545" r:id="rId115"/>
    <p:sldId id="546" r:id="rId116"/>
    <p:sldId id="547" r:id="rId117"/>
    <p:sldId id="548" r:id="rId118"/>
    <p:sldId id="549" r:id="rId119"/>
    <p:sldId id="550" r:id="rId120"/>
    <p:sldId id="551" r:id="rId121"/>
    <p:sldId id="552" r:id="rId122"/>
    <p:sldId id="553" r:id="rId123"/>
    <p:sldId id="554" r:id="rId124"/>
    <p:sldId id="555" r:id="rId125"/>
    <p:sldId id="556" r:id="rId126"/>
    <p:sldId id="557" r:id="rId127"/>
    <p:sldId id="407" r:id="rId1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Black" pitchFamily="34" charset="0"/>
        <a:ea typeface="+mn-ea"/>
        <a:cs typeface="Arial" charset="0"/>
      </a:defRPr>
    </a:lvl1pPr>
    <a:lvl2pPr marL="457200" algn="l" rtl="0" fontAlgn="base">
      <a:spcBef>
        <a:spcPct val="0"/>
      </a:spcBef>
      <a:spcAft>
        <a:spcPct val="0"/>
      </a:spcAft>
      <a:defRPr kern="1200">
        <a:solidFill>
          <a:schemeClr val="tx1"/>
        </a:solidFill>
        <a:latin typeface="Arial Black" pitchFamily="34" charset="0"/>
        <a:ea typeface="+mn-ea"/>
        <a:cs typeface="Arial" charset="0"/>
      </a:defRPr>
    </a:lvl2pPr>
    <a:lvl3pPr marL="914400" algn="l" rtl="0" fontAlgn="base">
      <a:spcBef>
        <a:spcPct val="0"/>
      </a:spcBef>
      <a:spcAft>
        <a:spcPct val="0"/>
      </a:spcAft>
      <a:defRPr kern="1200">
        <a:solidFill>
          <a:schemeClr val="tx1"/>
        </a:solidFill>
        <a:latin typeface="Arial Black" pitchFamily="34" charset="0"/>
        <a:ea typeface="+mn-ea"/>
        <a:cs typeface="Arial" charset="0"/>
      </a:defRPr>
    </a:lvl3pPr>
    <a:lvl4pPr marL="1371600" algn="l" rtl="0" fontAlgn="base">
      <a:spcBef>
        <a:spcPct val="0"/>
      </a:spcBef>
      <a:spcAft>
        <a:spcPct val="0"/>
      </a:spcAft>
      <a:defRPr kern="1200">
        <a:solidFill>
          <a:schemeClr val="tx1"/>
        </a:solidFill>
        <a:latin typeface="Arial Black" pitchFamily="34" charset="0"/>
        <a:ea typeface="+mn-ea"/>
        <a:cs typeface="Arial" charset="0"/>
      </a:defRPr>
    </a:lvl4pPr>
    <a:lvl5pPr marL="1828800" algn="l" rtl="0" fontAlgn="base">
      <a:spcBef>
        <a:spcPct val="0"/>
      </a:spcBef>
      <a:spcAft>
        <a:spcPct val="0"/>
      </a:spcAft>
      <a:defRPr kern="1200">
        <a:solidFill>
          <a:schemeClr val="tx1"/>
        </a:solidFill>
        <a:latin typeface="Arial Black" pitchFamily="34" charset="0"/>
        <a:ea typeface="+mn-ea"/>
        <a:cs typeface="Arial" charset="0"/>
      </a:defRPr>
    </a:lvl5pPr>
    <a:lvl6pPr marL="2286000" algn="l" defTabSz="914400" rtl="0" eaLnBrk="1" latinLnBrk="0" hangingPunct="1">
      <a:defRPr kern="1200">
        <a:solidFill>
          <a:schemeClr val="tx1"/>
        </a:solidFill>
        <a:latin typeface="Arial Black" pitchFamily="34" charset="0"/>
        <a:ea typeface="+mn-ea"/>
        <a:cs typeface="Arial" charset="0"/>
      </a:defRPr>
    </a:lvl6pPr>
    <a:lvl7pPr marL="2743200" algn="l" defTabSz="914400" rtl="0" eaLnBrk="1" latinLnBrk="0" hangingPunct="1">
      <a:defRPr kern="1200">
        <a:solidFill>
          <a:schemeClr val="tx1"/>
        </a:solidFill>
        <a:latin typeface="Arial Black" pitchFamily="34" charset="0"/>
        <a:ea typeface="+mn-ea"/>
        <a:cs typeface="Arial" charset="0"/>
      </a:defRPr>
    </a:lvl7pPr>
    <a:lvl8pPr marL="3200400" algn="l" defTabSz="914400" rtl="0" eaLnBrk="1" latinLnBrk="0" hangingPunct="1">
      <a:defRPr kern="1200">
        <a:solidFill>
          <a:schemeClr val="tx1"/>
        </a:solidFill>
        <a:latin typeface="Arial Black" pitchFamily="34" charset="0"/>
        <a:ea typeface="+mn-ea"/>
        <a:cs typeface="Arial" charset="0"/>
      </a:defRPr>
    </a:lvl8pPr>
    <a:lvl9pPr marL="3657600" algn="l" defTabSz="914400" rtl="0" eaLnBrk="1" latinLnBrk="0" hangingPunct="1">
      <a:defRPr kern="1200">
        <a:solidFill>
          <a:schemeClr val="tx1"/>
        </a:solidFill>
        <a:latin typeface="Arial Black"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0066"/>
    <a:srgbClr val="FF0000"/>
    <a:srgbClr val="99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94671" autoAdjust="0"/>
  </p:normalViewPr>
  <p:slideViewPr>
    <p:cSldViewPr>
      <p:cViewPr varScale="1">
        <p:scale>
          <a:sx n="70" d="100"/>
          <a:sy n="70" d="100"/>
        </p:scale>
        <p:origin x="1380" y="72"/>
      </p:cViewPr>
      <p:guideLst>
        <p:guide orient="horz" pos="2160"/>
        <p:guide pos="2880"/>
      </p:guideLst>
    </p:cSldViewPr>
  </p:slideViewPr>
  <p:outlineViewPr>
    <p:cViewPr>
      <p:scale>
        <a:sx n="33" d="100"/>
        <a:sy n="33" d="100"/>
      </p:scale>
      <p:origin x="0" y="38742"/>
    </p:cViewPr>
  </p:outlineViewPr>
  <p:notesTextViewPr>
    <p:cViewPr>
      <p:scale>
        <a:sx n="100" d="100"/>
        <a:sy n="100" d="100"/>
      </p:scale>
      <p:origin x="0" y="0"/>
    </p:cViewPr>
  </p:notesTextViewPr>
  <p:sorterViewPr>
    <p:cViewPr>
      <p:scale>
        <a:sx n="66" d="100"/>
        <a:sy n="66" d="100"/>
      </p:scale>
      <p:origin x="0" y="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notesMaster" Target="notesMasters/notes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hyperlink" Target="mailto:jrafinejad@tums.ac.ir"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mailto:jrafinejad@tums.ac.ir" TargetMode="External"/></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926916-7064-427C-89EC-4B9F3911A87B}"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2BC29586-4636-4491-A2A1-F33535C319CF}">
      <dgm:prSet/>
      <dgm:spPr/>
      <dgm:t>
        <a:bodyPr/>
        <a:lstStyle/>
        <a:p>
          <a:pPr algn="ctr" rtl="1"/>
          <a:r>
            <a:rPr lang="fa-IR" b="1" dirty="0" smtClean="0">
              <a:cs typeface="Zar" panose="00000400000000000000" pitchFamily="2" charset="-78"/>
            </a:rPr>
            <a:t>معرفي جواد رف</a:t>
          </a:r>
          <a:r>
            <a:rPr lang="ar-SA" b="1" dirty="0" smtClean="0">
              <a:cs typeface="Zar" panose="00000400000000000000" pitchFamily="2" charset="-78"/>
            </a:rPr>
            <a:t>ي</a:t>
          </a:r>
          <a:r>
            <a:rPr lang="fa-IR" b="1" dirty="0" smtClean="0">
              <a:cs typeface="Zar" panose="00000400000000000000" pitchFamily="2" charset="-78"/>
            </a:rPr>
            <a:t>ع نژاد </a:t>
          </a:r>
          <a:endParaRPr lang="en-US" dirty="0">
            <a:cs typeface="Zar" panose="00000400000000000000" pitchFamily="2" charset="-78"/>
          </a:endParaRPr>
        </a:p>
      </dgm:t>
    </dgm:pt>
    <dgm:pt modelId="{0106AA1C-1246-4705-BF87-3DE7ACE3398D}" type="parTrans" cxnId="{1C1B4BC2-5C2B-4239-82E8-C38A2E834681}">
      <dgm:prSet/>
      <dgm:spPr/>
      <dgm:t>
        <a:bodyPr/>
        <a:lstStyle/>
        <a:p>
          <a:endParaRPr lang="en-US"/>
        </a:p>
      </dgm:t>
    </dgm:pt>
    <dgm:pt modelId="{883FEDD0-8E72-4A09-A165-291164D30129}" type="sibTrans" cxnId="{1C1B4BC2-5C2B-4239-82E8-C38A2E834681}">
      <dgm:prSet/>
      <dgm:spPr/>
      <dgm:t>
        <a:bodyPr/>
        <a:lstStyle/>
        <a:p>
          <a:endParaRPr lang="en-US"/>
        </a:p>
      </dgm:t>
    </dgm:pt>
    <dgm:pt modelId="{691FE635-1E1A-44A2-BEE9-083E57C3A828}" type="pres">
      <dgm:prSet presAssocID="{0F926916-7064-427C-89EC-4B9F3911A87B}" presName="linear" presStyleCnt="0">
        <dgm:presLayoutVars>
          <dgm:animLvl val="lvl"/>
          <dgm:resizeHandles val="exact"/>
        </dgm:presLayoutVars>
      </dgm:prSet>
      <dgm:spPr/>
      <dgm:t>
        <a:bodyPr/>
        <a:lstStyle/>
        <a:p>
          <a:endParaRPr lang="en-US"/>
        </a:p>
      </dgm:t>
    </dgm:pt>
    <dgm:pt modelId="{17930E51-68D9-4D9A-89B4-AED139BF04F3}" type="pres">
      <dgm:prSet presAssocID="{2BC29586-4636-4491-A2A1-F33535C319CF}" presName="parentText" presStyleLbl="node1" presStyleIdx="0" presStyleCnt="1">
        <dgm:presLayoutVars>
          <dgm:chMax val="0"/>
          <dgm:bulletEnabled val="1"/>
        </dgm:presLayoutVars>
      </dgm:prSet>
      <dgm:spPr/>
      <dgm:t>
        <a:bodyPr/>
        <a:lstStyle/>
        <a:p>
          <a:endParaRPr lang="en-US"/>
        </a:p>
      </dgm:t>
    </dgm:pt>
  </dgm:ptLst>
  <dgm:cxnLst>
    <dgm:cxn modelId="{1C1B4BC2-5C2B-4239-82E8-C38A2E834681}" srcId="{0F926916-7064-427C-89EC-4B9F3911A87B}" destId="{2BC29586-4636-4491-A2A1-F33535C319CF}" srcOrd="0" destOrd="0" parTransId="{0106AA1C-1246-4705-BF87-3DE7ACE3398D}" sibTransId="{883FEDD0-8E72-4A09-A165-291164D30129}"/>
    <dgm:cxn modelId="{83FC2BD2-0D21-450D-BB42-636F6BDE5694}" type="presOf" srcId="{0F926916-7064-427C-89EC-4B9F3911A87B}" destId="{691FE635-1E1A-44A2-BEE9-083E57C3A828}" srcOrd="0" destOrd="0" presId="urn:microsoft.com/office/officeart/2005/8/layout/vList2"/>
    <dgm:cxn modelId="{F02D15F2-E744-4EB8-A90C-BD41D90D45DF}" type="presOf" srcId="{2BC29586-4636-4491-A2A1-F33535C319CF}" destId="{17930E51-68D9-4D9A-89B4-AED139BF04F3}" srcOrd="0" destOrd="0" presId="urn:microsoft.com/office/officeart/2005/8/layout/vList2"/>
    <dgm:cxn modelId="{6EB43976-3522-480E-9638-22AD16BCDCCA}" type="presParOf" srcId="{691FE635-1E1A-44A2-BEE9-083E57C3A828}" destId="{17930E51-68D9-4D9A-89B4-AED139BF04F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107CF8-66F5-4C18-9A9A-806CCA3C2197}"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65060690-3AD2-4493-96CD-2337AB172C52}">
      <dgm:prSet/>
      <dgm:spPr/>
      <dgm:t>
        <a:bodyPr/>
        <a:lstStyle/>
        <a:p>
          <a:pPr rtl="1"/>
          <a:r>
            <a:rPr lang="fa-IR" b="1" dirty="0" smtClean="0"/>
            <a:t>فوق ديپلم بهداشت عمومي از دانشگاه تهران</a:t>
          </a:r>
          <a:endParaRPr lang="en-US" b="1" dirty="0"/>
        </a:p>
      </dgm:t>
    </dgm:pt>
    <dgm:pt modelId="{2C025518-1AD4-43D5-9F36-B86F9327E8AB}" type="parTrans" cxnId="{8AEFDA3C-0989-415B-8DB5-9903BAAA1053}">
      <dgm:prSet/>
      <dgm:spPr/>
      <dgm:t>
        <a:bodyPr/>
        <a:lstStyle/>
        <a:p>
          <a:endParaRPr lang="en-US"/>
        </a:p>
      </dgm:t>
    </dgm:pt>
    <dgm:pt modelId="{39461CB3-A471-4A98-8F41-F1449862A294}" type="sibTrans" cxnId="{8AEFDA3C-0989-415B-8DB5-9903BAAA1053}">
      <dgm:prSet/>
      <dgm:spPr/>
      <dgm:t>
        <a:bodyPr/>
        <a:lstStyle/>
        <a:p>
          <a:endParaRPr lang="en-US"/>
        </a:p>
      </dgm:t>
    </dgm:pt>
    <dgm:pt modelId="{847FA0FC-B73E-4092-9A6E-3B006157AD8A}">
      <dgm:prSet/>
      <dgm:spPr/>
      <dgm:t>
        <a:bodyPr/>
        <a:lstStyle/>
        <a:p>
          <a:pPr rtl="1"/>
          <a:r>
            <a:rPr lang="fa-IR" b="1" dirty="0" smtClean="0"/>
            <a:t>ليسانس بهداشت عمومي از دانشگاه علوم پزشکي تهران</a:t>
          </a:r>
          <a:endParaRPr lang="en-US" b="1" dirty="0"/>
        </a:p>
      </dgm:t>
    </dgm:pt>
    <dgm:pt modelId="{63EAB67F-569A-448F-9230-AA1B7BDEFC3A}" type="parTrans" cxnId="{296743EE-4E55-40D7-8611-C893D42ED136}">
      <dgm:prSet/>
      <dgm:spPr/>
      <dgm:t>
        <a:bodyPr/>
        <a:lstStyle/>
        <a:p>
          <a:endParaRPr lang="en-US"/>
        </a:p>
      </dgm:t>
    </dgm:pt>
    <dgm:pt modelId="{2EF6BE5E-71FB-4EAC-904F-925965A3793D}" type="sibTrans" cxnId="{296743EE-4E55-40D7-8611-C893D42ED136}">
      <dgm:prSet/>
      <dgm:spPr/>
      <dgm:t>
        <a:bodyPr/>
        <a:lstStyle/>
        <a:p>
          <a:endParaRPr lang="en-US"/>
        </a:p>
      </dgm:t>
    </dgm:pt>
    <dgm:pt modelId="{474785BD-9A7B-4D55-8478-C413F6EF97F8}">
      <dgm:prSet/>
      <dgm:spPr/>
      <dgm:t>
        <a:bodyPr/>
        <a:lstStyle/>
        <a:p>
          <a:pPr rtl="1"/>
          <a:r>
            <a:rPr lang="fa-IR" b="1" dirty="0" smtClean="0"/>
            <a:t>فوق اليسانس حشره شناسي پزشکي از دانشگاه تربيت مدرس</a:t>
          </a:r>
          <a:endParaRPr lang="en-US" b="1" dirty="0"/>
        </a:p>
      </dgm:t>
    </dgm:pt>
    <dgm:pt modelId="{5FF25BF0-FB14-476E-8E05-227A512F17F2}" type="parTrans" cxnId="{4673632A-F52B-43BE-9B4B-C10D3A167CAC}">
      <dgm:prSet/>
      <dgm:spPr/>
      <dgm:t>
        <a:bodyPr/>
        <a:lstStyle/>
        <a:p>
          <a:endParaRPr lang="en-US"/>
        </a:p>
      </dgm:t>
    </dgm:pt>
    <dgm:pt modelId="{F61991A6-201E-4530-A8F9-578750E5099E}" type="sibTrans" cxnId="{4673632A-F52B-43BE-9B4B-C10D3A167CAC}">
      <dgm:prSet/>
      <dgm:spPr/>
      <dgm:t>
        <a:bodyPr/>
        <a:lstStyle/>
        <a:p>
          <a:endParaRPr lang="en-US"/>
        </a:p>
      </dgm:t>
    </dgm:pt>
    <dgm:pt modelId="{D2AFCBE7-D670-4655-98AE-BF4F08BF46A1}">
      <dgm:prSet/>
      <dgm:spPr/>
      <dgm:t>
        <a:bodyPr/>
        <a:lstStyle/>
        <a:p>
          <a:pPr rtl="1"/>
          <a:r>
            <a:rPr lang="fa-IR" b="1" dirty="0" smtClean="0"/>
            <a:t>دکتري تخصصي حشره شناسي پزشکي از دانشگاه علوم پزشکي تهران</a:t>
          </a:r>
          <a:endParaRPr lang="en-US" b="1" dirty="0"/>
        </a:p>
      </dgm:t>
    </dgm:pt>
    <dgm:pt modelId="{C4760E82-8F11-4B6D-BF62-0D487C3697C8}" type="parTrans" cxnId="{BF104F7A-2947-4D05-9DFE-2C1FEBB62CEE}">
      <dgm:prSet/>
      <dgm:spPr/>
      <dgm:t>
        <a:bodyPr/>
        <a:lstStyle/>
        <a:p>
          <a:endParaRPr lang="en-US"/>
        </a:p>
      </dgm:t>
    </dgm:pt>
    <dgm:pt modelId="{6530EE6D-C3E6-4EAE-9140-8E801AA0B56E}" type="sibTrans" cxnId="{BF104F7A-2947-4D05-9DFE-2C1FEBB62CEE}">
      <dgm:prSet/>
      <dgm:spPr/>
      <dgm:t>
        <a:bodyPr/>
        <a:lstStyle/>
        <a:p>
          <a:endParaRPr lang="en-US"/>
        </a:p>
      </dgm:t>
    </dgm:pt>
    <dgm:pt modelId="{703BCB27-B86D-4116-85F2-77FBFEDE7694}">
      <dgm:prSet/>
      <dgm:spPr/>
      <dgm:t>
        <a:bodyPr/>
        <a:lstStyle/>
        <a:p>
          <a:pPr rtl="1"/>
          <a:r>
            <a:rPr lang="fa-IR" b="1" dirty="0" smtClean="0"/>
            <a:t>استاد دانشکده بهداشت دانشگاه علوم پزشکي تهران</a:t>
          </a:r>
          <a:endParaRPr lang="en-US" b="1" dirty="0"/>
        </a:p>
      </dgm:t>
    </dgm:pt>
    <dgm:pt modelId="{E35BAE1F-59C1-4449-8ECC-0BAD7561FB46}" type="parTrans" cxnId="{F2479D7C-8C65-4DEF-A281-4BFB0625307B}">
      <dgm:prSet/>
      <dgm:spPr/>
      <dgm:t>
        <a:bodyPr/>
        <a:lstStyle/>
        <a:p>
          <a:endParaRPr lang="en-US"/>
        </a:p>
      </dgm:t>
    </dgm:pt>
    <dgm:pt modelId="{3CB83301-6938-4892-BBB1-735C7449A38D}" type="sibTrans" cxnId="{F2479D7C-8C65-4DEF-A281-4BFB0625307B}">
      <dgm:prSet/>
      <dgm:spPr/>
      <dgm:t>
        <a:bodyPr/>
        <a:lstStyle/>
        <a:p>
          <a:endParaRPr lang="en-US"/>
        </a:p>
      </dgm:t>
    </dgm:pt>
    <dgm:pt modelId="{2028FFC8-0C72-490F-B12C-D213216C0AB3}">
      <dgm:prSet/>
      <dgm:spPr/>
      <dgm:t>
        <a:bodyPr/>
        <a:lstStyle/>
        <a:p>
          <a:pPr rtl="1"/>
          <a:r>
            <a:rPr lang="en-US" b="1" dirty="0" smtClean="0"/>
            <a:t>Email: </a:t>
          </a:r>
          <a:r>
            <a:rPr lang="en-US" b="1" dirty="0" smtClean="0">
              <a:hlinkClick xmlns:r="http://schemas.openxmlformats.org/officeDocument/2006/relationships" r:id="rId1"/>
            </a:rPr>
            <a:t>jrafinejad@tums.ac.ir</a:t>
          </a:r>
          <a:r>
            <a:rPr lang="en-US" b="1" dirty="0" smtClean="0"/>
            <a:t>       		</a:t>
          </a:r>
          <a:endParaRPr lang="en-US" b="1" dirty="0"/>
        </a:p>
      </dgm:t>
    </dgm:pt>
    <dgm:pt modelId="{F022C26F-02FD-4A77-A679-A08F54CA4E2A}" type="parTrans" cxnId="{38692A1F-03F8-4565-9ED1-AC4547062D46}">
      <dgm:prSet/>
      <dgm:spPr/>
      <dgm:t>
        <a:bodyPr/>
        <a:lstStyle/>
        <a:p>
          <a:endParaRPr lang="en-US"/>
        </a:p>
      </dgm:t>
    </dgm:pt>
    <dgm:pt modelId="{1A1C66AD-F35E-4BF0-996D-CCD6551F2E39}" type="sibTrans" cxnId="{38692A1F-03F8-4565-9ED1-AC4547062D46}">
      <dgm:prSet/>
      <dgm:spPr/>
      <dgm:t>
        <a:bodyPr/>
        <a:lstStyle/>
        <a:p>
          <a:endParaRPr lang="en-US"/>
        </a:p>
      </dgm:t>
    </dgm:pt>
    <dgm:pt modelId="{28C174F8-2B58-4F6A-8F75-DF603E10B879}" type="pres">
      <dgm:prSet presAssocID="{FB107CF8-66F5-4C18-9A9A-806CCA3C2197}" presName="Name0" presStyleCnt="0">
        <dgm:presLayoutVars>
          <dgm:chMax val="7"/>
          <dgm:dir/>
          <dgm:animLvl val="lvl"/>
          <dgm:resizeHandles val="exact"/>
        </dgm:presLayoutVars>
      </dgm:prSet>
      <dgm:spPr/>
      <dgm:t>
        <a:bodyPr/>
        <a:lstStyle/>
        <a:p>
          <a:endParaRPr lang="en-US"/>
        </a:p>
      </dgm:t>
    </dgm:pt>
    <dgm:pt modelId="{FB7F7A05-21C1-4FDE-9F4A-24D8A0A51B15}" type="pres">
      <dgm:prSet presAssocID="{65060690-3AD2-4493-96CD-2337AB172C52}" presName="circle1" presStyleLbl="node1" presStyleIdx="0" presStyleCnt="6"/>
      <dgm:spPr/>
    </dgm:pt>
    <dgm:pt modelId="{20243A93-598E-483D-BABA-593D0584C629}" type="pres">
      <dgm:prSet presAssocID="{65060690-3AD2-4493-96CD-2337AB172C52}" presName="space" presStyleCnt="0"/>
      <dgm:spPr/>
    </dgm:pt>
    <dgm:pt modelId="{E836CE7C-2C69-4223-BE9B-6C74012C19A1}" type="pres">
      <dgm:prSet presAssocID="{65060690-3AD2-4493-96CD-2337AB172C52}" presName="rect1" presStyleLbl="alignAcc1" presStyleIdx="0" presStyleCnt="6"/>
      <dgm:spPr/>
      <dgm:t>
        <a:bodyPr/>
        <a:lstStyle/>
        <a:p>
          <a:endParaRPr lang="en-US"/>
        </a:p>
      </dgm:t>
    </dgm:pt>
    <dgm:pt modelId="{85DE024A-2AEE-48A1-8B68-348D6DF02F1A}" type="pres">
      <dgm:prSet presAssocID="{847FA0FC-B73E-4092-9A6E-3B006157AD8A}" presName="vertSpace2" presStyleLbl="node1" presStyleIdx="0" presStyleCnt="6"/>
      <dgm:spPr/>
    </dgm:pt>
    <dgm:pt modelId="{16A26DE6-E576-46F3-BB31-2729777DA5B0}" type="pres">
      <dgm:prSet presAssocID="{847FA0FC-B73E-4092-9A6E-3B006157AD8A}" presName="circle2" presStyleLbl="node1" presStyleIdx="1" presStyleCnt="6"/>
      <dgm:spPr/>
    </dgm:pt>
    <dgm:pt modelId="{CDF78D01-4801-4433-A3A2-EF65BFF4A3B3}" type="pres">
      <dgm:prSet presAssocID="{847FA0FC-B73E-4092-9A6E-3B006157AD8A}" presName="rect2" presStyleLbl="alignAcc1" presStyleIdx="1" presStyleCnt="6"/>
      <dgm:spPr/>
      <dgm:t>
        <a:bodyPr/>
        <a:lstStyle/>
        <a:p>
          <a:endParaRPr lang="en-US"/>
        </a:p>
      </dgm:t>
    </dgm:pt>
    <dgm:pt modelId="{0C87E152-41C8-4F3C-BE34-377478804270}" type="pres">
      <dgm:prSet presAssocID="{474785BD-9A7B-4D55-8478-C413F6EF97F8}" presName="vertSpace3" presStyleLbl="node1" presStyleIdx="1" presStyleCnt="6"/>
      <dgm:spPr/>
    </dgm:pt>
    <dgm:pt modelId="{F9E1A4D1-1625-4A06-8F4D-AA1347EE29A0}" type="pres">
      <dgm:prSet presAssocID="{474785BD-9A7B-4D55-8478-C413F6EF97F8}" presName="circle3" presStyleLbl="node1" presStyleIdx="2" presStyleCnt="6"/>
      <dgm:spPr/>
    </dgm:pt>
    <dgm:pt modelId="{9F736CAE-441B-4781-A46B-C28E3E1A5E4E}" type="pres">
      <dgm:prSet presAssocID="{474785BD-9A7B-4D55-8478-C413F6EF97F8}" presName="rect3" presStyleLbl="alignAcc1" presStyleIdx="2" presStyleCnt="6"/>
      <dgm:spPr/>
      <dgm:t>
        <a:bodyPr/>
        <a:lstStyle/>
        <a:p>
          <a:endParaRPr lang="en-US"/>
        </a:p>
      </dgm:t>
    </dgm:pt>
    <dgm:pt modelId="{2EC8A1D2-AE32-4929-958F-16C8E10BABD4}" type="pres">
      <dgm:prSet presAssocID="{D2AFCBE7-D670-4655-98AE-BF4F08BF46A1}" presName="vertSpace4" presStyleLbl="node1" presStyleIdx="2" presStyleCnt="6"/>
      <dgm:spPr/>
    </dgm:pt>
    <dgm:pt modelId="{5610AB6A-D9EF-48CD-8646-953483F63107}" type="pres">
      <dgm:prSet presAssocID="{D2AFCBE7-D670-4655-98AE-BF4F08BF46A1}" presName="circle4" presStyleLbl="node1" presStyleIdx="3" presStyleCnt="6"/>
      <dgm:spPr/>
    </dgm:pt>
    <dgm:pt modelId="{8501FECB-E07F-4A6E-AF18-284BC061D813}" type="pres">
      <dgm:prSet presAssocID="{D2AFCBE7-D670-4655-98AE-BF4F08BF46A1}" presName="rect4" presStyleLbl="alignAcc1" presStyleIdx="3" presStyleCnt="6"/>
      <dgm:spPr/>
      <dgm:t>
        <a:bodyPr/>
        <a:lstStyle/>
        <a:p>
          <a:endParaRPr lang="en-US"/>
        </a:p>
      </dgm:t>
    </dgm:pt>
    <dgm:pt modelId="{C27D5A1D-EB16-4B14-BCE0-2CB02B156A2E}" type="pres">
      <dgm:prSet presAssocID="{703BCB27-B86D-4116-85F2-77FBFEDE7694}" presName="vertSpace5" presStyleLbl="node1" presStyleIdx="3" presStyleCnt="6"/>
      <dgm:spPr/>
    </dgm:pt>
    <dgm:pt modelId="{A2BE4748-7E39-4B11-ABE6-B26432390C9D}" type="pres">
      <dgm:prSet presAssocID="{703BCB27-B86D-4116-85F2-77FBFEDE7694}" presName="circle5" presStyleLbl="node1" presStyleIdx="4" presStyleCnt="6"/>
      <dgm:spPr/>
    </dgm:pt>
    <dgm:pt modelId="{468FB689-23F1-41D6-9116-0B35FCBB0920}" type="pres">
      <dgm:prSet presAssocID="{703BCB27-B86D-4116-85F2-77FBFEDE7694}" presName="rect5" presStyleLbl="alignAcc1" presStyleIdx="4" presStyleCnt="6"/>
      <dgm:spPr/>
      <dgm:t>
        <a:bodyPr/>
        <a:lstStyle/>
        <a:p>
          <a:endParaRPr lang="en-US"/>
        </a:p>
      </dgm:t>
    </dgm:pt>
    <dgm:pt modelId="{D6598F0E-0A66-460D-98E3-F43B4FB5C880}" type="pres">
      <dgm:prSet presAssocID="{2028FFC8-0C72-490F-B12C-D213216C0AB3}" presName="vertSpace6" presStyleLbl="node1" presStyleIdx="4" presStyleCnt="6"/>
      <dgm:spPr/>
    </dgm:pt>
    <dgm:pt modelId="{97B95A6E-94FD-41B8-9EAA-9F23797B5255}" type="pres">
      <dgm:prSet presAssocID="{2028FFC8-0C72-490F-B12C-D213216C0AB3}" presName="circle6" presStyleLbl="node1" presStyleIdx="5" presStyleCnt="6"/>
      <dgm:spPr/>
    </dgm:pt>
    <dgm:pt modelId="{97B63231-9AFF-4DCA-9D69-2F0C7C07458C}" type="pres">
      <dgm:prSet presAssocID="{2028FFC8-0C72-490F-B12C-D213216C0AB3}" presName="rect6" presStyleLbl="alignAcc1" presStyleIdx="5" presStyleCnt="6"/>
      <dgm:spPr/>
      <dgm:t>
        <a:bodyPr/>
        <a:lstStyle/>
        <a:p>
          <a:endParaRPr lang="en-US"/>
        </a:p>
      </dgm:t>
    </dgm:pt>
    <dgm:pt modelId="{132C6613-A664-4554-ABCB-5B25C03F2D36}" type="pres">
      <dgm:prSet presAssocID="{65060690-3AD2-4493-96CD-2337AB172C52}" presName="rect1ParTxNoCh" presStyleLbl="alignAcc1" presStyleIdx="5" presStyleCnt="6">
        <dgm:presLayoutVars>
          <dgm:chMax val="1"/>
          <dgm:bulletEnabled val="1"/>
        </dgm:presLayoutVars>
      </dgm:prSet>
      <dgm:spPr/>
      <dgm:t>
        <a:bodyPr/>
        <a:lstStyle/>
        <a:p>
          <a:endParaRPr lang="en-US"/>
        </a:p>
      </dgm:t>
    </dgm:pt>
    <dgm:pt modelId="{4E6B3739-B5A0-4FC8-B31D-80394DEBD972}" type="pres">
      <dgm:prSet presAssocID="{847FA0FC-B73E-4092-9A6E-3B006157AD8A}" presName="rect2ParTxNoCh" presStyleLbl="alignAcc1" presStyleIdx="5" presStyleCnt="6">
        <dgm:presLayoutVars>
          <dgm:chMax val="1"/>
          <dgm:bulletEnabled val="1"/>
        </dgm:presLayoutVars>
      </dgm:prSet>
      <dgm:spPr/>
      <dgm:t>
        <a:bodyPr/>
        <a:lstStyle/>
        <a:p>
          <a:endParaRPr lang="en-US"/>
        </a:p>
      </dgm:t>
    </dgm:pt>
    <dgm:pt modelId="{53251681-BF29-4BAE-887B-830AD3474993}" type="pres">
      <dgm:prSet presAssocID="{474785BD-9A7B-4D55-8478-C413F6EF97F8}" presName="rect3ParTxNoCh" presStyleLbl="alignAcc1" presStyleIdx="5" presStyleCnt="6">
        <dgm:presLayoutVars>
          <dgm:chMax val="1"/>
          <dgm:bulletEnabled val="1"/>
        </dgm:presLayoutVars>
      </dgm:prSet>
      <dgm:spPr/>
      <dgm:t>
        <a:bodyPr/>
        <a:lstStyle/>
        <a:p>
          <a:endParaRPr lang="en-US"/>
        </a:p>
      </dgm:t>
    </dgm:pt>
    <dgm:pt modelId="{7C4BE67D-828F-4B7B-8829-C129D012CBE3}" type="pres">
      <dgm:prSet presAssocID="{D2AFCBE7-D670-4655-98AE-BF4F08BF46A1}" presName="rect4ParTxNoCh" presStyleLbl="alignAcc1" presStyleIdx="5" presStyleCnt="6">
        <dgm:presLayoutVars>
          <dgm:chMax val="1"/>
          <dgm:bulletEnabled val="1"/>
        </dgm:presLayoutVars>
      </dgm:prSet>
      <dgm:spPr/>
      <dgm:t>
        <a:bodyPr/>
        <a:lstStyle/>
        <a:p>
          <a:endParaRPr lang="en-US"/>
        </a:p>
      </dgm:t>
    </dgm:pt>
    <dgm:pt modelId="{DCD8352E-5E77-4170-BE2D-AFDC4920BFBA}" type="pres">
      <dgm:prSet presAssocID="{703BCB27-B86D-4116-85F2-77FBFEDE7694}" presName="rect5ParTxNoCh" presStyleLbl="alignAcc1" presStyleIdx="5" presStyleCnt="6">
        <dgm:presLayoutVars>
          <dgm:chMax val="1"/>
          <dgm:bulletEnabled val="1"/>
        </dgm:presLayoutVars>
      </dgm:prSet>
      <dgm:spPr/>
      <dgm:t>
        <a:bodyPr/>
        <a:lstStyle/>
        <a:p>
          <a:endParaRPr lang="en-US"/>
        </a:p>
      </dgm:t>
    </dgm:pt>
    <dgm:pt modelId="{DA4D104B-592A-4AD5-A07B-16123B88B1E9}" type="pres">
      <dgm:prSet presAssocID="{2028FFC8-0C72-490F-B12C-D213216C0AB3}" presName="rect6ParTxNoCh" presStyleLbl="alignAcc1" presStyleIdx="5" presStyleCnt="6">
        <dgm:presLayoutVars>
          <dgm:chMax val="1"/>
          <dgm:bulletEnabled val="1"/>
        </dgm:presLayoutVars>
      </dgm:prSet>
      <dgm:spPr/>
      <dgm:t>
        <a:bodyPr/>
        <a:lstStyle/>
        <a:p>
          <a:endParaRPr lang="en-US"/>
        </a:p>
      </dgm:t>
    </dgm:pt>
  </dgm:ptLst>
  <dgm:cxnLst>
    <dgm:cxn modelId="{DD21C101-77A7-4213-8BE4-6C2473710C16}" type="presOf" srcId="{D2AFCBE7-D670-4655-98AE-BF4F08BF46A1}" destId="{7C4BE67D-828F-4B7B-8829-C129D012CBE3}" srcOrd="1" destOrd="0" presId="urn:microsoft.com/office/officeart/2005/8/layout/target3"/>
    <dgm:cxn modelId="{D10C954A-9E05-43ED-8231-21FBB799D31B}" type="presOf" srcId="{474785BD-9A7B-4D55-8478-C413F6EF97F8}" destId="{9F736CAE-441B-4781-A46B-C28E3E1A5E4E}" srcOrd="0" destOrd="0" presId="urn:microsoft.com/office/officeart/2005/8/layout/target3"/>
    <dgm:cxn modelId="{4673632A-F52B-43BE-9B4B-C10D3A167CAC}" srcId="{FB107CF8-66F5-4C18-9A9A-806CCA3C2197}" destId="{474785BD-9A7B-4D55-8478-C413F6EF97F8}" srcOrd="2" destOrd="0" parTransId="{5FF25BF0-FB14-476E-8E05-227A512F17F2}" sibTransId="{F61991A6-201E-4530-A8F9-578750E5099E}"/>
    <dgm:cxn modelId="{4811498D-4F59-4E7B-A841-7BBAB1872409}" type="presOf" srcId="{2028FFC8-0C72-490F-B12C-D213216C0AB3}" destId="{DA4D104B-592A-4AD5-A07B-16123B88B1E9}" srcOrd="1" destOrd="0" presId="urn:microsoft.com/office/officeart/2005/8/layout/target3"/>
    <dgm:cxn modelId="{BF104F7A-2947-4D05-9DFE-2C1FEBB62CEE}" srcId="{FB107CF8-66F5-4C18-9A9A-806CCA3C2197}" destId="{D2AFCBE7-D670-4655-98AE-BF4F08BF46A1}" srcOrd="3" destOrd="0" parTransId="{C4760E82-8F11-4B6D-BF62-0D487C3697C8}" sibTransId="{6530EE6D-C3E6-4EAE-9140-8E801AA0B56E}"/>
    <dgm:cxn modelId="{38692A1F-03F8-4565-9ED1-AC4547062D46}" srcId="{FB107CF8-66F5-4C18-9A9A-806CCA3C2197}" destId="{2028FFC8-0C72-490F-B12C-D213216C0AB3}" srcOrd="5" destOrd="0" parTransId="{F022C26F-02FD-4A77-A679-A08F54CA4E2A}" sibTransId="{1A1C66AD-F35E-4BF0-996D-CCD6551F2E39}"/>
    <dgm:cxn modelId="{44EEA360-7438-473C-9DD7-7AFD840AA188}" type="presOf" srcId="{703BCB27-B86D-4116-85F2-77FBFEDE7694}" destId="{468FB689-23F1-41D6-9116-0B35FCBB0920}" srcOrd="0" destOrd="0" presId="urn:microsoft.com/office/officeart/2005/8/layout/target3"/>
    <dgm:cxn modelId="{F2479D7C-8C65-4DEF-A281-4BFB0625307B}" srcId="{FB107CF8-66F5-4C18-9A9A-806CCA3C2197}" destId="{703BCB27-B86D-4116-85F2-77FBFEDE7694}" srcOrd="4" destOrd="0" parTransId="{E35BAE1F-59C1-4449-8ECC-0BAD7561FB46}" sibTransId="{3CB83301-6938-4892-BBB1-735C7449A38D}"/>
    <dgm:cxn modelId="{1DA9109C-26CE-4711-8F97-DB0BFC73DC9D}" type="presOf" srcId="{FB107CF8-66F5-4C18-9A9A-806CCA3C2197}" destId="{28C174F8-2B58-4F6A-8F75-DF603E10B879}" srcOrd="0" destOrd="0" presId="urn:microsoft.com/office/officeart/2005/8/layout/target3"/>
    <dgm:cxn modelId="{296743EE-4E55-40D7-8611-C893D42ED136}" srcId="{FB107CF8-66F5-4C18-9A9A-806CCA3C2197}" destId="{847FA0FC-B73E-4092-9A6E-3B006157AD8A}" srcOrd="1" destOrd="0" parTransId="{63EAB67F-569A-448F-9230-AA1B7BDEFC3A}" sibTransId="{2EF6BE5E-71FB-4EAC-904F-925965A3793D}"/>
    <dgm:cxn modelId="{F7A5ED2C-7BEC-44D6-B58D-FA5C78DBC9F0}" type="presOf" srcId="{65060690-3AD2-4493-96CD-2337AB172C52}" destId="{132C6613-A664-4554-ABCB-5B25C03F2D36}" srcOrd="1" destOrd="0" presId="urn:microsoft.com/office/officeart/2005/8/layout/target3"/>
    <dgm:cxn modelId="{99B28E52-5198-48C3-86EC-CAB8BBD9D63E}" type="presOf" srcId="{847FA0FC-B73E-4092-9A6E-3B006157AD8A}" destId="{4E6B3739-B5A0-4FC8-B31D-80394DEBD972}" srcOrd="1" destOrd="0" presId="urn:microsoft.com/office/officeart/2005/8/layout/target3"/>
    <dgm:cxn modelId="{76FC5F0F-80C4-418E-B324-1E3718B37E00}" type="presOf" srcId="{703BCB27-B86D-4116-85F2-77FBFEDE7694}" destId="{DCD8352E-5E77-4170-BE2D-AFDC4920BFBA}" srcOrd="1" destOrd="0" presId="urn:microsoft.com/office/officeart/2005/8/layout/target3"/>
    <dgm:cxn modelId="{511B0A3F-D875-4987-99BA-44987BB23178}" type="presOf" srcId="{2028FFC8-0C72-490F-B12C-D213216C0AB3}" destId="{97B63231-9AFF-4DCA-9D69-2F0C7C07458C}" srcOrd="0" destOrd="0" presId="urn:microsoft.com/office/officeart/2005/8/layout/target3"/>
    <dgm:cxn modelId="{2DF4056A-FB7A-4B68-827B-E8730572E16F}" type="presOf" srcId="{65060690-3AD2-4493-96CD-2337AB172C52}" destId="{E836CE7C-2C69-4223-BE9B-6C74012C19A1}" srcOrd="0" destOrd="0" presId="urn:microsoft.com/office/officeart/2005/8/layout/target3"/>
    <dgm:cxn modelId="{46D36243-3E00-4555-9CAC-7E3C359575C2}" type="presOf" srcId="{D2AFCBE7-D670-4655-98AE-BF4F08BF46A1}" destId="{8501FECB-E07F-4A6E-AF18-284BC061D813}" srcOrd="0" destOrd="0" presId="urn:microsoft.com/office/officeart/2005/8/layout/target3"/>
    <dgm:cxn modelId="{FCDC58B2-9F40-499D-A33A-2EF74C11CA21}" type="presOf" srcId="{847FA0FC-B73E-4092-9A6E-3B006157AD8A}" destId="{CDF78D01-4801-4433-A3A2-EF65BFF4A3B3}" srcOrd="0" destOrd="0" presId="urn:microsoft.com/office/officeart/2005/8/layout/target3"/>
    <dgm:cxn modelId="{8245CF03-B10C-421A-8A7E-A2960A8D61B3}" type="presOf" srcId="{474785BD-9A7B-4D55-8478-C413F6EF97F8}" destId="{53251681-BF29-4BAE-887B-830AD3474993}" srcOrd="1" destOrd="0" presId="urn:microsoft.com/office/officeart/2005/8/layout/target3"/>
    <dgm:cxn modelId="{8AEFDA3C-0989-415B-8DB5-9903BAAA1053}" srcId="{FB107CF8-66F5-4C18-9A9A-806CCA3C2197}" destId="{65060690-3AD2-4493-96CD-2337AB172C52}" srcOrd="0" destOrd="0" parTransId="{2C025518-1AD4-43D5-9F36-B86F9327E8AB}" sibTransId="{39461CB3-A471-4A98-8F41-F1449862A294}"/>
    <dgm:cxn modelId="{29AADE46-8C74-4E9B-AB4E-D50762D4F144}" type="presParOf" srcId="{28C174F8-2B58-4F6A-8F75-DF603E10B879}" destId="{FB7F7A05-21C1-4FDE-9F4A-24D8A0A51B15}" srcOrd="0" destOrd="0" presId="urn:microsoft.com/office/officeart/2005/8/layout/target3"/>
    <dgm:cxn modelId="{681E0D8C-5821-4960-AEEC-46BECE877950}" type="presParOf" srcId="{28C174F8-2B58-4F6A-8F75-DF603E10B879}" destId="{20243A93-598E-483D-BABA-593D0584C629}" srcOrd="1" destOrd="0" presId="urn:microsoft.com/office/officeart/2005/8/layout/target3"/>
    <dgm:cxn modelId="{68DCF0CD-54D3-44C1-A032-43784D08C98D}" type="presParOf" srcId="{28C174F8-2B58-4F6A-8F75-DF603E10B879}" destId="{E836CE7C-2C69-4223-BE9B-6C74012C19A1}" srcOrd="2" destOrd="0" presId="urn:microsoft.com/office/officeart/2005/8/layout/target3"/>
    <dgm:cxn modelId="{F32A5C4A-8BCD-4B9B-9ED6-3D156680BA3D}" type="presParOf" srcId="{28C174F8-2B58-4F6A-8F75-DF603E10B879}" destId="{85DE024A-2AEE-48A1-8B68-348D6DF02F1A}" srcOrd="3" destOrd="0" presId="urn:microsoft.com/office/officeart/2005/8/layout/target3"/>
    <dgm:cxn modelId="{50A820BF-969A-4146-BD8F-01F919519655}" type="presParOf" srcId="{28C174F8-2B58-4F6A-8F75-DF603E10B879}" destId="{16A26DE6-E576-46F3-BB31-2729777DA5B0}" srcOrd="4" destOrd="0" presId="urn:microsoft.com/office/officeart/2005/8/layout/target3"/>
    <dgm:cxn modelId="{5602707C-E18A-4824-BEEA-FFCFD7DBAF85}" type="presParOf" srcId="{28C174F8-2B58-4F6A-8F75-DF603E10B879}" destId="{CDF78D01-4801-4433-A3A2-EF65BFF4A3B3}" srcOrd="5" destOrd="0" presId="urn:microsoft.com/office/officeart/2005/8/layout/target3"/>
    <dgm:cxn modelId="{CF18F275-F906-4DB8-A599-181B4C765D5A}" type="presParOf" srcId="{28C174F8-2B58-4F6A-8F75-DF603E10B879}" destId="{0C87E152-41C8-4F3C-BE34-377478804270}" srcOrd="6" destOrd="0" presId="urn:microsoft.com/office/officeart/2005/8/layout/target3"/>
    <dgm:cxn modelId="{6271F602-AF46-41FE-8B03-DC33344639E2}" type="presParOf" srcId="{28C174F8-2B58-4F6A-8F75-DF603E10B879}" destId="{F9E1A4D1-1625-4A06-8F4D-AA1347EE29A0}" srcOrd="7" destOrd="0" presId="urn:microsoft.com/office/officeart/2005/8/layout/target3"/>
    <dgm:cxn modelId="{22FF2D7D-7985-49F1-98E5-43AF802D395E}" type="presParOf" srcId="{28C174F8-2B58-4F6A-8F75-DF603E10B879}" destId="{9F736CAE-441B-4781-A46B-C28E3E1A5E4E}" srcOrd="8" destOrd="0" presId="urn:microsoft.com/office/officeart/2005/8/layout/target3"/>
    <dgm:cxn modelId="{FFB18AE0-85EE-449D-8671-0810E6975626}" type="presParOf" srcId="{28C174F8-2B58-4F6A-8F75-DF603E10B879}" destId="{2EC8A1D2-AE32-4929-958F-16C8E10BABD4}" srcOrd="9" destOrd="0" presId="urn:microsoft.com/office/officeart/2005/8/layout/target3"/>
    <dgm:cxn modelId="{8F9F4738-ACAD-48C1-BF44-260C1ECA2EE2}" type="presParOf" srcId="{28C174F8-2B58-4F6A-8F75-DF603E10B879}" destId="{5610AB6A-D9EF-48CD-8646-953483F63107}" srcOrd="10" destOrd="0" presId="urn:microsoft.com/office/officeart/2005/8/layout/target3"/>
    <dgm:cxn modelId="{9B2FE91A-DD27-46EA-B941-D9E51944CA13}" type="presParOf" srcId="{28C174F8-2B58-4F6A-8F75-DF603E10B879}" destId="{8501FECB-E07F-4A6E-AF18-284BC061D813}" srcOrd="11" destOrd="0" presId="urn:microsoft.com/office/officeart/2005/8/layout/target3"/>
    <dgm:cxn modelId="{6C65FFCD-E782-4C04-8544-E718EDC71014}" type="presParOf" srcId="{28C174F8-2B58-4F6A-8F75-DF603E10B879}" destId="{C27D5A1D-EB16-4B14-BCE0-2CB02B156A2E}" srcOrd="12" destOrd="0" presId="urn:microsoft.com/office/officeart/2005/8/layout/target3"/>
    <dgm:cxn modelId="{2F517242-DD6E-459C-AC52-C274B47E48B1}" type="presParOf" srcId="{28C174F8-2B58-4F6A-8F75-DF603E10B879}" destId="{A2BE4748-7E39-4B11-ABE6-B26432390C9D}" srcOrd="13" destOrd="0" presId="urn:microsoft.com/office/officeart/2005/8/layout/target3"/>
    <dgm:cxn modelId="{9C3E17BC-0A04-4D66-9E1A-9E2ED492CEFF}" type="presParOf" srcId="{28C174F8-2B58-4F6A-8F75-DF603E10B879}" destId="{468FB689-23F1-41D6-9116-0B35FCBB0920}" srcOrd="14" destOrd="0" presId="urn:microsoft.com/office/officeart/2005/8/layout/target3"/>
    <dgm:cxn modelId="{F4AAE5D6-236B-415D-9E32-EBBAA620E3CB}" type="presParOf" srcId="{28C174F8-2B58-4F6A-8F75-DF603E10B879}" destId="{D6598F0E-0A66-460D-98E3-F43B4FB5C880}" srcOrd="15" destOrd="0" presId="urn:microsoft.com/office/officeart/2005/8/layout/target3"/>
    <dgm:cxn modelId="{7437941F-D75F-48EF-85E3-92982CA4CA4A}" type="presParOf" srcId="{28C174F8-2B58-4F6A-8F75-DF603E10B879}" destId="{97B95A6E-94FD-41B8-9EAA-9F23797B5255}" srcOrd="16" destOrd="0" presId="urn:microsoft.com/office/officeart/2005/8/layout/target3"/>
    <dgm:cxn modelId="{AC9E1D4C-6A43-4007-90D5-A8CEE7553C49}" type="presParOf" srcId="{28C174F8-2B58-4F6A-8F75-DF603E10B879}" destId="{97B63231-9AFF-4DCA-9D69-2F0C7C07458C}" srcOrd="17" destOrd="0" presId="urn:microsoft.com/office/officeart/2005/8/layout/target3"/>
    <dgm:cxn modelId="{176BEB34-DF51-41BC-B6D8-4188FCD4347A}" type="presParOf" srcId="{28C174F8-2B58-4F6A-8F75-DF603E10B879}" destId="{132C6613-A664-4554-ABCB-5B25C03F2D36}" srcOrd="18" destOrd="0" presId="urn:microsoft.com/office/officeart/2005/8/layout/target3"/>
    <dgm:cxn modelId="{81F224AF-16DC-4F6D-A930-91F35CC9B0B3}" type="presParOf" srcId="{28C174F8-2B58-4F6A-8F75-DF603E10B879}" destId="{4E6B3739-B5A0-4FC8-B31D-80394DEBD972}" srcOrd="19" destOrd="0" presId="urn:microsoft.com/office/officeart/2005/8/layout/target3"/>
    <dgm:cxn modelId="{B0536E44-7601-4D7B-93C3-50B0CAA768BE}" type="presParOf" srcId="{28C174F8-2B58-4F6A-8F75-DF603E10B879}" destId="{53251681-BF29-4BAE-887B-830AD3474993}" srcOrd="20" destOrd="0" presId="urn:microsoft.com/office/officeart/2005/8/layout/target3"/>
    <dgm:cxn modelId="{16F34F19-9956-422F-88B8-BA26FF976441}" type="presParOf" srcId="{28C174F8-2B58-4F6A-8F75-DF603E10B879}" destId="{7C4BE67D-828F-4B7B-8829-C129D012CBE3}" srcOrd="21" destOrd="0" presId="urn:microsoft.com/office/officeart/2005/8/layout/target3"/>
    <dgm:cxn modelId="{0C6F7D45-401B-4FFF-8B3C-EC739D15C948}" type="presParOf" srcId="{28C174F8-2B58-4F6A-8F75-DF603E10B879}" destId="{DCD8352E-5E77-4170-BE2D-AFDC4920BFBA}" srcOrd="22" destOrd="0" presId="urn:microsoft.com/office/officeart/2005/8/layout/target3"/>
    <dgm:cxn modelId="{8E485EB9-249B-489D-8B33-B930C2093BCD}" type="presParOf" srcId="{28C174F8-2B58-4F6A-8F75-DF603E10B879}" destId="{DA4D104B-592A-4AD5-A07B-16123B88B1E9}" srcOrd="23"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97AED6-EC9B-4947-9044-39987328B0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389BCEB-099F-4F63-BEE1-F3DCE3BE7CA3}">
      <dgm:prSet custT="1"/>
      <dgm:spPr/>
      <dgm:t>
        <a:bodyPr/>
        <a:lstStyle/>
        <a:p>
          <a:pPr algn="ctr" rtl="1"/>
          <a:r>
            <a:rPr lang="fa-IR" sz="2800" b="1" dirty="0" smtClean="0">
              <a:solidFill>
                <a:srgbClr val="C00000"/>
              </a:solidFill>
              <a:cs typeface="Zar" panose="00000400000000000000" pitchFamily="2" charset="-78"/>
            </a:rPr>
            <a:t>مبارزه با حشرات و جوندگان در محيط هاي </a:t>
          </a:r>
          <a:r>
            <a:rPr lang="fa-IR" sz="2800" b="1" dirty="0" smtClean="0">
              <a:solidFill>
                <a:srgbClr val="C00000"/>
              </a:solidFill>
              <a:cs typeface="Zar" panose="00000400000000000000" pitchFamily="2" charset="-78"/>
            </a:rPr>
            <a:t>خوابگاهي</a:t>
          </a:r>
        </a:p>
        <a:p>
          <a:pPr algn="ctr" rtl="1"/>
          <a:r>
            <a:rPr lang="fa-IR" sz="2800" b="1" dirty="0" smtClean="0">
              <a:solidFill>
                <a:srgbClr val="C00000"/>
              </a:solidFill>
              <a:cs typeface="Zar" panose="00000400000000000000" pitchFamily="2" charset="-78"/>
            </a:rPr>
            <a:t>دانشگاه شاهد</a:t>
          </a:r>
          <a:endParaRPr lang="en-US" sz="2800" dirty="0">
            <a:solidFill>
              <a:srgbClr val="C00000"/>
            </a:solidFill>
            <a:cs typeface="Zar" panose="00000400000000000000" pitchFamily="2" charset="-78"/>
          </a:endParaRPr>
        </a:p>
      </dgm:t>
    </dgm:pt>
    <dgm:pt modelId="{C055C5A6-FC0D-46F1-9E90-3D972C032037}" type="parTrans" cxnId="{37AE8786-F731-46B9-85C0-6C88D13BD139}">
      <dgm:prSet/>
      <dgm:spPr/>
      <dgm:t>
        <a:bodyPr/>
        <a:lstStyle/>
        <a:p>
          <a:endParaRPr lang="en-US"/>
        </a:p>
      </dgm:t>
    </dgm:pt>
    <dgm:pt modelId="{5A8F7C25-78DF-49BC-9FBE-3D89436C6B7D}" type="sibTrans" cxnId="{37AE8786-F731-46B9-85C0-6C88D13BD139}">
      <dgm:prSet/>
      <dgm:spPr/>
      <dgm:t>
        <a:bodyPr/>
        <a:lstStyle/>
        <a:p>
          <a:endParaRPr lang="en-US"/>
        </a:p>
      </dgm:t>
    </dgm:pt>
    <dgm:pt modelId="{221C2C56-B9FD-46FB-8460-A7E520D2C06A}">
      <dgm:prSet custT="1"/>
      <dgm:spPr/>
      <dgm:t>
        <a:bodyPr/>
        <a:lstStyle/>
        <a:p>
          <a:pPr algn="ctr" rtl="1"/>
          <a:r>
            <a:rPr lang="fa-IR" sz="4000" b="1" dirty="0" smtClean="0">
              <a:solidFill>
                <a:schemeClr val="bg1"/>
              </a:solidFill>
              <a:cs typeface="Zar" panose="00000400000000000000" pitchFamily="2" charset="-78"/>
            </a:rPr>
            <a:t>دکتر جواد رفيع نژاد</a:t>
          </a:r>
          <a:endParaRPr lang="en-US" sz="4000" dirty="0">
            <a:solidFill>
              <a:schemeClr val="bg1"/>
            </a:solidFill>
            <a:cs typeface="Zar" panose="00000400000000000000" pitchFamily="2" charset="-78"/>
          </a:endParaRPr>
        </a:p>
      </dgm:t>
    </dgm:pt>
    <dgm:pt modelId="{71DB092B-160C-41BD-808A-831C834FD41F}" type="parTrans" cxnId="{A79C3F9E-652D-4133-A2E7-1EE8359E84B6}">
      <dgm:prSet/>
      <dgm:spPr/>
      <dgm:t>
        <a:bodyPr/>
        <a:lstStyle/>
        <a:p>
          <a:endParaRPr lang="en-US"/>
        </a:p>
      </dgm:t>
    </dgm:pt>
    <dgm:pt modelId="{05F3889D-BF54-4202-8ADC-E487BD864181}" type="sibTrans" cxnId="{A79C3F9E-652D-4133-A2E7-1EE8359E84B6}">
      <dgm:prSet/>
      <dgm:spPr/>
      <dgm:t>
        <a:bodyPr/>
        <a:lstStyle/>
        <a:p>
          <a:endParaRPr lang="en-US"/>
        </a:p>
      </dgm:t>
    </dgm:pt>
    <dgm:pt modelId="{048A57FF-4009-4850-83C8-9CB6611BEA2B}">
      <dgm:prSet custT="1"/>
      <dgm:spPr/>
      <dgm:t>
        <a:bodyPr/>
        <a:lstStyle/>
        <a:p>
          <a:pPr algn="ctr" rtl="1"/>
          <a:r>
            <a:rPr lang="fa-IR" sz="2400" b="1" dirty="0" smtClean="0">
              <a:cs typeface="Zar" panose="00000400000000000000" pitchFamily="2" charset="-78"/>
            </a:rPr>
            <a:t>استاد گروه حشره شناسي پزشکي و مبارزه با ناقلين </a:t>
          </a:r>
          <a:endParaRPr lang="en-US" sz="2400" dirty="0">
            <a:cs typeface="Zar" panose="00000400000000000000" pitchFamily="2" charset="-78"/>
          </a:endParaRPr>
        </a:p>
      </dgm:t>
    </dgm:pt>
    <dgm:pt modelId="{12CD2525-8405-4302-9FDF-AD087FBB4086}" type="parTrans" cxnId="{FE9A8BA7-2C00-4C50-BEA3-20C5A6838DAF}">
      <dgm:prSet/>
      <dgm:spPr/>
      <dgm:t>
        <a:bodyPr/>
        <a:lstStyle/>
        <a:p>
          <a:endParaRPr lang="en-US"/>
        </a:p>
      </dgm:t>
    </dgm:pt>
    <dgm:pt modelId="{851297B8-14AE-48CC-B83F-59582122E827}" type="sibTrans" cxnId="{FE9A8BA7-2C00-4C50-BEA3-20C5A6838DAF}">
      <dgm:prSet/>
      <dgm:spPr/>
      <dgm:t>
        <a:bodyPr/>
        <a:lstStyle/>
        <a:p>
          <a:endParaRPr lang="en-US"/>
        </a:p>
      </dgm:t>
    </dgm:pt>
    <dgm:pt modelId="{17E80F8A-0AEC-4B98-9B57-EC21C3996BB6}">
      <dgm:prSet custT="1"/>
      <dgm:spPr/>
      <dgm:t>
        <a:bodyPr/>
        <a:lstStyle/>
        <a:p>
          <a:pPr algn="ctr" rtl="1"/>
          <a:r>
            <a:rPr lang="fa-IR" sz="2400" b="1" dirty="0" smtClean="0">
              <a:solidFill>
                <a:schemeClr val="bg1"/>
              </a:solidFill>
              <a:cs typeface="Zar" panose="00000400000000000000" pitchFamily="2" charset="-78"/>
            </a:rPr>
            <a:t>دانشکده بهداشت</a:t>
          </a:r>
          <a:r>
            <a:rPr lang="en-US" sz="2400" b="1" dirty="0" smtClean="0">
              <a:solidFill>
                <a:schemeClr val="bg1"/>
              </a:solidFill>
              <a:cs typeface="Zar" panose="00000400000000000000" pitchFamily="2" charset="-78"/>
            </a:rPr>
            <a:t> </a:t>
          </a:r>
          <a:r>
            <a:rPr lang="fa-IR" sz="2400" b="1" dirty="0" smtClean="0">
              <a:solidFill>
                <a:schemeClr val="bg1"/>
              </a:solidFill>
              <a:cs typeface="Zar" panose="00000400000000000000" pitchFamily="2" charset="-78"/>
            </a:rPr>
            <a:t>، دانشگاه علوم پزشکي تهران</a:t>
          </a:r>
          <a:endParaRPr lang="en-US" sz="2400" dirty="0">
            <a:solidFill>
              <a:schemeClr val="bg1"/>
            </a:solidFill>
            <a:cs typeface="Zar" panose="00000400000000000000" pitchFamily="2" charset="-78"/>
          </a:endParaRPr>
        </a:p>
      </dgm:t>
    </dgm:pt>
    <dgm:pt modelId="{4956FC52-D0DF-49B3-96F4-B00821CD1562}" type="parTrans" cxnId="{AFEB0FCC-BF6E-41FB-A4D4-01C86ABC565B}">
      <dgm:prSet/>
      <dgm:spPr/>
      <dgm:t>
        <a:bodyPr/>
        <a:lstStyle/>
        <a:p>
          <a:endParaRPr lang="en-US"/>
        </a:p>
      </dgm:t>
    </dgm:pt>
    <dgm:pt modelId="{278E5B50-AD74-47DC-94FC-5920A55347A0}" type="sibTrans" cxnId="{AFEB0FCC-BF6E-41FB-A4D4-01C86ABC565B}">
      <dgm:prSet/>
      <dgm:spPr/>
      <dgm:t>
        <a:bodyPr/>
        <a:lstStyle/>
        <a:p>
          <a:endParaRPr lang="en-US"/>
        </a:p>
      </dgm:t>
    </dgm:pt>
    <dgm:pt modelId="{8744938E-318B-4873-9DCF-E07FA71C701E}" type="pres">
      <dgm:prSet presAssocID="{C497AED6-EC9B-4947-9044-39987328B0D4}" presName="linear" presStyleCnt="0">
        <dgm:presLayoutVars>
          <dgm:animLvl val="lvl"/>
          <dgm:resizeHandles val="exact"/>
        </dgm:presLayoutVars>
      </dgm:prSet>
      <dgm:spPr/>
      <dgm:t>
        <a:bodyPr/>
        <a:lstStyle/>
        <a:p>
          <a:endParaRPr lang="en-US"/>
        </a:p>
      </dgm:t>
    </dgm:pt>
    <dgm:pt modelId="{901921FC-4F73-4F06-A7B2-68596BA1197B}" type="pres">
      <dgm:prSet presAssocID="{2389BCEB-099F-4F63-BEE1-F3DCE3BE7CA3}" presName="parentText" presStyleLbl="node1" presStyleIdx="0" presStyleCnt="4">
        <dgm:presLayoutVars>
          <dgm:chMax val="0"/>
          <dgm:bulletEnabled val="1"/>
        </dgm:presLayoutVars>
      </dgm:prSet>
      <dgm:spPr/>
      <dgm:t>
        <a:bodyPr/>
        <a:lstStyle/>
        <a:p>
          <a:endParaRPr lang="en-US"/>
        </a:p>
      </dgm:t>
    </dgm:pt>
    <dgm:pt modelId="{D8DF8289-432E-4C6E-A03B-5390D7465791}" type="pres">
      <dgm:prSet presAssocID="{5A8F7C25-78DF-49BC-9FBE-3D89436C6B7D}" presName="spacer" presStyleCnt="0"/>
      <dgm:spPr/>
    </dgm:pt>
    <dgm:pt modelId="{DF164D91-3ACC-40A2-8D0E-B5DE8DFD8585}" type="pres">
      <dgm:prSet presAssocID="{221C2C56-B9FD-46FB-8460-A7E520D2C06A}" presName="parentText" presStyleLbl="node1" presStyleIdx="1" presStyleCnt="4">
        <dgm:presLayoutVars>
          <dgm:chMax val="0"/>
          <dgm:bulletEnabled val="1"/>
        </dgm:presLayoutVars>
      </dgm:prSet>
      <dgm:spPr/>
      <dgm:t>
        <a:bodyPr/>
        <a:lstStyle/>
        <a:p>
          <a:endParaRPr lang="en-US"/>
        </a:p>
      </dgm:t>
    </dgm:pt>
    <dgm:pt modelId="{BC84B67D-92BE-4DD8-96E1-B5F78560A2D2}" type="pres">
      <dgm:prSet presAssocID="{05F3889D-BF54-4202-8ADC-E487BD864181}" presName="spacer" presStyleCnt="0"/>
      <dgm:spPr/>
    </dgm:pt>
    <dgm:pt modelId="{57290512-7027-4AD6-904F-2C7E6EA3A270}" type="pres">
      <dgm:prSet presAssocID="{048A57FF-4009-4850-83C8-9CB6611BEA2B}" presName="parentText" presStyleLbl="node1" presStyleIdx="2" presStyleCnt="4">
        <dgm:presLayoutVars>
          <dgm:chMax val="0"/>
          <dgm:bulletEnabled val="1"/>
        </dgm:presLayoutVars>
      </dgm:prSet>
      <dgm:spPr/>
      <dgm:t>
        <a:bodyPr/>
        <a:lstStyle/>
        <a:p>
          <a:endParaRPr lang="en-US"/>
        </a:p>
      </dgm:t>
    </dgm:pt>
    <dgm:pt modelId="{6A867143-C495-4428-BA3B-982C6FEF602A}" type="pres">
      <dgm:prSet presAssocID="{851297B8-14AE-48CC-B83F-59582122E827}" presName="spacer" presStyleCnt="0"/>
      <dgm:spPr/>
    </dgm:pt>
    <dgm:pt modelId="{59422B5E-0F9A-4E3F-A535-2865A5F66E42}" type="pres">
      <dgm:prSet presAssocID="{17E80F8A-0AEC-4B98-9B57-EC21C3996BB6}" presName="parentText" presStyleLbl="node1" presStyleIdx="3" presStyleCnt="4">
        <dgm:presLayoutVars>
          <dgm:chMax val="0"/>
          <dgm:bulletEnabled val="1"/>
        </dgm:presLayoutVars>
      </dgm:prSet>
      <dgm:spPr/>
      <dgm:t>
        <a:bodyPr/>
        <a:lstStyle/>
        <a:p>
          <a:endParaRPr lang="en-US"/>
        </a:p>
      </dgm:t>
    </dgm:pt>
  </dgm:ptLst>
  <dgm:cxnLst>
    <dgm:cxn modelId="{0D74987C-5FEE-40F6-A8EB-F750FE11AB38}" type="presOf" srcId="{221C2C56-B9FD-46FB-8460-A7E520D2C06A}" destId="{DF164D91-3ACC-40A2-8D0E-B5DE8DFD8585}" srcOrd="0" destOrd="0" presId="urn:microsoft.com/office/officeart/2005/8/layout/vList2"/>
    <dgm:cxn modelId="{00821EED-D7EB-46EB-A04A-6ACA62FED545}" type="presOf" srcId="{2389BCEB-099F-4F63-BEE1-F3DCE3BE7CA3}" destId="{901921FC-4F73-4F06-A7B2-68596BA1197B}" srcOrd="0" destOrd="0" presId="urn:microsoft.com/office/officeart/2005/8/layout/vList2"/>
    <dgm:cxn modelId="{A79C3F9E-652D-4133-A2E7-1EE8359E84B6}" srcId="{C497AED6-EC9B-4947-9044-39987328B0D4}" destId="{221C2C56-B9FD-46FB-8460-A7E520D2C06A}" srcOrd="1" destOrd="0" parTransId="{71DB092B-160C-41BD-808A-831C834FD41F}" sibTransId="{05F3889D-BF54-4202-8ADC-E487BD864181}"/>
    <dgm:cxn modelId="{37AE8786-F731-46B9-85C0-6C88D13BD139}" srcId="{C497AED6-EC9B-4947-9044-39987328B0D4}" destId="{2389BCEB-099F-4F63-BEE1-F3DCE3BE7CA3}" srcOrd="0" destOrd="0" parTransId="{C055C5A6-FC0D-46F1-9E90-3D972C032037}" sibTransId="{5A8F7C25-78DF-49BC-9FBE-3D89436C6B7D}"/>
    <dgm:cxn modelId="{636B72DB-01C6-40A1-8402-5998AC199719}" type="presOf" srcId="{C497AED6-EC9B-4947-9044-39987328B0D4}" destId="{8744938E-318B-4873-9DCF-E07FA71C701E}" srcOrd="0" destOrd="0" presId="urn:microsoft.com/office/officeart/2005/8/layout/vList2"/>
    <dgm:cxn modelId="{FE9A8BA7-2C00-4C50-BEA3-20C5A6838DAF}" srcId="{C497AED6-EC9B-4947-9044-39987328B0D4}" destId="{048A57FF-4009-4850-83C8-9CB6611BEA2B}" srcOrd="2" destOrd="0" parTransId="{12CD2525-8405-4302-9FDF-AD087FBB4086}" sibTransId="{851297B8-14AE-48CC-B83F-59582122E827}"/>
    <dgm:cxn modelId="{AFEB0FCC-BF6E-41FB-A4D4-01C86ABC565B}" srcId="{C497AED6-EC9B-4947-9044-39987328B0D4}" destId="{17E80F8A-0AEC-4B98-9B57-EC21C3996BB6}" srcOrd="3" destOrd="0" parTransId="{4956FC52-D0DF-49B3-96F4-B00821CD1562}" sibTransId="{278E5B50-AD74-47DC-94FC-5920A55347A0}"/>
    <dgm:cxn modelId="{4AB4FE43-5F0F-4071-AE68-FFA29E653380}" type="presOf" srcId="{17E80F8A-0AEC-4B98-9B57-EC21C3996BB6}" destId="{59422B5E-0F9A-4E3F-A535-2865A5F66E42}" srcOrd="0" destOrd="0" presId="urn:microsoft.com/office/officeart/2005/8/layout/vList2"/>
    <dgm:cxn modelId="{31C1DD31-B9EE-4C6C-8B7B-4A96D48E0051}" type="presOf" srcId="{048A57FF-4009-4850-83C8-9CB6611BEA2B}" destId="{57290512-7027-4AD6-904F-2C7E6EA3A270}" srcOrd="0" destOrd="0" presId="urn:microsoft.com/office/officeart/2005/8/layout/vList2"/>
    <dgm:cxn modelId="{86E0B99D-B6B7-4114-995A-61A6564C7AB5}" type="presParOf" srcId="{8744938E-318B-4873-9DCF-E07FA71C701E}" destId="{901921FC-4F73-4F06-A7B2-68596BA1197B}" srcOrd="0" destOrd="0" presId="urn:microsoft.com/office/officeart/2005/8/layout/vList2"/>
    <dgm:cxn modelId="{A0077885-13F8-4A0F-8B3F-092625241C19}" type="presParOf" srcId="{8744938E-318B-4873-9DCF-E07FA71C701E}" destId="{D8DF8289-432E-4C6E-A03B-5390D7465791}" srcOrd="1" destOrd="0" presId="urn:microsoft.com/office/officeart/2005/8/layout/vList2"/>
    <dgm:cxn modelId="{E33F4BC9-164B-4217-8A19-86CDE53FC32F}" type="presParOf" srcId="{8744938E-318B-4873-9DCF-E07FA71C701E}" destId="{DF164D91-3ACC-40A2-8D0E-B5DE8DFD8585}" srcOrd="2" destOrd="0" presId="urn:microsoft.com/office/officeart/2005/8/layout/vList2"/>
    <dgm:cxn modelId="{718F1634-F51B-4234-928A-DB491BBDA938}" type="presParOf" srcId="{8744938E-318B-4873-9DCF-E07FA71C701E}" destId="{BC84B67D-92BE-4DD8-96E1-B5F78560A2D2}" srcOrd="3" destOrd="0" presId="urn:microsoft.com/office/officeart/2005/8/layout/vList2"/>
    <dgm:cxn modelId="{BD7E7AD0-6147-4046-B514-5437D8DF23F4}" type="presParOf" srcId="{8744938E-318B-4873-9DCF-E07FA71C701E}" destId="{57290512-7027-4AD6-904F-2C7E6EA3A270}" srcOrd="4" destOrd="0" presId="urn:microsoft.com/office/officeart/2005/8/layout/vList2"/>
    <dgm:cxn modelId="{182673A6-561D-4FBE-8002-5A38DFDCBC7E}" type="presParOf" srcId="{8744938E-318B-4873-9DCF-E07FA71C701E}" destId="{6A867143-C495-4428-BA3B-982C6FEF602A}" srcOrd="5" destOrd="0" presId="urn:microsoft.com/office/officeart/2005/8/layout/vList2"/>
    <dgm:cxn modelId="{69720258-A93C-4EDB-AE14-1F66D7237246}" type="presParOf" srcId="{8744938E-318B-4873-9DCF-E07FA71C701E}" destId="{59422B5E-0F9A-4E3F-A535-2865A5F66E4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3AA8D9-719E-4B81-9C16-B59ACE0C0C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D7CA3F8-4ACC-4B03-96CA-71A967B1C432}">
      <dgm:prSet/>
      <dgm:spPr/>
      <dgm:t>
        <a:bodyPr/>
        <a:lstStyle/>
        <a:p>
          <a:pPr rtl="1"/>
          <a:r>
            <a:rPr lang="fa-IR" b="1" dirty="0" smtClean="0">
              <a:solidFill>
                <a:schemeClr val="accent5">
                  <a:lumMod val="75000"/>
                </a:schemeClr>
              </a:solidFill>
              <a:cs typeface="Zar" panose="00000400000000000000" pitchFamily="2" charset="-78"/>
            </a:rPr>
            <a:t>ميزان مصرف سالانه درجهان 2/5ميليون تن </a:t>
          </a:r>
          <a:endParaRPr lang="ar-SA" b="1" dirty="0">
            <a:solidFill>
              <a:schemeClr val="accent5">
                <a:lumMod val="75000"/>
              </a:schemeClr>
            </a:solidFill>
            <a:cs typeface="Zar" panose="00000400000000000000" pitchFamily="2" charset="-78"/>
          </a:endParaRPr>
        </a:p>
      </dgm:t>
    </dgm:pt>
    <dgm:pt modelId="{7F106895-9DBF-48EC-A1C3-55935E99745D}" type="parTrans" cxnId="{FBA8B221-4CFA-4599-AF5D-5B9AD64B862F}">
      <dgm:prSet/>
      <dgm:spPr/>
      <dgm:t>
        <a:bodyPr/>
        <a:lstStyle/>
        <a:p>
          <a:endParaRPr lang="en-US"/>
        </a:p>
      </dgm:t>
    </dgm:pt>
    <dgm:pt modelId="{01CF64BE-7E34-4AA9-A81E-DB0ABFAAFB56}" type="sibTrans" cxnId="{FBA8B221-4CFA-4599-AF5D-5B9AD64B862F}">
      <dgm:prSet/>
      <dgm:spPr/>
      <dgm:t>
        <a:bodyPr/>
        <a:lstStyle/>
        <a:p>
          <a:endParaRPr lang="en-US"/>
        </a:p>
      </dgm:t>
    </dgm:pt>
    <dgm:pt modelId="{0AF38BB1-739B-4373-9CD0-CB517C0B10D7}">
      <dgm:prSet/>
      <dgm:spPr/>
      <dgm:t>
        <a:bodyPr/>
        <a:lstStyle/>
        <a:p>
          <a:pPr rtl="1"/>
          <a:r>
            <a:rPr lang="fa-IR" b="1" dirty="0" smtClean="0">
              <a:solidFill>
                <a:srgbClr val="002060"/>
              </a:solidFill>
              <a:cs typeface="Zar" panose="00000400000000000000" pitchFamily="2" charset="-78"/>
            </a:rPr>
            <a:t>ميانگين مصرف در ايران دردهه 1363تا 1373  برابر35810 تن</a:t>
          </a:r>
          <a:endParaRPr lang="en-US" b="1" dirty="0">
            <a:solidFill>
              <a:srgbClr val="002060"/>
            </a:solidFill>
            <a:cs typeface="Zar" panose="00000400000000000000" pitchFamily="2" charset="-78"/>
          </a:endParaRPr>
        </a:p>
      </dgm:t>
    </dgm:pt>
    <dgm:pt modelId="{F987A633-C88F-440F-9A09-226406400AD7}" type="parTrans" cxnId="{FAA6D652-5677-4213-A475-42332C43EB6C}">
      <dgm:prSet/>
      <dgm:spPr/>
      <dgm:t>
        <a:bodyPr/>
        <a:lstStyle/>
        <a:p>
          <a:endParaRPr lang="en-US"/>
        </a:p>
      </dgm:t>
    </dgm:pt>
    <dgm:pt modelId="{EAF4B76C-FBA5-4AE9-93E8-08367294B6D8}" type="sibTrans" cxnId="{FAA6D652-5677-4213-A475-42332C43EB6C}">
      <dgm:prSet/>
      <dgm:spPr/>
      <dgm:t>
        <a:bodyPr/>
        <a:lstStyle/>
        <a:p>
          <a:endParaRPr lang="en-US"/>
        </a:p>
      </dgm:t>
    </dgm:pt>
    <dgm:pt modelId="{58934EA1-45A0-40B4-A5D7-838777F2C54E}">
      <dgm:prSet/>
      <dgm:spPr/>
      <dgm:t>
        <a:bodyPr/>
        <a:lstStyle/>
        <a:p>
          <a:pPr rtl="1"/>
          <a:r>
            <a:rPr lang="fa-IR" b="1" dirty="0" smtClean="0">
              <a:solidFill>
                <a:schemeClr val="accent5">
                  <a:lumMod val="75000"/>
                </a:schemeClr>
              </a:solidFill>
              <a:cs typeface="Zar" panose="00000400000000000000" pitchFamily="2" charset="-78"/>
            </a:rPr>
            <a:t>ميانگين مصرف در ايران حدود 25 هزار تن حدود 35% کاهش داشته است.</a:t>
          </a:r>
          <a:endParaRPr lang="en-US" b="1" dirty="0">
            <a:solidFill>
              <a:schemeClr val="accent5">
                <a:lumMod val="75000"/>
              </a:schemeClr>
            </a:solidFill>
            <a:cs typeface="Zar" panose="00000400000000000000" pitchFamily="2" charset="-78"/>
          </a:endParaRPr>
        </a:p>
      </dgm:t>
    </dgm:pt>
    <dgm:pt modelId="{0434FB32-C0B4-4061-87BF-35F544552486}" type="parTrans" cxnId="{1F06638E-4CFF-4484-B212-0DD2A95A05A4}">
      <dgm:prSet/>
      <dgm:spPr/>
      <dgm:t>
        <a:bodyPr/>
        <a:lstStyle/>
        <a:p>
          <a:endParaRPr lang="en-US"/>
        </a:p>
      </dgm:t>
    </dgm:pt>
    <dgm:pt modelId="{3C5FF8EA-8E55-42D6-AD55-F94BA855C52C}" type="sibTrans" cxnId="{1F06638E-4CFF-4484-B212-0DD2A95A05A4}">
      <dgm:prSet/>
      <dgm:spPr/>
      <dgm:t>
        <a:bodyPr/>
        <a:lstStyle/>
        <a:p>
          <a:endParaRPr lang="en-US"/>
        </a:p>
      </dgm:t>
    </dgm:pt>
    <dgm:pt modelId="{B935B6C0-26DB-4031-830F-2F0B72A1BFC4}" type="pres">
      <dgm:prSet presAssocID="{1B3AA8D9-719E-4B81-9C16-B59ACE0C0C4A}" presName="linear" presStyleCnt="0">
        <dgm:presLayoutVars>
          <dgm:animLvl val="lvl"/>
          <dgm:resizeHandles val="exact"/>
        </dgm:presLayoutVars>
      </dgm:prSet>
      <dgm:spPr/>
      <dgm:t>
        <a:bodyPr/>
        <a:lstStyle/>
        <a:p>
          <a:endParaRPr lang="en-US"/>
        </a:p>
      </dgm:t>
    </dgm:pt>
    <dgm:pt modelId="{23A44CFD-7B64-48AA-95EA-9315B99D135C}" type="pres">
      <dgm:prSet presAssocID="{1D7CA3F8-4ACC-4B03-96CA-71A967B1C432}" presName="parentText" presStyleLbl="node1" presStyleIdx="0" presStyleCnt="3">
        <dgm:presLayoutVars>
          <dgm:chMax val="0"/>
          <dgm:bulletEnabled val="1"/>
        </dgm:presLayoutVars>
      </dgm:prSet>
      <dgm:spPr/>
      <dgm:t>
        <a:bodyPr/>
        <a:lstStyle/>
        <a:p>
          <a:endParaRPr lang="en-US"/>
        </a:p>
      </dgm:t>
    </dgm:pt>
    <dgm:pt modelId="{78EEA47D-F94E-42F8-AC3E-E2138D04F247}" type="pres">
      <dgm:prSet presAssocID="{01CF64BE-7E34-4AA9-A81E-DB0ABFAAFB56}" presName="spacer" presStyleCnt="0"/>
      <dgm:spPr/>
    </dgm:pt>
    <dgm:pt modelId="{801573D2-8D30-45AC-93E4-960088E7B281}" type="pres">
      <dgm:prSet presAssocID="{0AF38BB1-739B-4373-9CD0-CB517C0B10D7}" presName="parentText" presStyleLbl="node1" presStyleIdx="1" presStyleCnt="3" custLinFactNeighborX="126" custLinFactNeighborY="-14973">
        <dgm:presLayoutVars>
          <dgm:chMax val="0"/>
          <dgm:bulletEnabled val="1"/>
        </dgm:presLayoutVars>
      </dgm:prSet>
      <dgm:spPr/>
      <dgm:t>
        <a:bodyPr/>
        <a:lstStyle/>
        <a:p>
          <a:endParaRPr lang="en-US"/>
        </a:p>
      </dgm:t>
    </dgm:pt>
    <dgm:pt modelId="{84E65920-622B-46A3-A6A8-DFC4F6F8814A}" type="pres">
      <dgm:prSet presAssocID="{EAF4B76C-FBA5-4AE9-93E8-08367294B6D8}" presName="spacer" presStyleCnt="0"/>
      <dgm:spPr/>
    </dgm:pt>
    <dgm:pt modelId="{A0E80684-876A-47FD-9A8F-1FFD66E472DA}" type="pres">
      <dgm:prSet presAssocID="{58934EA1-45A0-40B4-A5D7-838777F2C54E}" presName="parentText" presStyleLbl="node1" presStyleIdx="2" presStyleCnt="3">
        <dgm:presLayoutVars>
          <dgm:chMax val="0"/>
          <dgm:bulletEnabled val="1"/>
        </dgm:presLayoutVars>
      </dgm:prSet>
      <dgm:spPr/>
      <dgm:t>
        <a:bodyPr/>
        <a:lstStyle/>
        <a:p>
          <a:endParaRPr lang="en-US"/>
        </a:p>
      </dgm:t>
    </dgm:pt>
  </dgm:ptLst>
  <dgm:cxnLst>
    <dgm:cxn modelId="{19CB49DA-5132-4379-A75D-AF9F44E7A159}" type="presOf" srcId="{1B3AA8D9-719E-4B81-9C16-B59ACE0C0C4A}" destId="{B935B6C0-26DB-4031-830F-2F0B72A1BFC4}" srcOrd="0" destOrd="0" presId="urn:microsoft.com/office/officeart/2005/8/layout/vList2"/>
    <dgm:cxn modelId="{1F06638E-4CFF-4484-B212-0DD2A95A05A4}" srcId="{1B3AA8D9-719E-4B81-9C16-B59ACE0C0C4A}" destId="{58934EA1-45A0-40B4-A5D7-838777F2C54E}" srcOrd="2" destOrd="0" parTransId="{0434FB32-C0B4-4061-87BF-35F544552486}" sibTransId="{3C5FF8EA-8E55-42D6-AD55-F94BA855C52C}"/>
    <dgm:cxn modelId="{FBA8B221-4CFA-4599-AF5D-5B9AD64B862F}" srcId="{1B3AA8D9-719E-4B81-9C16-B59ACE0C0C4A}" destId="{1D7CA3F8-4ACC-4B03-96CA-71A967B1C432}" srcOrd="0" destOrd="0" parTransId="{7F106895-9DBF-48EC-A1C3-55935E99745D}" sibTransId="{01CF64BE-7E34-4AA9-A81E-DB0ABFAAFB56}"/>
    <dgm:cxn modelId="{FAA6D652-5677-4213-A475-42332C43EB6C}" srcId="{1B3AA8D9-719E-4B81-9C16-B59ACE0C0C4A}" destId="{0AF38BB1-739B-4373-9CD0-CB517C0B10D7}" srcOrd="1" destOrd="0" parTransId="{F987A633-C88F-440F-9A09-226406400AD7}" sibTransId="{EAF4B76C-FBA5-4AE9-93E8-08367294B6D8}"/>
    <dgm:cxn modelId="{D1A00FEA-3E75-4309-89E1-0CFD4C12646D}" type="presOf" srcId="{58934EA1-45A0-40B4-A5D7-838777F2C54E}" destId="{A0E80684-876A-47FD-9A8F-1FFD66E472DA}" srcOrd="0" destOrd="0" presId="urn:microsoft.com/office/officeart/2005/8/layout/vList2"/>
    <dgm:cxn modelId="{1C9768ED-D557-4BD1-A0FD-BAB87931C8AF}" type="presOf" srcId="{1D7CA3F8-4ACC-4B03-96CA-71A967B1C432}" destId="{23A44CFD-7B64-48AA-95EA-9315B99D135C}" srcOrd="0" destOrd="0" presId="urn:microsoft.com/office/officeart/2005/8/layout/vList2"/>
    <dgm:cxn modelId="{B394CA84-84A9-4D0B-8623-9F588A1F60ED}" type="presOf" srcId="{0AF38BB1-739B-4373-9CD0-CB517C0B10D7}" destId="{801573D2-8D30-45AC-93E4-960088E7B281}" srcOrd="0" destOrd="0" presId="urn:microsoft.com/office/officeart/2005/8/layout/vList2"/>
    <dgm:cxn modelId="{625E17C7-2F85-421A-BA58-588871563676}" type="presParOf" srcId="{B935B6C0-26DB-4031-830F-2F0B72A1BFC4}" destId="{23A44CFD-7B64-48AA-95EA-9315B99D135C}" srcOrd="0" destOrd="0" presId="urn:microsoft.com/office/officeart/2005/8/layout/vList2"/>
    <dgm:cxn modelId="{E32810B6-DB92-43B8-B9FC-6026850409DE}" type="presParOf" srcId="{B935B6C0-26DB-4031-830F-2F0B72A1BFC4}" destId="{78EEA47D-F94E-42F8-AC3E-E2138D04F247}" srcOrd="1" destOrd="0" presId="urn:microsoft.com/office/officeart/2005/8/layout/vList2"/>
    <dgm:cxn modelId="{F059DBDA-4F28-4B8F-98E6-4F2D45AEB709}" type="presParOf" srcId="{B935B6C0-26DB-4031-830F-2F0B72A1BFC4}" destId="{801573D2-8D30-45AC-93E4-960088E7B281}" srcOrd="2" destOrd="0" presId="urn:microsoft.com/office/officeart/2005/8/layout/vList2"/>
    <dgm:cxn modelId="{5E2BC57C-8CCF-4413-9F63-E3F28FEC418F}" type="presParOf" srcId="{B935B6C0-26DB-4031-830F-2F0B72A1BFC4}" destId="{84E65920-622B-46A3-A6A8-DFC4F6F8814A}" srcOrd="3" destOrd="0" presId="urn:microsoft.com/office/officeart/2005/8/layout/vList2"/>
    <dgm:cxn modelId="{4EA1196B-2113-47F6-AD7F-2B351CBC62BC}" type="presParOf" srcId="{B935B6C0-26DB-4031-830F-2F0B72A1BFC4}" destId="{A0E80684-876A-47FD-9A8F-1FFD66E472D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295ED5-BAF7-4726-8D5B-7E4E6D75FDD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D8ADD79-B1A5-4743-A4D5-56AE0BA4955A}">
      <dgm:prSet/>
      <dgm:spPr/>
      <dgm:t>
        <a:bodyPr/>
        <a:lstStyle/>
        <a:p>
          <a:pPr algn="ctr" rtl="0"/>
          <a:r>
            <a:rPr lang="fa-IR" b="1" dirty="0" smtClean="0">
              <a:solidFill>
                <a:schemeClr val="bg1"/>
              </a:solidFill>
              <a:cs typeface="Zar" panose="00000400000000000000" pitchFamily="2" charset="-78"/>
            </a:rPr>
            <a:t>بد نيست بدانيم</a:t>
          </a:r>
          <a:endParaRPr lang="en-US" dirty="0">
            <a:solidFill>
              <a:schemeClr val="bg1"/>
            </a:solidFill>
            <a:cs typeface="Zar" panose="00000400000000000000" pitchFamily="2" charset="-78"/>
          </a:endParaRPr>
        </a:p>
      </dgm:t>
    </dgm:pt>
    <dgm:pt modelId="{1ADC1153-63F9-4681-8CC7-78F8048E08FA}" type="parTrans" cxnId="{6FFE8E26-F4F4-4D82-8AC3-5A86AA3ACC6E}">
      <dgm:prSet/>
      <dgm:spPr/>
      <dgm:t>
        <a:bodyPr/>
        <a:lstStyle/>
        <a:p>
          <a:endParaRPr lang="en-US"/>
        </a:p>
      </dgm:t>
    </dgm:pt>
    <dgm:pt modelId="{50814324-F84B-4B8E-89CD-E8A3EC13EA57}" type="sibTrans" cxnId="{6FFE8E26-F4F4-4D82-8AC3-5A86AA3ACC6E}">
      <dgm:prSet/>
      <dgm:spPr/>
      <dgm:t>
        <a:bodyPr/>
        <a:lstStyle/>
        <a:p>
          <a:endParaRPr lang="en-US"/>
        </a:p>
      </dgm:t>
    </dgm:pt>
    <dgm:pt modelId="{AB462138-3D5D-4E8C-831E-DDA89125485C}" type="pres">
      <dgm:prSet presAssocID="{1C295ED5-BAF7-4726-8D5B-7E4E6D75FDDC}" presName="linear" presStyleCnt="0">
        <dgm:presLayoutVars>
          <dgm:animLvl val="lvl"/>
          <dgm:resizeHandles val="exact"/>
        </dgm:presLayoutVars>
      </dgm:prSet>
      <dgm:spPr/>
      <dgm:t>
        <a:bodyPr/>
        <a:lstStyle/>
        <a:p>
          <a:endParaRPr lang="en-US"/>
        </a:p>
      </dgm:t>
    </dgm:pt>
    <dgm:pt modelId="{D337A7ED-23D4-4DA1-B13F-AD3DCD0D939A}" type="pres">
      <dgm:prSet presAssocID="{FD8ADD79-B1A5-4743-A4D5-56AE0BA4955A}" presName="parentText" presStyleLbl="node1" presStyleIdx="0" presStyleCnt="1">
        <dgm:presLayoutVars>
          <dgm:chMax val="0"/>
          <dgm:bulletEnabled val="1"/>
        </dgm:presLayoutVars>
      </dgm:prSet>
      <dgm:spPr/>
      <dgm:t>
        <a:bodyPr/>
        <a:lstStyle/>
        <a:p>
          <a:endParaRPr lang="en-US"/>
        </a:p>
      </dgm:t>
    </dgm:pt>
  </dgm:ptLst>
  <dgm:cxnLst>
    <dgm:cxn modelId="{6FFE8E26-F4F4-4D82-8AC3-5A86AA3ACC6E}" srcId="{1C295ED5-BAF7-4726-8D5B-7E4E6D75FDDC}" destId="{FD8ADD79-B1A5-4743-A4D5-56AE0BA4955A}" srcOrd="0" destOrd="0" parTransId="{1ADC1153-63F9-4681-8CC7-78F8048E08FA}" sibTransId="{50814324-F84B-4B8E-89CD-E8A3EC13EA57}"/>
    <dgm:cxn modelId="{A86E64B4-EF5B-4153-AB1A-2510E99114E4}" type="presOf" srcId="{1C295ED5-BAF7-4726-8D5B-7E4E6D75FDDC}" destId="{AB462138-3D5D-4E8C-831E-DDA89125485C}" srcOrd="0" destOrd="0" presId="urn:microsoft.com/office/officeart/2005/8/layout/vList2"/>
    <dgm:cxn modelId="{5CC38D57-A16E-4176-BE77-C45D8C177924}" type="presOf" srcId="{FD8ADD79-B1A5-4743-A4D5-56AE0BA4955A}" destId="{D337A7ED-23D4-4DA1-B13F-AD3DCD0D939A}" srcOrd="0" destOrd="0" presId="urn:microsoft.com/office/officeart/2005/8/layout/vList2"/>
    <dgm:cxn modelId="{AA4220C4-BA16-49B8-851C-21CA0DD6095C}" type="presParOf" srcId="{AB462138-3D5D-4E8C-831E-DDA89125485C}" destId="{D337A7ED-23D4-4DA1-B13F-AD3DCD0D939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B54247-B0B1-42A5-B6CC-A6EC28BFD4A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544C00FD-AE74-4FE5-A0CD-C19B2B047547}">
      <dgm:prSet/>
      <dgm:spPr/>
      <dgm:t>
        <a:bodyPr/>
        <a:lstStyle/>
        <a:p>
          <a:pPr algn="ctr" rtl="1"/>
          <a:r>
            <a:rPr lang="fa-IR" b="1" dirty="0" smtClean="0">
              <a:solidFill>
                <a:schemeClr val="bg1"/>
              </a:solidFill>
              <a:cs typeface="Zar" panose="00000400000000000000" pitchFamily="2" charset="-78"/>
            </a:rPr>
            <a:t>کاهش حشره کشها</a:t>
          </a:r>
        </a:p>
        <a:p>
          <a:pPr algn="ctr" rtl="1"/>
          <a:r>
            <a:rPr lang="fa-IR" b="1" dirty="0" smtClean="0">
              <a:solidFill>
                <a:schemeClr val="bg1"/>
              </a:solidFill>
              <a:cs typeface="Zar" panose="00000400000000000000" pitchFamily="2" charset="-78"/>
            </a:rPr>
            <a:t>      از 75% به 45% 	</a:t>
          </a:r>
        </a:p>
        <a:p>
          <a:pPr algn="ctr" rtl="1"/>
          <a:r>
            <a:rPr lang="fa-IR" b="1" dirty="0" smtClean="0">
              <a:solidFill>
                <a:schemeClr val="bg1"/>
              </a:solidFill>
              <a:cs typeface="Zar" panose="00000400000000000000" pitchFamily="2" charset="-78"/>
            </a:rPr>
            <a:t>ميانگين جهاني 5/25% </a:t>
          </a:r>
          <a:endParaRPr lang="en-US" dirty="0">
            <a:solidFill>
              <a:schemeClr val="bg1"/>
            </a:solidFill>
            <a:cs typeface="Zar" panose="00000400000000000000" pitchFamily="2" charset="-78"/>
          </a:endParaRPr>
        </a:p>
      </dgm:t>
    </dgm:pt>
    <dgm:pt modelId="{A76902CB-355A-497B-B36D-E491284B188D}" type="parTrans" cxnId="{2B8DBC5E-B4E6-4910-947E-79CBE272D517}">
      <dgm:prSet/>
      <dgm:spPr/>
      <dgm:t>
        <a:bodyPr/>
        <a:lstStyle/>
        <a:p>
          <a:endParaRPr lang="en-US"/>
        </a:p>
      </dgm:t>
    </dgm:pt>
    <dgm:pt modelId="{CE4D5012-DD0B-4B5A-9156-19750268CE6A}" type="sibTrans" cxnId="{2B8DBC5E-B4E6-4910-947E-79CBE272D517}">
      <dgm:prSet/>
      <dgm:spPr/>
      <dgm:t>
        <a:bodyPr/>
        <a:lstStyle/>
        <a:p>
          <a:endParaRPr lang="en-US"/>
        </a:p>
      </dgm:t>
    </dgm:pt>
    <dgm:pt modelId="{DD45FF07-9372-45F8-9842-643C735DAE26}">
      <dgm:prSet/>
      <dgm:spPr/>
      <dgm:t>
        <a:bodyPr/>
        <a:lstStyle/>
        <a:p>
          <a:pPr rtl="1"/>
          <a:r>
            <a:rPr lang="fa-IR" b="1" dirty="0" smtClean="0">
              <a:solidFill>
                <a:srgbClr val="7030A0"/>
              </a:solidFill>
              <a:cs typeface="Zar" panose="00000400000000000000" pitchFamily="2" charset="-78"/>
            </a:rPr>
            <a:t>افزايش قارچ کشها وکنه کشها</a:t>
          </a:r>
        </a:p>
        <a:p>
          <a:pPr rtl="1"/>
          <a:r>
            <a:rPr lang="fa-IR" b="1" dirty="0" smtClean="0">
              <a:solidFill>
                <a:srgbClr val="7030A0"/>
              </a:solidFill>
              <a:cs typeface="Zar" panose="00000400000000000000" pitchFamily="2" charset="-78"/>
            </a:rPr>
            <a:t> از11 % به  25%    </a:t>
          </a:r>
          <a:r>
            <a:rPr lang="en-US" b="1" dirty="0" smtClean="0">
              <a:solidFill>
                <a:srgbClr val="7030A0"/>
              </a:solidFill>
              <a:cs typeface="Zar" panose="00000400000000000000" pitchFamily="2" charset="-78"/>
            </a:rPr>
            <a:t>  </a:t>
          </a:r>
          <a:endParaRPr lang="fa-IR" b="1" dirty="0" smtClean="0">
            <a:solidFill>
              <a:srgbClr val="7030A0"/>
            </a:solidFill>
            <a:cs typeface="Zar" panose="00000400000000000000" pitchFamily="2" charset="-78"/>
          </a:endParaRPr>
        </a:p>
        <a:p>
          <a:pPr rtl="1"/>
          <a:r>
            <a:rPr lang="fa-IR" b="1" dirty="0" smtClean="0">
              <a:solidFill>
                <a:srgbClr val="7030A0"/>
              </a:solidFill>
              <a:cs typeface="Zar" panose="00000400000000000000" pitchFamily="2" charset="-78"/>
            </a:rPr>
            <a:t>ميانگين جهاني 6/18% </a:t>
          </a:r>
          <a:endParaRPr lang="en-US" dirty="0">
            <a:solidFill>
              <a:srgbClr val="7030A0"/>
            </a:solidFill>
            <a:cs typeface="Zar" panose="00000400000000000000" pitchFamily="2" charset="-78"/>
          </a:endParaRPr>
        </a:p>
      </dgm:t>
    </dgm:pt>
    <dgm:pt modelId="{C75D4D71-59E1-4AA2-9BB7-6F32348764A9}" type="parTrans" cxnId="{8BC2571F-87C8-4C90-93A2-4C31DB707918}">
      <dgm:prSet/>
      <dgm:spPr/>
      <dgm:t>
        <a:bodyPr/>
        <a:lstStyle/>
        <a:p>
          <a:endParaRPr lang="en-US"/>
        </a:p>
      </dgm:t>
    </dgm:pt>
    <dgm:pt modelId="{6442554E-0A37-48F5-A81E-97B4CBBF72CE}" type="sibTrans" cxnId="{8BC2571F-87C8-4C90-93A2-4C31DB707918}">
      <dgm:prSet/>
      <dgm:spPr/>
      <dgm:t>
        <a:bodyPr/>
        <a:lstStyle/>
        <a:p>
          <a:endParaRPr lang="en-US"/>
        </a:p>
      </dgm:t>
    </dgm:pt>
    <dgm:pt modelId="{51F4F248-DD0B-41A3-A117-96D13A670DA9}">
      <dgm:prSet custT="1"/>
      <dgm:spPr/>
      <dgm:t>
        <a:bodyPr/>
        <a:lstStyle/>
        <a:p>
          <a:pPr rtl="1"/>
          <a:r>
            <a:rPr lang="fa-IR" sz="1800" b="1" dirty="0" smtClean="0">
              <a:solidFill>
                <a:schemeClr val="accent6">
                  <a:lumMod val="50000"/>
                </a:schemeClr>
              </a:solidFill>
              <a:cs typeface="Zar" panose="00000400000000000000" pitchFamily="2" charset="-78"/>
            </a:rPr>
            <a:t>افزايش علف کشها</a:t>
          </a:r>
        </a:p>
        <a:p>
          <a:pPr rtl="1"/>
          <a:r>
            <a:rPr lang="fa-IR" sz="1800" b="1" dirty="0" smtClean="0">
              <a:solidFill>
                <a:schemeClr val="accent6">
                  <a:lumMod val="50000"/>
                </a:schemeClr>
              </a:solidFill>
              <a:cs typeface="Zar" panose="00000400000000000000" pitchFamily="2" charset="-78"/>
            </a:rPr>
            <a:t>از14% به  35  %</a:t>
          </a:r>
        </a:p>
        <a:p>
          <a:pPr rtl="1"/>
          <a:r>
            <a:rPr lang="fa-IR" sz="1600" b="1" dirty="0" smtClean="0">
              <a:solidFill>
                <a:schemeClr val="accent6">
                  <a:lumMod val="50000"/>
                </a:schemeClr>
              </a:solidFill>
              <a:cs typeface="Zar" panose="00000400000000000000" pitchFamily="2" charset="-78"/>
            </a:rPr>
            <a:t>ميانگين جهاني 3/48 % </a:t>
          </a:r>
          <a:endParaRPr lang="en-US" sz="1600" dirty="0">
            <a:solidFill>
              <a:schemeClr val="accent6">
                <a:lumMod val="50000"/>
              </a:schemeClr>
            </a:solidFill>
            <a:cs typeface="Zar" panose="00000400000000000000" pitchFamily="2" charset="-78"/>
          </a:endParaRPr>
        </a:p>
      </dgm:t>
    </dgm:pt>
    <dgm:pt modelId="{5E0F8A03-2E3C-49A4-B6F9-0BEE069E31A6}" type="parTrans" cxnId="{B21174C1-709A-4958-859A-8F943715572E}">
      <dgm:prSet/>
      <dgm:spPr/>
      <dgm:t>
        <a:bodyPr/>
        <a:lstStyle/>
        <a:p>
          <a:endParaRPr lang="en-US"/>
        </a:p>
      </dgm:t>
    </dgm:pt>
    <dgm:pt modelId="{2A9DB408-5D1F-4742-8BC5-BFD08B921C5E}" type="sibTrans" cxnId="{B21174C1-709A-4958-859A-8F943715572E}">
      <dgm:prSet/>
      <dgm:spPr/>
      <dgm:t>
        <a:bodyPr/>
        <a:lstStyle/>
        <a:p>
          <a:endParaRPr lang="en-US"/>
        </a:p>
      </dgm:t>
    </dgm:pt>
    <dgm:pt modelId="{02FB4DCD-5970-4622-B89E-F620AD7F17E9}">
      <dgm:prSet custT="1"/>
      <dgm:spPr/>
      <dgm:t>
        <a:bodyPr/>
        <a:lstStyle/>
        <a:p>
          <a:pPr rtl="1"/>
          <a:r>
            <a:rPr lang="fa-IR" sz="1800" b="1" dirty="0" smtClean="0">
              <a:solidFill>
                <a:srgbClr val="C00000"/>
              </a:solidFill>
              <a:cs typeface="Zar" panose="00000400000000000000" pitchFamily="2" charset="-78"/>
            </a:rPr>
            <a:t>ميانگين جهاني مصرف ديگر</a:t>
          </a:r>
          <a:r>
            <a:rPr lang="en-US" sz="1800" b="1" dirty="0" smtClean="0">
              <a:solidFill>
                <a:srgbClr val="C00000"/>
              </a:solidFill>
              <a:cs typeface="Zar" panose="00000400000000000000" pitchFamily="2" charset="-78"/>
            </a:rPr>
            <a:t> </a:t>
          </a:r>
          <a:r>
            <a:rPr lang="fa-IR" sz="1800" b="1" dirty="0" smtClean="0">
              <a:solidFill>
                <a:srgbClr val="C00000"/>
              </a:solidFill>
              <a:cs typeface="Zar" panose="00000400000000000000" pitchFamily="2" charset="-78"/>
            </a:rPr>
            <a:t>سموم 6/5 %</a:t>
          </a:r>
          <a:endParaRPr lang="en-US" sz="1800" dirty="0">
            <a:solidFill>
              <a:srgbClr val="C00000"/>
            </a:solidFill>
            <a:cs typeface="Zar" panose="00000400000000000000" pitchFamily="2" charset="-78"/>
          </a:endParaRPr>
        </a:p>
      </dgm:t>
    </dgm:pt>
    <dgm:pt modelId="{ED7B22DA-BCC8-4A9D-8136-90384654708C}" type="parTrans" cxnId="{B1C00050-E0D4-4201-9CF5-7C76235618C2}">
      <dgm:prSet/>
      <dgm:spPr/>
      <dgm:t>
        <a:bodyPr/>
        <a:lstStyle/>
        <a:p>
          <a:endParaRPr lang="en-US"/>
        </a:p>
      </dgm:t>
    </dgm:pt>
    <dgm:pt modelId="{06727E3A-099B-4DDB-9142-95BE19B8378F}" type="sibTrans" cxnId="{B1C00050-E0D4-4201-9CF5-7C76235618C2}">
      <dgm:prSet/>
      <dgm:spPr/>
      <dgm:t>
        <a:bodyPr/>
        <a:lstStyle/>
        <a:p>
          <a:endParaRPr lang="en-US"/>
        </a:p>
      </dgm:t>
    </dgm:pt>
    <dgm:pt modelId="{85733EAC-FF63-4760-A9D7-71A44F787DFE}" type="pres">
      <dgm:prSet presAssocID="{C7B54247-B0B1-42A5-B6CC-A6EC28BFD4A5}" presName="matrix" presStyleCnt="0">
        <dgm:presLayoutVars>
          <dgm:chMax val="1"/>
          <dgm:dir/>
          <dgm:resizeHandles val="exact"/>
        </dgm:presLayoutVars>
      </dgm:prSet>
      <dgm:spPr/>
      <dgm:t>
        <a:bodyPr/>
        <a:lstStyle/>
        <a:p>
          <a:endParaRPr lang="en-US"/>
        </a:p>
      </dgm:t>
    </dgm:pt>
    <dgm:pt modelId="{46749DEB-A08E-4DF6-964F-29AFD15B24E8}" type="pres">
      <dgm:prSet presAssocID="{C7B54247-B0B1-42A5-B6CC-A6EC28BFD4A5}" presName="diamond" presStyleLbl="bgShp" presStyleIdx="0" presStyleCnt="1"/>
      <dgm:spPr/>
    </dgm:pt>
    <dgm:pt modelId="{83296563-89C1-422E-B124-F711F7497C66}" type="pres">
      <dgm:prSet presAssocID="{C7B54247-B0B1-42A5-B6CC-A6EC28BFD4A5}" presName="quad1" presStyleLbl="node1" presStyleIdx="0" presStyleCnt="4">
        <dgm:presLayoutVars>
          <dgm:chMax val="0"/>
          <dgm:chPref val="0"/>
          <dgm:bulletEnabled val="1"/>
        </dgm:presLayoutVars>
      </dgm:prSet>
      <dgm:spPr/>
      <dgm:t>
        <a:bodyPr/>
        <a:lstStyle/>
        <a:p>
          <a:endParaRPr lang="en-US"/>
        </a:p>
      </dgm:t>
    </dgm:pt>
    <dgm:pt modelId="{F03E298F-5BB0-49E7-BBC4-25E1007DE5F3}" type="pres">
      <dgm:prSet presAssocID="{C7B54247-B0B1-42A5-B6CC-A6EC28BFD4A5}" presName="quad2" presStyleLbl="node1" presStyleIdx="1" presStyleCnt="4">
        <dgm:presLayoutVars>
          <dgm:chMax val="0"/>
          <dgm:chPref val="0"/>
          <dgm:bulletEnabled val="1"/>
        </dgm:presLayoutVars>
      </dgm:prSet>
      <dgm:spPr/>
      <dgm:t>
        <a:bodyPr/>
        <a:lstStyle/>
        <a:p>
          <a:endParaRPr lang="en-US"/>
        </a:p>
      </dgm:t>
    </dgm:pt>
    <dgm:pt modelId="{5C38E746-2E6A-4301-A39A-6AB6E0C6FFCC}" type="pres">
      <dgm:prSet presAssocID="{C7B54247-B0B1-42A5-B6CC-A6EC28BFD4A5}" presName="quad3" presStyleLbl="node1" presStyleIdx="2" presStyleCnt="4">
        <dgm:presLayoutVars>
          <dgm:chMax val="0"/>
          <dgm:chPref val="0"/>
          <dgm:bulletEnabled val="1"/>
        </dgm:presLayoutVars>
      </dgm:prSet>
      <dgm:spPr/>
      <dgm:t>
        <a:bodyPr/>
        <a:lstStyle/>
        <a:p>
          <a:endParaRPr lang="en-US"/>
        </a:p>
      </dgm:t>
    </dgm:pt>
    <dgm:pt modelId="{E9086211-F3D4-4457-9D61-12F2BEE93A6F}" type="pres">
      <dgm:prSet presAssocID="{C7B54247-B0B1-42A5-B6CC-A6EC28BFD4A5}" presName="quad4" presStyleLbl="node1" presStyleIdx="3" presStyleCnt="4">
        <dgm:presLayoutVars>
          <dgm:chMax val="0"/>
          <dgm:chPref val="0"/>
          <dgm:bulletEnabled val="1"/>
        </dgm:presLayoutVars>
      </dgm:prSet>
      <dgm:spPr/>
      <dgm:t>
        <a:bodyPr/>
        <a:lstStyle/>
        <a:p>
          <a:endParaRPr lang="en-US"/>
        </a:p>
      </dgm:t>
    </dgm:pt>
  </dgm:ptLst>
  <dgm:cxnLst>
    <dgm:cxn modelId="{2B8DBC5E-B4E6-4910-947E-79CBE272D517}" srcId="{C7B54247-B0B1-42A5-B6CC-A6EC28BFD4A5}" destId="{544C00FD-AE74-4FE5-A0CD-C19B2B047547}" srcOrd="0" destOrd="0" parTransId="{A76902CB-355A-497B-B36D-E491284B188D}" sibTransId="{CE4D5012-DD0B-4B5A-9156-19750268CE6A}"/>
    <dgm:cxn modelId="{B21174C1-709A-4958-859A-8F943715572E}" srcId="{C7B54247-B0B1-42A5-B6CC-A6EC28BFD4A5}" destId="{51F4F248-DD0B-41A3-A117-96D13A670DA9}" srcOrd="2" destOrd="0" parTransId="{5E0F8A03-2E3C-49A4-B6F9-0BEE069E31A6}" sibTransId="{2A9DB408-5D1F-4742-8BC5-BFD08B921C5E}"/>
    <dgm:cxn modelId="{F7D43595-C1C8-40D5-9138-F4BE681D12A7}" type="presOf" srcId="{544C00FD-AE74-4FE5-A0CD-C19B2B047547}" destId="{83296563-89C1-422E-B124-F711F7497C66}" srcOrd="0" destOrd="0" presId="urn:microsoft.com/office/officeart/2005/8/layout/matrix3"/>
    <dgm:cxn modelId="{8BC2571F-87C8-4C90-93A2-4C31DB707918}" srcId="{C7B54247-B0B1-42A5-B6CC-A6EC28BFD4A5}" destId="{DD45FF07-9372-45F8-9842-643C735DAE26}" srcOrd="1" destOrd="0" parTransId="{C75D4D71-59E1-4AA2-9BB7-6F32348764A9}" sibTransId="{6442554E-0A37-48F5-A81E-97B4CBBF72CE}"/>
    <dgm:cxn modelId="{F4C9EF55-8BA0-4DEC-B090-E4108CBB7C22}" type="presOf" srcId="{C7B54247-B0B1-42A5-B6CC-A6EC28BFD4A5}" destId="{85733EAC-FF63-4760-A9D7-71A44F787DFE}" srcOrd="0" destOrd="0" presId="urn:microsoft.com/office/officeart/2005/8/layout/matrix3"/>
    <dgm:cxn modelId="{B1C00050-E0D4-4201-9CF5-7C76235618C2}" srcId="{C7B54247-B0B1-42A5-B6CC-A6EC28BFD4A5}" destId="{02FB4DCD-5970-4622-B89E-F620AD7F17E9}" srcOrd="3" destOrd="0" parTransId="{ED7B22DA-BCC8-4A9D-8136-90384654708C}" sibTransId="{06727E3A-099B-4DDB-9142-95BE19B8378F}"/>
    <dgm:cxn modelId="{92C97221-5FEC-4F8D-A112-858BE0C3C3C8}" type="presOf" srcId="{51F4F248-DD0B-41A3-A117-96D13A670DA9}" destId="{5C38E746-2E6A-4301-A39A-6AB6E0C6FFCC}" srcOrd="0" destOrd="0" presId="urn:microsoft.com/office/officeart/2005/8/layout/matrix3"/>
    <dgm:cxn modelId="{126ED3C5-4908-4080-8D28-C9C07F7A5392}" type="presOf" srcId="{02FB4DCD-5970-4622-B89E-F620AD7F17E9}" destId="{E9086211-F3D4-4457-9D61-12F2BEE93A6F}" srcOrd="0" destOrd="0" presId="urn:microsoft.com/office/officeart/2005/8/layout/matrix3"/>
    <dgm:cxn modelId="{D515DF95-A01D-4E28-90EE-D6C89B815F5B}" type="presOf" srcId="{DD45FF07-9372-45F8-9842-643C735DAE26}" destId="{F03E298F-5BB0-49E7-BBC4-25E1007DE5F3}" srcOrd="0" destOrd="0" presId="urn:microsoft.com/office/officeart/2005/8/layout/matrix3"/>
    <dgm:cxn modelId="{ED082914-93B5-4EE5-A8CE-ACAB6B7463CF}" type="presParOf" srcId="{85733EAC-FF63-4760-A9D7-71A44F787DFE}" destId="{46749DEB-A08E-4DF6-964F-29AFD15B24E8}" srcOrd="0" destOrd="0" presId="urn:microsoft.com/office/officeart/2005/8/layout/matrix3"/>
    <dgm:cxn modelId="{0910C5F8-4117-450E-8459-DD35A9035BCC}" type="presParOf" srcId="{85733EAC-FF63-4760-A9D7-71A44F787DFE}" destId="{83296563-89C1-422E-B124-F711F7497C66}" srcOrd="1" destOrd="0" presId="urn:microsoft.com/office/officeart/2005/8/layout/matrix3"/>
    <dgm:cxn modelId="{9D3A6224-E8B2-4BDF-BEDC-EF3DB5BAC061}" type="presParOf" srcId="{85733EAC-FF63-4760-A9D7-71A44F787DFE}" destId="{F03E298F-5BB0-49E7-BBC4-25E1007DE5F3}" srcOrd="2" destOrd="0" presId="urn:microsoft.com/office/officeart/2005/8/layout/matrix3"/>
    <dgm:cxn modelId="{336725F6-0BD3-44B4-B9C1-0F4181554F8C}" type="presParOf" srcId="{85733EAC-FF63-4760-A9D7-71A44F787DFE}" destId="{5C38E746-2E6A-4301-A39A-6AB6E0C6FFCC}" srcOrd="3" destOrd="0" presId="urn:microsoft.com/office/officeart/2005/8/layout/matrix3"/>
    <dgm:cxn modelId="{8A9FB44E-2519-4553-A63B-0658BCDE172B}" type="presParOf" srcId="{85733EAC-FF63-4760-A9D7-71A44F787DFE}" destId="{E9086211-F3D4-4457-9D61-12F2BEE93A6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B0E04C-6CFB-456A-8261-828A35C6FAAB}"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C38B701-C1B8-4AEC-882C-F79F3BABAE00}">
      <dgm:prSet/>
      <dgm:spPr/>
      <dgm:t>
        <a:bodyPr/>
        <a:lstStyle/>
        <a:p>
          <a:pPr algn="ctr" rtl="1"/>
          <a:r>
            <a:rPr lang="fa-IR" b="1" dirty="0" smtClean="0">
              <a:cs typeface="Zar" panose="00000400000000000000" pitchFamily="2" charset="-78"/>
            </a:rPr>
            <a:t>تغييرات مصرف انواع سموم در کشور در مقايسه با ساير نقاط جهان</a:t>
          </a:r>
          <a:endParaRPr lang="en-US" dirty="0">
            <a:cs typeface="Zar" panose="00000400000000000000" pitchFamily="2" charset="-78"/>
          </a:endParaRPr>
        </a:p>
      </dgm:t>
    </dgm:pt>
    <dgm:pt modelId="{6978674C-0B57-4556-9B17-995889EB5E9A}" type="parTrans" cxnId="{41BA7CE1-FC7E-49B2-9AD4-51381896B781}">
      <dgm:prSet/>
      <dgm:spPr/>
      <dgm:t>
        <a:bodyPr/>
        <a:lstStyle/>
        <a:p>
          <a:endParaRPr lang="en-US"/>
        </a:p>
      </dgm:t>
    </dgm:pt>
    <dgm:pt modelId="{91DCA220-E5FA-43A0-AFC1-A6B9C45A7FE4}" type="sibTrans" cxnId="{41BA7CE1-FC7E-49B2-9AD4-51381896B781}">
      <dgm:prSet/>
      <dgm:spPr/>
      <dgm:t>
        <a:bodyPr/>
        <a:lstStyle/>
        <a:p>
          <a:endParaRPr lang="en-US"/>
        </a:p>
      </dgm:t>
    </dgm:pt>
    <dgm:pt modelId="{135FB88E-9DEE-4D02-8169-85CE1EC9C47E}" type="pres">
      <dgm:prSet presAssocID="{C8B0E04C-6CFB-456A-8261-828A35C6FAAB}" presName="linear" presStyleCnt="0">
        <dgm:presLayoutVars>
          <dgm:animLvl val="lvl"/>
          <dgm:resizeHandles val="exact"/>
        </dgm:presLayoutVars>
      </dgm:prSet>
      <dgm:spPr/>
      <dgm:t>
        <a:bodyPr/>
        <a:lstStyle/>
        <a:p>
          <a:endParaRPr lang="en-US"/>
        </a:p>
      </dgm:t>
    </dgm:pt>
    <dgm:pt modelId="{E73029A5-CE12-43ED-B924-80F445C2446C}" type="pres">
      <dgm:prSet presAssocID="{1C38B701-C1B8-4AEC-882C-F79F3BABAE00}" presName="parentText" presStyleLbl="node1" presStyleIdx="0" presStyleCnt="1" custLinFactNeighborX="1001" custLinFactNeighborY="-3920">
        <dgm:presLayoutVars>
          <dgm:chMax val="0"/>
          <dgm:bulletEnabled val="1"/>
        </dgm:presLayoutVars>
      </dgm:prSet>
      <dgm:spPr/>
      <dgm:t>
        <a:bodyPr/>
        <a:lstStyle/>
        <a:p>
          <a:endParaRPr lang="en-US"/>
        </a:p>
      </dgm:t>
    </dgm:pt>
  </dgm:ptLst>
  <dgm:cxnLst>
    <dgm:cxn modelId="{BDC1A40A-7824-46A5-95F2-B069252AC8E5}" type="presOf" srcId="{1C38B701-C1B8-4AEC-882C-F79F3BABAE00}" destId="{E73029A5-CE12-43ED-B924-80F445C2446C}" srcOrd="0" destOrd="0" presId="urn:microsoft.com/office/officeart/2005/8/layout/vList2"/>
    <dgm:cxn modelId="{41BA7CE1-FC7E-49B2-9AD4-51381896B781}" srcId="{C8B0E04C-6CFB-456A-8261-828A35C6FAAB}" destId="{1C38B701-C1B8-4AEC-882C-F79F3BABAE00}" srcOrd="0" destOrd="0" parTransId="{6978674C-0B57-4556-9B17-995889EB5E9A}" sibTransId="{91DCA220-E5FA-43A0-AFC1-A6B9C45A7FE4}"/>
    <dgm:cxn modelId="{68CB566F-32D3-4F34-8C0F-F25559C988B6}" type="presOf" srcId="{C8B0E04C-6CFB-456A-8261-828A35C6FAAB}" destId="{135FB88E-9DEE-4D02-8169-85CE1EC9C47E}" srcOrd="0" destOrd="0" presId="urn:microsoft.com/office/officeart/2005/8/layout/vList2"/>
    <dgm:cxn modelId="{B86D9017-37A7-48B0-B7B8-9433E7B91EB0}" type="presParOf" srcId="{135FB88E-9DEE-4D02-8169-85CE1EC9C47E}" destId="{E73029A5-CE12-43ED-B924-80F445C2446C}"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E048A72-D361-4318-9C52-65069085F90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28728AE-A70E-4DD3-B86D-BF554E18931A}">
      <dgm:prSet>
        <dgm:style>
          <a:lnRef idx="1">
            <a:schemeClr val="accent2"/>
          </a:lnRef>
          <a:fillRef idx="2">
            <a:schemeClr val="accent2"/>
          </a:fillRef>
          <a:effectRef idx="1">
            <a:schemeClr val="accent2"/>
          </a:effectRef>
          <a:fontRef idx="minor">
            <a:schemeClr val="dk1"/>
          </a:fontRef>
        </dgm:style>
      </dgm:prSet>
      <dgm:spPr/>
      <dgm:t>
        <a:bodyPr/>
        <a:lstStyle/>
        <a:p>
          <a:pPr rtl="0"/>
          <a:r>
            <a:rPr lang="fa-IR" b="1" dirty="0" smtClean="0">
              <a:solidFill>
                <a:schemeClr val="bg1"/>
              </a:solidFill>
              <a:cs typeface="Zar" panose="00000400000000000000" pitchFamily="2" charset="-78"/>
            </a:rPr>
            <a:t>انواع بندپايان مهم در </a:t>
          </a:r>
          <a:r>
            <a:rPr lang="fa-IR" b="1" dirty="0" smtClean="0">
              <a:solidFill>
                <a:schemeClr val="bg1"/>
              </a:solidFill>
              <a:cs typeface="Zar" panose="00000400000000000000" pitchFamily="2" charset="-78"/>
            </a:rPr>
            <a:t>خوابگاههاي دانشجويي</a:t>
          </a:r>
          <a:endParaRPr lang="en-US" dirty="0">
            <a:solidFill>
              <a:schemeClr val="bg1"/>
            </a:solidFill>
            <a:cs typeface="Zar" panose="00000400000000000000" pitchFamily="2" charset="-78"/>
          </a:endParaRPr>
        </a:p>
      </dgm:t>
    </dgm:pt>
    <dgm:pt modelId="{EB7F3F4B-6970-4386-875D-D0B3B01B7C7B}" type="parTrans" cxnId="{B4DBE7D7-B64D-407A-8848-4E34C27D3B08}">
      <dgm:prSet/>
      <dgm:spPr/>
      <dgm:t>
        <a:bodyPr/>
        <a:lstStyle/>
        <a:p>
          <a:endParaRPr lang="en-US"/>
        </a:p>
      </dgm:t>
    </dgm:pt>
    <dgm:pt modelId="{F4E53839-F9CB-4A63-AB14-99F33A425AAE}" type="sibTrans" cxnId="{B4DBE7D7-B64D-407A-8848-4E34C27D3B08}">
      <dgm:prSet/>
      <dgm:spPr/>
      <dgm:t>
        <a:bodyPr/>
        <a:lstStyle/>
        <a:p>
          <a:endParaRPr lang="en-US"/>
        </a:p>
      </dgm:t>
    </dgm:pt>
    <dgm:pt modelId="{54B552EB-35D4-41C6-9F01-C176D5502AB3}" type="pres">
      <dgm:prSet presAssocID="{EE048A72-D361-4318-9C52-65069085F904}" presName="Name0" presStyleCnt="0">
        <dgm:presLayoutVars>
          <dgm:dir/>
          <dgm:animLvl val="lvl"/>
          <dgm:resizeHandles val="exact"/>
        </dgm:presLayoutVars>
      </dgm:prSet>
      <dgm:spPr/>
      <dgm:t>
        <a:bodyPr/>
        <a:lstStyle/>
        <a:p>
          <a:endParaRPr lang="en-US"/>
        </a:p>
      </dgm:t>
    </dgm:pt>
    <dgm:pt modelId="{E27DCB08-1E8A-4B76-93E3-F87B9B93941D}" type="pres">
      <dgm:prSet presAssocID="{728728AE-A70E-4DD3-B86D-BF554E18931A}" presName="linNode" presStyleCnt="0"/>
      <dgm:spPr/>
    </dgm:pt>
    <dgm:pt modelId="{D501AC54-BB50-4E12-9A3E-A722E1C7630E}" type="pres">
      <dgm:prSet presAssocID="{728728AE-A70E-4DD3-B86D-BF554E18931A}" presName="parentText" presStyleLbl="node1" presStyleIdx="0" presStyleCnt="1" custScaleX="195745">
        <dgm:presLayoutVars>
          <dgm:chMax val="1"/>
          <dgm:bulletEnabled val="1"/>
        </dgm:presLayoutVars>
      </dgm:prSet>
      <dgm:spPr/>
      <dgm:t>
        <a:bodyPr/>
        <a:lstStyle/>
        <a:p>
          <a:endParaRPr lang="en-US"/>
        </a:p>
      </dgm:t>
    </dgm:pt>
  </dgm:ptLst>
  <dgm:cxnLst>
    <dgm:cxn modelId="{B4DBE7D7-B64D-407A-8848-4E34C27D3B08}" srcId="{EE048A72-D361-4318-9C52-65069085F904}" destId="{728728AE-A70E-4DD3-B86D-BF554E18931A}" srcOrd="0" destOrd="0" parTransId="{EB7F3F4B-6970-4386-875D-D0B3B01B7C7B}" sibTransId="{F4E53839-F9CB-4A63-AB14-99F33A425AAE}"/>
    <dgm:cxn modelId="{6A9D4BC5-8870-4CDE-A828-082E33343CB7}" type="presOf" srcId="{728728AE-A70E-4DD3-B86D-BF554E18931A}" destId="{D501AC54-BB50-4E12-9A3E-A722E1C7630E}" srcOrd="0" destOrd="0" presId="urn:microsoft.com/office/officeart/2005/8/layout/vList5"/>
    <dgm:cxn modelId="{FECB5FB2-F9FB-419A-97D2-C360EC61B081}" type="presOf" srcId="{EE048A72-D361-4318-9C52-65069085F904}" destId="{54B552EB-35D4-41C6-9F01-C176D5502AB3}" srcOrd="0" destOrd="0" presId="urn:microsoft.com/office/officeart/2005/8/layout/vList5"/>
    <dgm:cxn modelId="{7FFDBFC6-9909-4C6D-B217-560E9FDF9F84}" type="presParOf" srcId="{54B552EB-35D4-41C6-9F01-C176D5502AB3}" destId="{E27DCB08-1E8A-4B76-93E3-F87B9B93941D}" srcOrd="0" destOrd="0" presId="urn:microsoft.com/office/officeart/2005/8/layout/vList5"/>
    <dgm:cxn modelId="{D7AF2E95-F21F-4B78-B6A2-03D2B52906FE}" type="presParOf" srcId="{E27DCB08-1E8A-4B76-93E3-F87B9B93941D}" destId="{D501AC54-BB50-4E12-9A3E-A722E1C7630E}"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30E51-68D9-4D9A-89B4-AED139BF04F3}">
      <dsp:nvSpPr>
        <dsp:cNvPr id="0" name=""/>
        <dsp:cNvSpPr/>
      </dsp:nvSpPr>
      <dsp:spPr>
        <a:xfrm>
          <a:off x="0" y="11200"/>
          <a:ext cx="7477125" cy="85995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fa-IR" sz="3000" b="1" kern="1200" dirty="0" smtClean="0">
              <a:cs typeface="Zar" panose="00000400000000000000" pitchFamily="2" charset="-78"/>
            </a:rPr>
            <a:t>معرفي جواد رف</a:t>
          </a:r>
          <a:r>
            <a:rPr lang="ar-SA" sz="3000" b="1" kern="1200" dirty="0" smtClean="0">
              <a:cs typeface="Zar" panose="00000400000000000000" pitchFamily="2" charset="-78"/>
            </a:rPr>
            <a:t>ي</a:t>
          </a:r>
          <a:r>
            <a:rPr lang="fa-IR" sz="3000" b="1" kern="1200" dirty="0" smtClean="0">
              <a:cs typeface="Zar" panose="00000400000000000000" pitchFamily="2" charset="-78"/>
            </a:rPr>
            <a:t>ع نژاد </a:t>
          </a:r>
          <a:endParaRPr lang="en-US" sz="3000" kern="1200" dirty="0">
            <a:cs typeface="Zar" panose="00000400000000000000" pitchFamily="2" charset="-78"/>
          </a:endParaRPr>
        </a:p>
      </dsp:txBody>
      <dsp:txXfrm>
        <a:off x="41979" y="53179"/>
        <a:ext cx="7393167" cy="775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F7A05-21C1-4FDE-9F4A-24D8A0A51B15}">
      <dsp:nvSpPr>
        <dsp:cNvPr id="0" name=""/>
        <dsp:cNvSpPr/>
      </dsp:nvSpPr>
      <dsp:spPr>
        <a:xfrm>
          <a:off x="0" y="32702"/>
          <a:ext cx="4431982" cy="443198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36CE7C-2C69-4223-BE9B-6C74012C19A1}">
      <dsp:nvSpPr>
        <dsp:cNvPr id="0" name=""/>
        <dsp:cNvSpPr/>
      </dsp:nvSpPr>
      <dsp:spPr>
        <a:xfrm>
          <a:off x="2215991" y="32702"/>
          <a:ext cx="5170646" cy="443198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fa-IR" sz="1700" b="1" kern="1200" dirty="0" smtClean="0"/>
            <a:t>فوق ديپلم بهداشت عمومي از دانشگاه تهران</a:t>
          </a:r>
          <a:endParaRPr lang="en-US" sz="1700" b="1" kern="1200" dirty="0"/>
        </a:p>
      </dsp:txBody>
      <dsp:txXfrm>
        <a:off x="2215991" y="32702"/>
        <a:ext cx="5170646" cy="553999"/>
      </dsp:txXfrm>
    </dsp:sp>
    <dsp:sp modelId="{16A26DE6-E576-46F3-BB31-2729777DA5B0}">
      <dsp:nvSpPr>
        <dsp:cNvPr id="0" name=""/>
        <dsp:cNvSpPr/>
      </dsp:nvSpPr>
      <dsp:spPr>
        <a:xfrm>
          <a:off x="387799" y="586701"/>
          <a:ext cx="3656384" cy="365638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F78D01-4801-4433-A3A2-EF65BFF4A3B3}">
      <dsp:nvSpPr>
        <dsp:cNvPr id="0" name=""/>
        <dsp:cNvSpPr/>
      </dsp:nvSpPr>
      <dsp:spPr>
        <a:xfrm>
          <a:off x="2215991" y="586701"/>
          <a:ext cx="5170646" cy="365638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fa-IR" sz="1700" b="1" kern="1200" dirty="0" smtClean="0"/>
            <a:t>ليسانس بهداشت عمومي از دانشگاه علوم پزشکي تهران</a:t>
          </a:r>
          <a:endParaRPr lang="en-US" sz="1700" b="1" kern="1200" dirty="0"/>
        </a:p>
      </dsp:txBody>
      <dsp:txXfrm>
        <a:off x="2215991" y="586701"/>
        <a:ext cx="5170646" cy="553999"/>
      </dsp:txXfrm>
    </dsp:sp>
    <dsp:sp modelId="{F9E1A4D1-1625-4A06-8F4D-AA1347EE29A0}">
      <dsp:nvSpPr>
        <dsp:cNvPr id="0" name=""/>
        <dsp:cNvSpPr/>
      </dsp:nvSpPr>
      <dsp:spPr>
        <a:xfrm>
          <a:off x="775598" y="1140701"/>
          <a:ext cx="2880785" cy="288078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736CAE-441B-4781-A46B-C28E3E1A5E4E}">
      <dsp:nvSpPr>
        <dsp:cNvPr id="0" name=""/>
        <dsp:cNvSpPr/>
      </dsp:nvSpPr>
      <dsp:spPr>
        <a:xfrm>
          <a:off x="2215991" y="1140701"/>
          <a:ext cx="5170646" cy="288078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fa-IR" sz="1700" b="1" kern="1200" dirty="0" smtClean="0"/>
            <a:t>فوق اليسانس حشره شناسي پزشکي از دانشگاه تربيت مدرس</a:t>
          </a:r>
          <a:endParaRPr lang="en-US" sz="1700" b="1" kern="1200" dirty="0"/>
        </a:p>
      </dsp:txBody>
      <dsp:txXfrm>
        <a:off x="2215991" y="1140701"/>
        <a:ext cx="5170646" cy="553994"/>
      </dsp:txXfrm>
    </dsp:sp>
    <dsp:sp modelId="{5610AB6A-D9EF-48CD-8646-953483F63107}">
      <dsp:nvSpPr>
        <dsp:cNvPr id="0" name=""/>
        <dsp:cNvSpPr/>
      </dsp:nvSpPr>
      <dsp:spPr>
        <a:xfrm>
          <a:off x="1163395" y="1694696"/>
          <a:ext cx="2105191" cy="2105191"/>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01FECB-E07F-4A6E-AF18-284BC061D813}">
      <dsp:nvSpPr>
        <dsp:cNvPr id="0" name=""/>
        <dsp:cNvSpPr/>
      </dsp:nvSpPr>
      <dsp:spPr>
        <a:xfrm>
          <a:off x="2215991" y="1694696"/>
          <a:ext cx="5170646" cy="210519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fa-IR" sz="1700" b="1" kern="1200" dirty="0" smtClean="0"/>
            <a:t>دکتري تخصصي حشره شناسي پزشکي از دانشگاه علوم پزشکي تهران</a:t>
          </a:r>
          <a:endParaRPr lang="en-US" sz="1700" b="1" kern="1200" dirty="0"/>
        </a:p>
      </dsp:txBody>
      <dsp:txXfrm>
        <a:off x="2215991" y="1694696"/>
        <a:ext cx="5170646" cy="553999"/>
      </dsp:txXfrm>
    </dsp:sp>
    <dsp:sp modelId="{A2BE4748-7E39-4B11-ABE6-B26432390C9D}">
      <dsp:nvSpPr>
        <dsp:cNvPr id="0" name=""/>
        <dsp:cNvSpPr/>
      </dsp:nvSpPr>
      <dsp:spPr>
        <a:xfrm>
          <a:off x="1551194" y="2248695"/>
          <a:ext cx="1329593" cy="132959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8FB689-23F1-41D6-9116-0B35FCBB0920}">
      <dsp:nvSpPr>
        <dsp:cNvPr id="0" name=""/>
        <dsp:cNvSpPr/>
      </dsp:nvSpPr>
      <dsp:spPr>
        <a:xfrm>
          <a:off x="2215991" y="2248695"/>
          <a:ext cx="5170646" cy="132959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fa-IR" sz="1700" b="1" kern="1200" dirty="0" smtClean="0"/>
            <a:t>استاد دانشکده بهداشت دانشگاه علوم پزشکي تهران</a:t>
          </a:r>
          <a:endParaRPr lang="en-US" sz="1700" b="1" kern="1200" dirty="0"/>
        </a:p>
      </dsp:txBody>
      <dsp:txXfrm>
        <a:off x="2215991" y="2248695"/>
        <a:ext cx="5170646" cy="553999"/>
      </dsp:txXfrm>
    </dsp:sp>
    <dsp:sp modelId="{97B95A6E-94FD-41B8-9EAA-9F23797B5255}">
      <dsp:nvSpPr>
        <dsp:cNvPr id="0" name=""/>
        <dsp:cNvSpPr/>
      </dsp:nvSpPr>
      <dsp:spPr>
        <a:xfrm>
          <a:off x="1938993" y="2802694"/>
          <a:ext cx="553994" cy="55399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B63231-9AFF-4DCA-9D69-2F0C7C07458C}">
      <dsp:nvSpPr>
        <dsp:cNvPr id="0" name=""/>
        <dsp:cNvSpPr/>
      </dsp:nvSpPr>
      <dsp:spPr>
        <a:xfrm>
          <a:off x="2215991" y="2802694"/>
          <a:ext cx="5170646" cy="55399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en-US" sz="1700" b="1" kern="1200" dirty="0" smtClean="0"/>
            <a:t>Email: </a:t>
          </a:r>
          <a:r>
            <a:rPr lang="en-US" sz="1700" b="1" kern="1200" dirty="0" smtClean="0">
              <a:hlinkClick xmlns:r="http://schemas.openxmlformats.org/officeDocument/2006/relationships" r:id="rId1"/>
            </a:rPr>
            <a:t>jrafinejad@tums.ac.ir</a:t>
          </a:r>
          <a:r>
            <a:rPr lang="en-US" sz="1700" b="1" kern="1200" dirty="0" smtClean="0"/>
            <a:t>       		</a:t>
          </a:r>
          <a:endParaRPr lang="en-US" sz="1700" b="1" kern="1200" dirty="0"/>
        </a:p>
      </dsp:txBody>
      <dsp:txXfrm>
        <a:off x="2215991" y="2802694"/>
        <a:ext cx="5170646" cy="553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921FC-4F73-4F06-A7B2-68596BA1197B}">
      <dsp:nvSpPr>
        <dsp:cNvPr id="0" name=""/>
        <dsp:cNvSpPr/>
      </dsp:nvSpPr>
      <dsp:spPr>
        <a:xfrm>
          <a:off x="0" y="1685"/>
          <a:ext cx="7620000" cy="120016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fa-IR" sz="2800" b="1" kern="1200" dirty="0" smtClean="0">
              <a:solidFill>
                <a:srgbClr val="C00000"/>
              </a:solidFill>
              <a:cs typeface="Zar" panose="00000400000000000000" pitchFamily="2" charset="-78"/>
            </a:rPr>
            <a:t>مبارزه با حشرات و جوندگان در محيط هاي </a:t>
          </a:r>
          <a:r>
            <a:rPr lang="fa-IR" sz="2800" b="1" kern="1200" dirty="0" smtClean="0">
              <a:solidFill>
                <a:srgbClr val="C00000"/>
              </a:solidFill>
              <a:cs typeface="Zar" panose="00000400000000000000" pitchFamily="2" charset="-78"/>
            </a:rPr>
            <a:t>خوابگاهي</a:t>
          </a:r>
        </a:p>
        <a:p>
          <a:pPr lvl="0" algn="ctr" defTabSz="1244600" rtl="1">
            <a:lnSpc>
              <a:spcPct val="90000"/>
            </a:lnSpc>
            <a:spcBef>
              <a:spcPct val="0"/>
            </a:spcBef>
            <a:spcAft>
              <a:spcPct val="35000"/>
            </a:spcAft>
          </a:pPr>
          <a:r>
            <a:rPr lang="fa-IR" sz="2800" b="1" kern="1200" dirty="0" smtClean="0">
              <a:solidFill>
                <a:srgbClr val="C00000"/>
              </a:solidFill>
              <a:cs typeface="Zar" panose="00000400000000000000" pitchFamily="2" charset="-78"/>
            </a:rPr>
            <a:t>دانشگاه شاهد</a:t>
          </a:r>
          <a:endParaRPr lang="en-US" sz="2800" kern="1200" dirty="0">
            <a:solidFill>
              <a:srgbClr val="C00000"/>
            </a:solidFill>
            <a:cs typeface="Zar" panose="00000400000000000000" pitchFamily="2" charset="-78"/>
          </a:endParaRPr>
        </a:p>
      </dsp:txBody>
      <dsp:txXfrm>
        <a:off x="58587" y="60272"/>
        <a:ext cx="7502826" cy="1082990"/>
      </dsp:txXfrm>
    </dsp:sp>
    <dsp:sp modelId="{DF164D91-3ACC-40A2-8D0E-B5DE8DFD8585}">
      <dsp:nvSpPr>
        <dsp:cNvPr id="0" name=""/>
        <dsp:cNvSpPr/>
      </dsp:nvSpPr>
      <dsp:spPr>
        <a:xfrm>
          <a:off x="0" y="1216052"/>
          <a:ext cx="7620000" cy="120016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fa-IR" sz="4000" b="1" kern="1200" dirty="0" smtClean="0">
              <a:solidFill>
                <a:schemeClr val="bg1"/>
              </a:solidFill>
              <a:cs typeface="Zar" panose="00000400000000000000" pitchFamily="2" charset="-78"/>
            </a:rPr>
            <a:t>دکتر جواد رفيع نژاد</a:t>
          </a:r>
          <a:endParaRPr lang="en-US" sz="4000" kern="1200" dirty="0">
            <a:solidFill>
              <a:schemeClr val="bg1"/>
            </a:solidFill>
            <a:cs typeface="Zar" panose="00000400000000000000" pitchFamily="2" charset="-78"/>
          </a:endParaRPr>
        </a:p>
      </dsp:txBody>
      <dsp:txXfrm>
        <a:off x="58587" y="1274639"/>
        <a:ext cx="7502826" cy="1082990"/>
      </dsp:txXfrm>
    </dsp:sp>
    <dsp:sp modelId="{57290512-7027-4AD6-904F-2C7E6EA3A270}">
      <dsp:nvSpPr>
        <dsp:cNvPr id="0" name=""/>
        <dsp:cNvSpPr/>
      </dsp:nvSpPr>
      <dsp:spPr>
        <a:xfrm>
          <a:off x="0" y="2430420"/>
          <a:ext cx="7620000" cy="120016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b="1" kern="1200" dirty="0" smtClean="0">
              <a:cs typeface="Zar" panose="00000400000000000000" pitchFamily="2" charset="-78"/>
            </a:rPr>
            <a:t>استاد گروه حشره شناسي پزشکي و مبارزه با ناقلين </a:t>
          </a:r>
          <a:endParaRPr lang="en-US" sz="2400" kern="1200" dirty="0">
            <a:cs typeface="Zar" panose="00000400000000000000" pitchFamily="2" charset="-78"/>
          </a:endParaRPr>
        </a:p>
      </dsp:txBody>
      <dsp:txXfrm>
        <a:off x="58587" y="2489007"/>
        <a:ext cx="7502826" cy="1082990"/>
      </dsp:txXfrm>
    </dsp:sp>
    <dsp:sp modelId="{59422B5E-0F9A-4E3F-A535-2865A5F66E42}">
      <dsp:nvSpPr>
        <dsp:cNvPr id="0" name=""/>
        <dsp:cNvSpPr/>
      </dsp:nvSpPr>
      <dsp:spPr>
        <a:xfrm>
          <a:off x="0" y="3644787"/>
          <a:ext cx="7620000" cy="120016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fa-IR" sz="2400" b="1" kern="1200" dirty="0" smtClean="0">
              <a:solidFill>
                <a:schemeClr val="bg1"/>
              </a:solidFill>
              <a:cs typeface="Zar" panose="00000400000000000000" pitchFamily="2" charset="-78"/>
            </a:rPr>
            <a:t>دانشکده بهداشت</a:t>
          </a:r>
          <a:r>
            <a:rPr lang="en-US" sz="2400" b="1" kern="1200" dirty="0" smtClean="0">
              <a:solidFill>
                <a:schemeClr val="bg1"/>
              </a:solidFill>
              <a:cs typeface="Zar" panose="00000400000000000000" pitchFamily="2" charset="-78"/>
            </a:rPr>
            <a:t> </a:t>
          </a:r>
          <a:r>
            <a:rPr lang="fa-IR" sz="2400" b="1" kern="1200" dirty="0" smtClean="0">
              <a:solidFill>
                <a:schemeClr val="bg1"/>
              </a:solidFill>
              <a:cs typeface="Zar" panose="00000400000000000000" pitchFamily="2" charset="-78"/>
            </a:rPr>
            <a:t>، دانشگاه علوم پزشکي تهران</a:t>
          </a:r>
          <a:endParaRPr lang="en-US" sz="2400" kern="1200" dirty="0">
            <a:solidFill>
              <a:schemeClr val="bg1"/>
            </a:solidFill>
            <a:cs typeface="Zar" panose="00000400000000000000" pitchFamily="2" charset="-78"/>
          </a:endParaRPr>
        </a:p>
      </dsp:txBody>
      <dsp:txXfrm>
        <a:off x="58587" y="3703374"/>
        <a:ext cx="7502826" cy="10829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44CFD-7B64-48AA-95EA-9315B99D135C}">
      <dsp:nvSpPr>
        <dsp:cNvPr id="0" name=""/>
        <dsp:cNvSpPr/>
      </dsp:nvSpPr>
      <dsp:spPr>
        <a:xfrm>
          <a:off x="0" y="72718"/>
          <a:ext cx="8229600" cy="141984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r" defTabSz="1289050" rtl="1">
            <a:lnSpc>
              <a:spcPct val="90000"/>
            </a:lnSpc>
            <a:spcBef>
              <a:spcPct val="0"/>
            </a:spcBef>
            <a:spcAft>
              <a:spcPct val="35000"/>
            </a:spcAft>
          </a:pPr>
          <a:r>
            <a:rPr lang="fa-IR" sz="2900" b="1" kern="1200" dirty="0" smtClean="0">
              <a:solidFill>
                <a:schemeClr val="accent5">
                  <a:lumMod val="75000"/>
                </a:schemeClr>
              </a:solidFill>
              <a:cs typeface="Zar" panose="00000400000000000000" pitchFamily="2" charset="-78"/>
            </a:rPr>
            <a:t>ميزان مصرف سالانه درجهان 2/5ميليون تن </a:t>
          </a:r>
          <a:endParaRPr lang="ar-SA" sz="2900" b="1" kern="1200" dirty="0">
            <a:solidFill>
              <a:schemeClr val="accent5">
                <a:lumMod val="75000"/>
              </a:schemeClr>
            </a:solidFill>
            <a:cs typeface="Zar" panose="00000400000000000000" pitchFamily="2" charset="-78"/>
          </a:endParaRPr>
        </a:p>
      </dsp:txBody>
      <dsp:txXfrm>
        <a:off x="69311" y="142029"/>
        <a:ext cx="8090978" cy="1281219"/>
      </dsp:txXfrm>
    </dsp:sp>
    <dsp:sp modelId="{801573D2-8D30-45AC-93E4-960088E7B281}">
      <dsp:nvSpPr>
        <dsp:cNvPr id="0" name=""/>
        <dsp:cNvSpPr/>
      </dsp:nvSpPr>
      <dsp:spPr>
        <a:xfrm>
          <a:off x="0" y="1563573"/>
          <a:ext cx="8229600" cy="141984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r" defTabSz="1289050" rtl="1">
            <a:lnSpc>
              <a:spcPct val="90000"/>
            </a:lnSpc>
            <a:spcBef>
              <a:spcPct val="0"/>
            </a:spcBef>
            <a:spcAft>
              <a:spcPct val="35000"/>
            </a:spcAft>
          </a:pPr>
          <a:r>
            <a:rPr lang="fa-IR" sz="2900" b="1" kern="1200" dirty="0" smtClean="0">
              <a:solidFill>
                <a:srgbClr val="002060"/>
              </a:solidFill>
              <a:cs typeface="Zar" panose="00000400000000000000" pitchFamily="2" charset="-78"/>
            </a:rPr>
            <a:t>ميانگين مصرف در ايران دردهه 1363تا 1373  برابر35810 تن</a:t>
          </a:r>
          <a:endParaRPr lang="en-US" sz="2900" b="1" kern="1200" dirty="0">
            <a:solidFill>
              <a:srgbClr val="002060"/>
            </a:solidFill>
            <a:cs typeface="Zar" panose="00000400000000000000" pitchFamily="2" charset="-78"/>
          </a:endParaRPr>
        </a:p>
      </dsp:txBody>
      <dsp:txXfrm>
        <a:off x="69311" y="1632884"/>
        <a:ext cx="8090978" cy="1281219"/>
      </dsp:txXfrm>
    </dsp:sp>
    <dsp:sp modelId="{A0E80684-876A-47FD-9A8F-1FFD66E472DA}">
      <dsp:nvSpPr>
        <dsp:cNvPr id="0" name=""/>
        <dsp:cNvSpPr/>
      </dsp:nvSpPr>
      <dsp:spPr>
        <a:xfrm>
          <a:off x="0" y="3079440"/>
          <a:ext cx="8229600" cy="141984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r" defTabSz="1289050" rtl="1">
            <a:lnSpc>
              <a:spcPct val="90000"/>
            </a:lnSpc>
            <a:spcBef>
              <a:spcPct val="0"/>
            </a:spcBef>
            <a:spcAft>
              <a:spcPct val="35000"/>
            </a:spcAft>
          </a:pPr>
          <a:r>
            <a:rPr lang="fa-IR" sz="2900" b="1" kern="1200" dirty="0" smtClean="0">
              <a:solidFill>
                <a:schemeClr val="accent5">
                  <a:lumMod val="75000"/>
                </a:schemeClr>
              </a:solidFill>
              <a:cs typeface="Zar" panose="00000400000000000000" pitchFamily="2" charset="-78"/>
            </a:rPr>
            <a:t>ميانگين مصرف در ايران حدود 25 هزار تن حدود 35% کاهش داشته است.</a:t>
          </a:r>
          <a:endParaRPr lang="en-US" sz="2900" b="1" kern="1200" dirty="0">
            <a:solidFill>
              <a:schemeClr val="accent5">
                <a:lumMod val="75000"/>
              </a:schemeClr>
            </a:solidFill>
            <a:cs typeface="Zar" panose="00000400000000000000" pitchFamily="2" charset="-78"/>
          </a:endParaRPr>
        </a:p>
      </dsp:txBody>
      <dsp:txXfrm>
        <a:off x="69311" y="3148751"/>
        <a:ext cx="8090978" cy="12812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7A7ED-23D4-4DA1-B13F-AD3DCD0D939A}">
      <dsp:nvSpPr>
        <dsp:cNvPr id="0" name=""/>
        <dsp:cNvSpPr/>
      </dsp:nvSpPr>
      <dsp:spPr>
        <a:xfrm>
          <a:off x="0" y="9582"/>
          <a:ext cx="7772400" cy="9746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fa-IR" sz="3400" b="1" kern="1200" dirty="0" smtClean="0">
              <a:solidFill>
                <a:schemeClr val="bg1"/>
              </a:solidFill>
              <a:cs typeface="Zar" panose="00000400000000000000" pitchFamily="2" charset="-78"/>
            </a:rPr>
            <a:t>بد نيست بدانيم</a:t>
          </a:r>
          <a:endParaRPr lang="en-US" sz="3400" kern="1200" dirty="0">
            <a:solidFill>
              <a:schemeClr val="bg1"/>
            </a:solidFill>
            <a:cs typeface="Zar" panose="00000400000000000000" pitchFamily="2" charset="-78"/>
          </a:endParaRPr>
        </a:p>
      </dsp:txBody>
      <dsp:txXfrm>
        <a:off x="47577" y="57159"/>
        <a:ext cx="7677246" cy="8794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49DEB-A08E-4DF6-964F-29AFD15B24E8}">
      <dsp:nvSpPr>
        <dsp:cNvPr id="0" name=""/>
        <dsp:cNvSpPr/>
      </dsp:nvSpPr>
      <dsp:spPr>
        <a:xfrm>
          <a:off x="1741376" y="0"/>
          <a:ext cx="5661248" cy="566124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296563-89C1-422E-B124-F711F7497C66}">
      <dsp:nvSpPr>
        <dsp:cNvPr id="0" name=""/>
        <dsp:cNvSpPr/>
      </dsp:nvSpPr>
      <dsp:spPr>
        <a:xfrm>
          <a:off x="2279194" y="537818"/>
          <a:ext cx="2207886" cy="2207886"/>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1">
            <a:lnSpc>
              <a:spcPct val="90000"/>
            </a:lnSpc>
            <a:spcBef>
              <a:spcPct val="0"/>
            </a:spcBef>
            <a:spcAft>
              <a:spcPct val="35000"/>
            </a:spcAft>
          </a:pPr>
          <a:r>
            <a:rPr lang="fa-IR" sz="1900" b="1" kern="1200" dirty="0" smtClean="0">
              <a:solidFill>
                <a:schemeClr val="bg1"/>
              </a:solidFill>
              <a:cs typeface="Zar" panose="00000400000000000000" pitchFamily="2" charset="-78"/>
            </a:rPr>
            <a:t>کاهش حشره کشها</a:t>
          </a:r>
        </a:p>
        <a:p>
          <a:pPr lvl="0" algn="ctr" defTabSz="844550" rtl="1">
            <a:lnSpc>
              <a:spcPct val="90000"/>
            </a:lnSpc>
            <a:spcBef>
              <a:spcPct val="0"/>
            </a:spcBef>
            <a:spcAft>
              <a:spcPct val="35000"/>
            </a:spcAft>
          </a:pPr>
          <a:r>
            <a:rPr lang="fa-IR" sz="1900" b="1" kern="1200" dirty="0" smtClean="0">
              <a:solidFill>
                <a:schemeClr val="bg1"/>
              </a:solidFill>
              <a:cs typeface="Zar" panose="00000400000000000000" pitchFamily="2" charset="-78"/>
            </a:rPr>
            <a:t>      از 75% به 45% 	</a:t>
          </a:r>
        </a:p>
        <a:p>
          <a:pPr lvl="0" algn="ctr" defTabSz="844550" rtl="1">
            <a:lnSpc>
              <a:spcPct val="90000"/>
            </a:lnSpc>
            <a:spcBef>
              <a:spcPct val="0"/>
            </a:spcBef>
            <a:spcAft>
              <a:spcPct val="35000"/>
            </a:spcAft>
          </a:pPr>
          <a:r>
            <a:rPr lang="fa-IR" sz="1900" b="1" kern="1200" dirty="0" smtClean="0">
              <a:solidFill>
                <a:schemeClr val="bg1"/>
              </a:solidFill>
              <a:cs typeface="Zar" panose="00000400000000000000" pitchFamily="2" charset="-78"/>
            </a:rPr>
            <a:t>ميانگين جهاني 5/25% </a:t>
          </a:r>
          <a:endParaRPr lang="en-US" sz="1900" kern="1200" dirty="0">
            <a:solidFill>
              <a:schemeClr val="bg1"/>
            </a:solidFill>
            <a:cs typeface="Zar" panose="00000400000000000000" pitchFamily="2" charset="-78"/>
          </a:endParaRPr>
        </a:p>
      </dsp:txBody>
      <dsp:txXfrm>
        <a:off x="2386974" y="645598"/>
        <a:ext cx="1992326" cy="1992326"/>
      </dsp:txXfrm>
    </dsp:sp>
    <dsp:sp modelId="{F03E298F-5BB0-49E7-BBC4-25E1007DE5F3}">
      <dsp:nvSpPr>
        <dsp:cNvPr id="0" name=""/>
        <dsp:cNvSpPr/>
      </dsp:nvSpPr>
      <dsp:spPr>
        <a:xfrm>
          <a:off x="4656918" y="537818"/>
          <a:ext cx="2207886" cy="2207886"/>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1">
            <a:lnSpc>
              <a:spcPct val="90000"/>
            </a:lnSpc>
            <a:spcBef>
              <a:spcPct val="0"/>
            </a:spcBef>
            <a:spcAft>
              <a:spcPct val="35000"/>
            </a:spcAft>
          </a:pPr>
          <a:r>
            <a:rPr lang="fa-IR" sz="1900" b="1" kern="1200" dirty="0" smtClean="0">
              <a:solidFill>
                <a:srgbClr val="7030A0"/>
              </a:solidFill>
              <a:cs typeface="Zar" panose="00000400000000000000" pitchFamily="2" charset="-78"/>
            </a:rPr>
            <a:t>افزايش قارچ کشها وکنه کشها</a:t>
          </a:r>
        </a:p>
        <a:p>
          <a:pPr lvl="0" algn="ctr" defTabSz="844550" rtl="1">
            <a:lnSpc>
              <a:spcPct val="90000"/>
            </a:lnSpc>
            <a:spcBef>
              <a:spcPct val="0"/>
            </a:spcBef>
            <a:spcAft>
              <a:spcPct val="35000"/>
            </a:spcAft>
          </a:pPr>
          <a:r>
            <a:rPr lang="fa-IR" sz="1900" b="1" kern="1200" dirty="0" smtClean="0">
              <a:solidFill>
                <a:srgbClr val="7030A0"/>
              </a:solidFill>
              <a:cs typeface="Zar" panose="00000400000000000000" pitchFamily="2" charset="-78"/>
            </a:rPr>
            <a:t> از11 % به  25%    </a:t>
          </a:r>
          <a:r>
            <a:rPr lang="en-US" sz="1900" b="1" kern="1200" dirty="0" smtClean="0">
              <a:solidFill>
                <a:srgbClr val="7030A0"/>
              </a:solidFill>
              <a:cs typeface="Zar" panose="00000400000000000000" pitchFamily="2" charset="-78"/>
            </a:rPr>
            <a:t>  </a:t>
          </a:r>
          <a:endParaRPr lang="fa-IR" sz="1900" b="1" kern="1200" dirty="0" smtClean="0">
            <a:solidFill>
              <a:srgbClr val="7030A0"/>
            </a:solidFill>
            <a:cs typeface="Zar" panose="00000400000000000000" pitchFamily="2" charset="-78"/>
          </a:endParaRPr>
        </a:p>
        <a:p>
          <a:pPr lvl="0" algn="ctr" defTabSz="844550" rtl="1">
            <a:lnSpc>
              <a:spcPct val="90000"/>
            </a:lnSpc>
            <a:spcBef>
              <a:spcPct val="0"/>
            </a:spcBef>
            <a:spcAft>
              <a:spcPct val="35000"/>
            </a:spcAft>
          </a:pPr>
          <a:r>
            <a:rPr lang="fa-IR" sz="1900" b="1" kern="1200" dirty="0" smtClean="0">
              <a:solidFill>
                <a:srgbClr val="7030A0"/>
              </a:solidFill>
              <a:cs typeface="Zar" panose="00000400000000000000" pitchFamily="2" charset="-78"/>
            </a:rPr>
            <a:t>ميانگين جهاني 6/18% </a:t>
          </a:r>
          <a:endParaRPr lang="en-US" sz="1900" kern="1200" dirty="0">
            <a:solidFill>
              <a:srgbClr val="7030A0"/>
            </a:solidFill>
            <a:cs typeface="Zar" panose="00000400000000000000" pitchFamily="2" charset="-78"/>
          </a:endParaRPr>
        </a:p>
      </dsp:txBody>
      <dsp:txXfrm>
        <a:off x="4764698" y="645598"/>
        <a:ext cx="1992326" cy="1992326"/>
      </dsp:txXfrm>
    </dsp:sp>
    <dsp:sp modelId="{5C38E746-2E6A-4301-A39A-6AB6E0C6FFCC}">
      <dsp:nvSpPr>
        <dsp:cNvPr id="0" name=""/>
        <dsp:cNvSpPr/>
      </dsp:nvSpPr>
      <dsp:spPr>
        <a:xfrm>
          <a:off x="2279194" y="2915542"/>
          <a:ext cx="2207886" cy="2207886"/>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fa-IR" sz="1800" b="1" kern="1200" dirty="0" smtClean="0">
              <a:solidFill>
                <a:schemeClr val="accent6">
                  <a:lumMod val="50000"/>
                </a:schemeClr>
              </a:solidFill>
              <a:cs typeface="Zar" panose="00000400000000000000" pitchFamily="2" charset="-78"/>
            </a:rPr>
            <a:t>افزايش علف کشها</a:t>
          </a:r>
        </a:p>
        <a:p>
          <a:pPr lvl="0" algn="ctr" defTabSz="800100" rtl="1">
            <a:lnSpc>
              <a:spcPct val="90000"/>
            </a:lnSpc>
            <a:spcBef>
              <a:spcPct val="0"/>
            </a:spcBef>
            <a:spcAft>
              <a:spcPct val="35000"/>
            </a:spcAft>
          </a:pPr>
          <a:r>
            <a:rPr lang="fa-IR" sz="1800" b="1" kern="1200" dirty="0" smtClean="0">
              <a:solidFill>
                <a:schemeClr val="accent6">
                  <a:lumMod val="50000"/>
                </a:schemeClr>
              </a:solidFill>
              <a:cs typeface="Zar" panose="00000400000000000000" pitchFamily="2" charset="-78"/>
            </a:rPr>
            <a:t>از14% به  35  %</a:t>
          </a:r>
        </a:p>
        <a:p>
          <a:pPr lvl="0" algn="ctr" defTabSz="800100" rtl="1">
            <a:lnSpc>
              <a:spcPct val="90000"/>
            </a:lnSpc>
            <a:spcBef>
              <a:spcPct val="0"/>
            </a:spcBef>
            <a:spcAft>
              <a:spcPct val="35000"/>
            </a:spcAft>
          </a:pPr>
          <a:r>
            <a:rPr lang="fa-IR" sz="1600" b="1" kern="1200" dirty="0" smtClean="0">
              <a:solidFill>
                <a:schemeClr val="accent6">
                  <a:lumMod val="50000"/>
                </a:schemeClr>
              </a:solidFill>
              <a:cs typeface="Zar" panose="00000400000000000000" pitchFamily="2" charset="-78"/>
            </a:rPr>
            <a:t>ميانگين جهاني 3/48 % </a:t>
          </a:r>
          <a:endParaRPr lang="en-US" sz="1600" kern="1200" dirty="0">
            <a:solidFill>
              <a:schemeClr val="accent6">
                <a:lumMod val="50000"/>
              </a:schemeClr>
            </a:solidFill>
            <a:cs typeface="Zar" panose="00000400000000000000" pitchFamily="2" charset="-78"/>
          </a:endParaRPr>
        </a:p>
      </dsp:txBody>
      <dsp:txXfrm>
        <a:off x="2386974" y="3023322"/>
        <a:ext cx="1992326" cy="1992326"/>
      </dsp:txXfrm>
    </dsp:sp>
    <dsp:sp modelId="{E9086211-F3D4-4457-9D61-12F2BEE93A6F}">
      <dsp:nvSpPr>
        <dsp:cNvPr id="0" name=""/>
        <dsp:cNvSpPr/>
      </dsp:nvSpPr>
      <dsp:spPr>
        <a:xfrm>
          <a:off x="4656918" y="2915542"/>
          <a:ext cx="2207886" cy="2207886"/>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fa-IR" sz="1800" b="1" kern="1200" dirty="0" smtClean="0">
              <a:solidFill>
                <a:srgbClr val="C00000"/>
              </a:solidFill>
              <a:cs typeface="Zar" panose="00000400000000000000" pitchFamily="2" charset="-78"/>
            </a:rPr>
            <a:t>ميانگين جهاني مصرف ديگر</a:t>
          </a:r>
          <a:r>
            <a:rPr lang="en-US" sz="1800" b="1" kern="1200" dirty="0" smtClean="0">
              <a:solidFill>
                <a:srgbClr val="C00000"/>
              </a:solidFill>
              <a:cs typeface="Zar" panose="00000400000000000000" pitchFamily="2" charset="-78"/>
            </a:rPr>
            <a:t> </a:t>
          </a:r>
          <a:r>
            <a:rPr lang="fa-IR" sz="1800" b="1" kern="1200" dirty="0" smtClean="0">
              <a:solidFill>
                <a:srgbClr val="C00000"/>
              </a:solidFill>
              <a:cs typeface="Zar" panose="00000400000000000000" pitchFamily="2" charset="-78"/>
            </a:rPr>
            <a:t>سموم 6/5 %</a:t>
          </a:r>
          <a:endParaRPr lang="en-US" sz="1800" kern="1200" dirty="0">
            <a:solidFill>
              <a:srgbClr val="C00000"/>
            </a:solidFill>
            <a:cs typeface="Zar" panose="00000400000000000000" pitchFamily="2" charset="-78"/>
          </a:endParaRPr>
        </a:p>
      </dsp:txBody>
      <dsp:txXfrm>
        <a:off x="4764698" y="3023322"/>
        <a:ext cx="1992326" cy="19923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029A5-CE12-43ED-B924-80F445C2446C}">
      <dsp:nvSpPr>
        <dsp:cNvPr id="0" name=""/>
        <dsp:cNvSpPr/>
      </dsp:nvSpPr>
      <dsp:spPr>
        <a:xfrm>
          <a:off x="0" y="192283"/>
          <a:ext cx="8229600" cy="773955"/>
        </a:xfrm>
        <a:prstGeom prst="roundRect">
          <a:avLst/>
        </a:prstGeom>
        <a:blipFill rotWithShape="0">
          <a:blip xmlns:r="http://schemas.openxmlformats.org/officeDocument/2006/relationships" r:embed="rId1">
            <a:duotone>
              <a:schemeClr val="accent1">
                <a:hueOff val="0"/>
                <a:satOff val="0"/>
                <a:lumOff val="0"/>
                <a:alphaOff val="0"/>
                <a:shade val="63000"/>
                <a:tint val="82000"/>
              </a:schemeClr>
              <a:schemeClr val="accent1">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fa-IR" sz="2700" b="1" kern="1200" dirty="0" smtClean="0">
              <a:cs typeface="Zar" panose="00000400000000000000" pitchFamily="2" charset="-78"/>
            </a:rPr>
            <a:t>تغييرات مصرف انواع سموم در کشور در مقايسه با ساير نقاط جهان</a:t>
          </a:r>
          <a:endParaRPr lang="en-US" sz="2700" kern="1200" dirty="0">
            <a:cs typeface="Zar" panose="00000400000000000000" pitchFamily="2" charset="-78"/>
          </a:endParaRPr>
        </a:p>
      </dsp:txBody>
      <dsp:txXfrm>
        <a:off x="37781" y="230064"/>
        <a:ext cx="8154038" cy="6983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1AC54-BB50-4E12-9A3E-A722E1C7630E}">
      <dsp:nvSpPr>
        <dsp:cNvPr id="0" name=""/>
        <dsp:cNvSpPr/>
      </dsp:nvSpPr>
      <dsp:spPr>
        <a:xfrm>
          <a:off x="1147664" y="0"/>
          <a:ext cx="5477070" cy="3024336"/>
        </a:xfrm>
        <a:prstGeom prst="roundRect">
          <a:avLst/>
        </a:prstGeom>
        <a:blipFill>
          <a:blip xmlns:r="http://schemas.openxmlformats.org/officeDocument/2006/relationships" r:embed="rId1">
            <a:duotone>
              <a:schemeClr val="accent2">
                <a:shade val="63000"/>
                <a:tint val="82000"/>
              </a:schemeClr>
              <a:schemeClr val="accent2">
                <a:tint val="10000"/>
                <a:satMod val="400000"/>
              </a:schemeClr>
            </a:duotone>
          </a:blip>
          <a:tile tx="0" ty="0" sx="40000" sy="40000" flip="none" algn="tl"/>
        </a:blipFill>
        <a:ln w="12700" cap="flat" cmpd="sng" algn="ctr">
          <a:solidFill>
            <a:schemeClr val="accent2"/>
          </a:solidFill>
          <a:prstDash val="solid"/>
        </a:ln>
        <a:effectLst>
          <a:outerShdw blurRad="95000" rotWithShape="0">
            <a:srgbClr val="000000">
              <a:alpha val="50000"/>
            </a:srgbClr>
          </a:outerShdw>
          <a:softEdge rad="12700"/>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9070" tIns="89535" rIns="179070" bIns="89535" numCol="1" spcCol="1270" anchor="ctr" anchorCtr="0">
          <a:noAutofit/>
        </a:bodyPr>
        <a:lstStyle/>
        <a:p>
          <a:pPr lvl="0" algn="ctr" defTabSz="2089150" rtl="0">
            <a:lnSpc>
              <a:spcPct val="90000"/>
            </a:lnSpc>
            <a:spcBef>
              <a:spcPct val="0"/>
            </a:spcBef>
            <a:spcAft>
              <a:spcPct val="35000"/>
            </a:spcAft>
          </a:pPr>
          <a:r>
            <a:rPr lang="fa-IR" sz="4700" b="1" kern="1200" dirty="0" smtClean="0">
              <a:solidFill>
                <a:schemeClr val="bg1"/>
              </a:solidFill>
              <a:cs typeface="Zar" panose="00000400000000000000" pitchFamily="2" charset="-78"/>
            </a:rPr>
            <a:t>انواع بندپايان مهم در </a:t>
          </a:r>
          <a:r>
            <a:rPr lang="fa-IR" sz="4700" b="1" kern="1200" dirty="0" smtClean="0">
              <a:solidFill>
                <a:schemeClr val="bg1"/>
              </a:solidFill>
              <a:cs typeface="Zar" panose="00000400000000000000" pitchFamily="2" charset="-78"/>
            </a:rPr>
            <a:t>خوابگاههاي دانشجويي</a:t>
          </a:r>
          <a:endParaRPr lang="en-US" sz="4700" kern="1200" dirty="0">
            <a:solidFill>
              <a:schemeClr val="bg1"/>
            </a:solidFill>
            <a:cs typeface="Zar" panose="00000400000000000000" pitchFamily="2" charset="-78"/>
          </a:endParaRPr>
        </a:p>
      </dsp:txBody>
      <dsp:txXfrm>
        <a:off x="1295300" y="147636"/>
        <a:ext cx="5181798" cy="27290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0D6035B7-7F8E-4274-A42B-7B9923CF4F2D}" type="datetimeFigureOut">
              <a:rPr lang="en-US"/>
              <a:pPr>
                <a:defRPr/>
              </a:pPr>
              <a:t>12/25/2016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4924C58A-0EC4-412F-ACB8-AF542DCB4B9F}" type="slidenum">
              <a:rPr lang="en-US"/>
              <a:pPr>
                <a:defRPr/>
              </a:pPr>
              <a:t>‹#›</a:t>
            </a:fld>
            <a:endParaRPr lang="en-US"/>
          </a:p>
        </p:txBody>
      </p:sp>
    </p:spTree>
    <p:extLst>
      <p:ext uri="{BB962C8B-B14F-4D97-AF65-F5344CB8AC3E}">
        <p14:creationId xmlns:p14="http://schemas.microsoft.com/office/powerpoint/2010/main" val="191021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2EC744A5-D1E4-4B2D-9B40-6F1D1167C4AE}" type="slidenum">
              <a:rPr lang="ar-SA" altLang="en-US" smtClean="0">
                <a:solidFill>
                  <a:srgbClr val="000000"/>
                </a:solidFill>
                <a:latin typeface="Arial" charset="0"/>
              </a:rPr>
              <a:pPr eaLnBrk="1" hangingPunct="1"/>
              <a:t>122</a:t>
            </a:fld>
            <a:endParaRPr lang="en-US" altLang="en-US" smtClean="0">
              <a:solidFill>
                <a:srgbClr val="000000"/>
              </a:solidFill>
              <a:latin typeface="Arial" charset="0"/>
            </a:endParaRPr>
          </a:p>
        </p:txBody>
      </p:sp>
      <p:sp>
        <p:nvSpPr>
          <p:cNvPr id="190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charset="0"/>
            </a:endParaRPr>
          </a:p>
        </p:txBody>
      </p:sp>
    </p:spTree>
    <p:extLst>
      <p:ext uri="{BB962C8B-B14F-4D97-AF65-F5344CB8AC3E}">
        <p14:creationId xmlns:p14="http://schemas.microsoft.com/office/powerpoint/2010/main" val="328928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43BBC205-5810-461B-94C7-47031E1D6FC3}" type="slidenum">
              <a:rPr lang="ar-SA"/>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02812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ACE3C3C-3CAF-45AF-98E5-D7F39D7E9F9C}" type="slidenum">
              <a:rPr lang="ar-SA"/>
              <a:pPr>
                <a:defRPr/>
              </a:pPr>
              <a:t>‹#›</a:t>
            </a:fld>
            <a:endParaRPr lang="en-US"/>
          </a:p>
        </p:txBody>
      </p:sp>
    </p:spTree>
    <p:extLst>
      <p:ext uri="{BB962C8B-B14F-4D97-AF65-F5344CB8AC3E}">
        <p14:creationId xmlns:p14="http://schemas.microsoft.com/office/powerpoint/2010/main" val="202407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1409A195-7D3F-4ADE-863F-96306242EED4}" type="slidenum">
              <a:rPr lang="ar-SA"/>
              <a:pPr>
                <a:defRPr/>
              </a:pPr>
              <a:t>‹#›</a:t>
            </a:fld>
            <a:endParaRPr lang="en-US"/>
          </a:p>
        </p:txBody>
      </p:sp>
    </p:spTree>
    <p:extLst>
      <p:ext uri="{BB962C8B-B14F-4D97-AF65-F5344CB8AC3E}">
        <p14:creationId xmlns:p14="http://schemas.microsoft.com/office/powerpoint/2010/main" val="121734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EB248DE6-85FE-4509-A030-41D5D7782580}" type="slidenum">
              <a:rPr lang="fa-IR"/>
              <a:pPr>
                <a:defRPr/>
              </a:pPr>
              <a:t>‹#›</a:t>
            </a:fld>
            <a:endParaRPr lang="en-US"/>
          </a:p>
        </p:txBody>
      </p:sp>
    </p:spTree>
    <p:extLst>
      <p:ext uri="{BB962C8B-B14F-4D97-AF65-F5344CB8AC3E}">
        <p14:creationId xmlns:p14="http://schemas.microsoft.com/office/powerpoint/2010/main" val="3592988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0824CA26-814B-4EED-BB81-A89BD4ADF98D}" type="slidenum">
              <a:rPr lang="ar-SA"/>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71093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583022E7-7619-4563-9842-FACE5F341FE1}" type="slidenum">
              <a:rPr lang="ar-SA"/>
              <a:pPr>
                <a:defRPr/>
              </a:pPr>
              <a:t>‹#›</a:t>
            </a:fld>
            <a:endParaRPr lang="en-US"/>
          </a:p>
        </p:txBody>
      </p:sp>
    </p:spTree>
    <p:extLst>
      <p:ext uri="{BB962C8B-B14F-4D97-AF65-F5344CB8AC3E}">
        <p14:creationId xmlns:p14="http://schemas.microsoft.com/office/powerpoint/2010/main" val="32976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6924D8-B357-440C-8557-CE4CF1FD4EC0}" type="slidenum">
              <a:rPr lang="ar-SA"/>
              <a:pPr>
                <a:defRPr/>
              </a:pPr>
              <a:t>‹#›</a:t>
            </a:fld>
            <a:endParaRPr lang="en-US"/>
          </a:p>
        </p:txBody>
      </p:sp>
    </p:spTree>
    <p:extLst>
      <p:ext uri="{BB962C8B-B14F-4D97-AF65-F5344CB8AC3E}">
        <p14:creationId xmlns:p14="http://schemas.microsoft.com/office/powerpoint/2010/main" val="188602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B2AB6C7D-4513-4BAB-A6ED-DB747A2C1FDD}" type="slidenum">
              <a:rPr lang="ar-SA"/>
              <a:pPr>
                <a:defRPr/>
              </a:pPr>
              <a:t>‹#›</a:t>
            </a:fld>
            <a:endParaRPr lang="en-US"/>
          </a:p>
        </p:txBody>
      </p:sp>
    </p:spTree>
    <p:extLst>
      <p:ext uri="{BB962C8B-B14F-4D97-AF65-F5344CB8AC3E}">
        <p14:creationId xmlns:p14="http://schemas.microsoft.com/office/powerpoint/2010/main" val="1229997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CE83316F-7221-4907-92D1-B88F37E38059}" type="slidenum">
              <a:rPr lang="ar-SA"/>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092285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4D6250D1-3754-401B-AE28-2F746A24C132}" type="slidenum">
              <a:rPr lang="ar-SA"/>
              <a:pPr>
                <a:defRPr/>
              </a:pPr>
              <a:t>‹#›</a:t>
            </a:fld>
            <a:endParaRPr lang="en-US"/>
          </a:p>
        </p:txBody>
      </p:sp>
    </p:spTree>
    <p:extLst>
      <p:ext uri="{BB962C8B-B14F-4D97-AF65-F5344CB8AC3E}">
        <p14:creationId xmlns:p14="http://schemas.microsoft.com/office/powerpoint/2010/main" val="181551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1BD0D8EB-C5C3-4D95-8A2D-7A12FCE7AFDD}" type="slidenum">
              <a:rPr lang="ar-SA"/>
              <a:pPr>
                <a:defRPr/>
              </a:pPr>
              <a:t>‹#›</a:t>
            </a:fld>
            <a:endParaRPr lang="en-US"/>
          </a:p>
        </p:txBody>
      </p:sp>
    </p:spTree>
    <p:extLst>
      <p:ext uri="{BB962C8B-B14F-4D97-AF65-F5344CB8AC3E}">
        <p14:creationId xmlns:p14="http://schemas.microsoft.com/office/powerpoint/2010/main" val="237722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31569334-7048-42BD-B7B8-F1FC00B3F5DB}" type="slidenum">
              <a:rPr lang="ar-SA"/>
              <a:pPr>
                <a:defRPr/>
              </a:pPr>
              <a:t>‹#›</a:t>
            </a:fld>
            <a:endParaRPr lang="en-US"/>
          </a:p>
        </p:txBody>
      </p:sp>
    </p:spTree>
    <p:extLst>
      <p:ext uri="{BB962C8B-B14F-4D97-AF65-F5344CB8AC3E}">
        <p14:creationId xmlns:p14="http://schemas.microsoft.com/office/powerpoint/2010/main" val="1883479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B3CF4F78-A877-4F04-A865-B87CE95235D9}" type="slidenum">
              <a:rPr lang="ar-SA"/>
              <a:pPr>
                <a:defRPr/>
              </a:pPr>
              <a:t>‹#›</a:t>
            </a:fld>
            <a:endParaRPr lang="en-US"/>
          </a:p>
        </p:txBody>
      </p:sp>
    </p:spTree>
    <p:extLst>
      <p:ext uri="{BB962C8B-B14F-4D97-AF65-F5344CB8AC3E}">
        <p14:creationId xmlns:p14="http://schemas.microsoft.com/office/powerpoint/2010/main" val="267731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56E0817B-29BD-4076-8C01-D560EF496737}" type="slidenum">
              <a:rPr lang="ar-SA"/>
              <a:pPr>
                <a:defRPr/>
              </a:pPr>
              <a:t>‹#›</a:t>
            </a:fld>
            <a:endParaRPr lang="en-US"/>
          </a:p>
        </p:txBody>
      </p:sp>
    </p:spTree>
    <p:extLst>
      <p:ext uri="{BB962C8B-B14F-4D97-AF65-F5344CB8AC3E}">
        <p14:creationId xmlns:p14="http://schemas.microsoft.com/office/powerpoint/2010/main" val="117323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5A2C6632-567B-413D-AC6B-C6CB6D660C17}" type="slidenum">
              <a:rPr lang="ar-SA"/>
              <a:pPr>
                <a:defRPr/>
              </a:pPr>
              <a:t>‹#›</a:t>
            </a:fld>
            <a:endParaRPr lang="en-US"/>
          </a:p>
        </p:txBody>
      </p:sp>
    </p:spTree>
    <p:extLst>
      <p:ext uri="{BB962C8B-B14F-4D97-AF65-F5344CB8AC3E}">
        <p14:creationId xmlns:p14="http://schemas.microsoft.com/office/powerpoint/2010/main" val="1062632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766C44CB-5200-46C3-996E-1199C36DE91A}" type="slidenum">
              <a:rPr lang="ar-SA"/>
              <a:pPr>
                <a:defRPr/>
              </a:pPr>
              <a:t>‹#›</a:t>
            </a:fld>
            <a:endParaRPr lang="en-US"/>
          </a:p>
        </p:txBody>
      </p:sp>
    </p:spTree>
    <p:extLst>
      <p:ext uri="{BB962C8B-B14F-4D97-AF65-F5344CB8AC3E}">
        <p14:creationId xmlns:p14="http://schemas.microsoft.com/office/powerpoint/2010/main" val="194067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000DE2C2-FE93-4AA3-8E3E-0F08D471CC93}" type="slidenum">
              <a:rPr lang="fa-IR"/>
              <a:pPr>
                <a:defRPr/>
              </a:pPr>
              <a:t>‹#›</a:t>
            </a:fld>
            <a:endParaRPr lang="en-US"/>
          </a:p>
        </p:txBody>
      </p:sp>
    </p:spTree>
    <p:extLst>
      <p:ext uri="{BB962C8B-B14F-4D97-AF65-F5344CB8AC3E}">
        <p14:creationId xmlns:p14="http://schemas.microsoft.com/office/powerpoint/2010/main" val="272244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p:spPr>
          <p:txBody>
            <a:bodyPr wrap="none" anchor="ctr"/>
            <a:lstStyle/>
            <a:p>
              <a:pPr algn="ctr">
                <a:defRPr/>
              </a:pPr>
              <a:endParaRPr kumimoji="1" lang="zh-CN" altLang="en-US">
                <a:solidFill>
                  <a:srgbClr val="000000"/>
                </a:solidFill>
                <a:latin typeface="Arial" charset="0"/>
                <a:ea typeface="宋体" pitchFamily="2" charset="-122"/>
              </a:endParaRPr>
            </a:p>
          </p:txBody>
        </p:sp>
        <p:grpSp>
          <p:nvGrpSpPr>
            <p:cNvPr id="8" name="Group 6"/>
            <p:cNvGrpSpPr>
              <a:grpSpLocks/>
            </p:cNvGrpSpPr>
            <p:nvPr/>
          </p:nvGrpSpPr>
          <p:grpSpPr bwMode="auto">
            <a:xfrm>
              <a:off x="4944" y="1"/>
              <a:ext cx="816" cy="3974"/>
              <a:chOff x="4944" y="1"/>
              <a:chExt cx="816" cy="3974"/>
            </a:xfrm>
          </p:grpSpPr>
          <p:grpSp>
            <p:nvGrpSpPr>
              <p:cNvPr id="20" name="Group 7"/>
              <p:cNvGrpSpPr>
                <a:grpSpLocks/>
              </p:cNvGrpSpPr>
              <p:nvPr userDrawn="1"/>
            </p:nvGrpSpPr>
            <p:grpSpPr bwMode="auto">
              <a:xfrm>
                <a:off x="5280" y="1"/>
                <a:ext cx="480" cy="1430"/>
                <a:chOff x="5280" y="1"/>
                <a:chExt cx="480" cy="1430"/>
              </a:xfrm>
            </p:grpSpPr>
            <p:grpSp>
              <p:nvGrpSpPr>
                <p:cNvPr id="41" name="Group 8"/>
                <p:cNvGrpSpPr>
                  <a:grpSpLocks/>
                </p:cNvGrpSpPr>
                <p:nvPr userDrawn="1"/>
              </p:nvGrpSpPr>
              <p:grpSpPr bwMode="auto">
                <a:xfrm rot="-5400000">
                  <a:off x="5484" y="0"/>
                  <a:ext cx="174" cy="176"/>
                  <a:chOff x="1657" y="323"/>
                  <a:chExt cx="1691" cy="2560"/>
                </a:xfrm>
              </p:grpSpPr>
              <p:grpSp>
                <p:nvGrpSpPr>
                  <p:cNvPr id="50" name="Group 9"/>
                  <p:cNvGrpSpPr>
                    <a:grpSpLocks/>
                  </p:cNvGrpSpPr>
                  <p:nvPr/>
                </p:nvGrpSpPr>
                <p:grpSpPr bwMode="auto">
                  <a:xfrm>
                    <a:off x="1657" y="323"/>
                    <a:ext cx="1691" cy="2560"/>
                    <a:chOff x="1657" y="323"/>
                    <a:chExt cx="1691" cy="2560"/>
                  </a:xfrm>
                </p:grpSpPr>
                <p:sp>
                  <p:nvSpPr>
                    <p:cNvPr id="57" name="Freeform 10"/>
                    <p:cNvSpPr>
                      <a:spLocks/>
                    </p:cNvSpPr>
                    <p:nvPr/>
                  </p:nvSpPr>
                  <p:spPr bwMode="auto">
                    <a:xfrm>
                      <a:off x="2133"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8" name="Freeform 11"/>
                    <p:cNvSpPr>
                      <a:spLocks/>
                    </p:cNvSpPr>
                    <p:nvPr/>
                  </p:nvSpPr>
                  <p:spPr bwMode="auto">
                    <a:xfrm>
                      <a:off x="1676" y="381"/>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51" name="Oval 12"/>
                  <p:cNvSpPr>
                    <a:spLocks noChangeArrowheads="1"/>
                  </p:cNvSpPr>
                  <p:nvPr/>
                </p:nvSpPr>
                <p:spPr bwMode="auto">
                  <a:xfrm>
                    <a:off x="2396" y="1428"/>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defRPr/>
                    </a:pPr>
                    <a:endParaRPr lang="fa-IR" altLang="en-US" smtClean="0">
                      <a:solidFill>
                        <a:srgbClr val="000000"/>
                      </a:solidFill>
                      <a:latin typeface="Arial" charset="0"/>
                    </a:endParaRPr>
                  </a:p>
                </p:txBody>
              </p:sp>
              <p:sp>
                <p:nvSpPr>
                  <p:cNvPr id="52" name="Freeform 13"/>
                  <p:cNvSpPr>
                    <a:spLocks/>
                  </p:cNvSpPr>
                  <p:nvPr/>
                </p:nvSpPr>
                <p:spPr bwMode="auto">
                  <a:xfrm>
                    <a:off x="2619" y="745"/>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 name="Freeform 14"/>
                  <p:cNvSpPr>
                    <a:spLocks/>
                  </p:cNvSpPr>
                  <p:nvPr/>
                </p:nvSpPr>
                <p:spPr bwMode="auto">
                  <a:xfrm>
                    <a:off x="2687"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4" name="Freeform 15"/>
                  <p:cNvSpPr>
                    <a:spLocks/>
                  </p:cNvSpPr>
                  <p:nvPr/>
                </p:nvSpPr>
                <p:spPr bwMode="auto">
                  <a:xfrm>
                    <a:off x="243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5"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6" name="Freeform 17"/>
                  <p:cNvSpPr>
                    <a:spLocks/>
                  </p:cNvSpPr>
                  <p:nvPr/>
                </p:nvSpPr>
                <p:spPr bwMode="auto">
                  <a:xfrm>
                    <a:off x="2094" y="934"/>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42" name="Picture 1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a:solidFill>
                  <a:srgbClr val="000000"/>
                </a:solidFill>
                <a:latin typeface="Arial" charset="0"/>
              </a:endParaRPr>
            </a:p>
          </p:txBody>
        </p:sp>
        <p:sp>
          <p:nvSpPr>
            <p:cNvPr id="11"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p:spPr>
          <p:txBody>
            <a:bodyPr wrap="none" anchor="ctr"/>
            <a:lstStyle/>
            <a:p>
              <a:pPr>
                <a:defRPr/>
              </a:pPr>
              <a:endParaRPr lang="en-US">
                <a:solidFill>
                  <a:srgbClr val="000000"/>
                </a:solidFill>
                <a:latin typeface="Arial"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a:solidFill>
                  <a:srgbClr val="000000"/>
                </a:solidFill>
                <a:latin typeface="Arial"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18"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p:spPr>
          <p:txBody>
            <a:bodyPr wrap="none" anchor="ctr"/>
            <a:lstStyle/>
            <a:p>
              <a:pPr>
                <a:defRPr/>
              </a:pPr>
              <a:endParaRPr lang="en-US">
                <a:solidFill>
                  <a:srgbClr val="000000"/>
                </a:solidFill>
                <a:latin typeface="Arial" charset="0"/>
              </a:endParaRPr>
            </a:p>
          </p:txBody>
        </p:sp>
        <p:sp>
          <p:nvSpPr>
            <p:cNvPr id="19"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6201" name="Rectangle 57"/>
          <p:cNvSpPr>
            <a:spLocks noGrp="1" noChangeArrowheads="1"/>
          </p:cNvSpPr>
          <p:nvPr>
            <p:ph type="ctrTitle" sz="quarter"/>
          </p:nvPr>
        </p:nvSpPr>
        <p:spPr>
          <a:xfrm>
            <a:off x="685800" y="1370013"/>
            <a:ext cx="6965950" cy="2057400"/>
          </a:xfrm>
        </p:spPr>
        <p:txBody>
          <a:bodyPr/>
          <a:lstStyle>
            <a:lvl1pPr>
              <a:defRPr/>
            </a:lvl1pPr>
          </a:lstStyle>
          <a:p>
            <a:pPr lvl="0"/>
            <a:r>
              <a:rPr lang="en-US" altLang="zh-CN" noProof="0" smtClean="0"/>
              <a:t>Click to edit Master title style</a:t>
            </a:r>
          </a:p>
        </p:txBody>
      </p:sp>
      <p:sp>
        <p:nvSpPr>
          <p:cNvPr id="620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altLang="zh-CN" noProof="0" smtClean="0"/>
              <a:t>Click to edit Master subtitle style</a:t>
            </a:r>
          </a:p>
        </p:txBody>
      </p:sp>
      <p:sp>
        <p:nvSpPr>
          <p:cNvPr id="59" name="Rectangle 59"/>
          <p:cNvSpPr>
            <a:spLocks noGrp="1" noChangeArrowheads="1"/>
          </p:cNvSpPr>
          <p:nvPr>
            <p:ph type="dt" sz="quarter" idx="10"/>
          </p:nvPr>
        </p:nvSpPr>
        <p:spPr/>
        <p:txBody>
          <a:bodyPr/>
          <a:lstStyle>
            <a:lvl1pPr>
              <a:defRPr>
                <a:latin typeface="Arial Black" pitchFamily="34" charset="0"/>
              </a:defRPr>
            </a:lvl1pPr>
          </a:lstStyle>
          <a:p>
            <a:pPr>
              <a:defRPr/>
            </a:pPr>
            <a:endParaRPr lang="en-US" altLang="zh-CN"/>
          </a:p>
        </p:txBody>
      </p:sp>
      <p:sp>
        <p:nvSpPr>
          <p:cNvPr id="60" name="Rectangle 60"/>
          <p:cNvSpPr>
            <a:spLocks noGrp="1" noChangeArrowheads="1"/>
          </p:cNvSpPr>
          <p:nvPr>
            <p:ph type="ftr" sz="quarter" idx="11"/>
          </p:nvPr>
        </p:nvSpPr>
        <p:spPr/>
        <p:txBody>
          <a:bodyPr/>
          <a:lstStyle>
            <a:lvl1pPr>
              <a:defRPr>
                <a:latin typeface="Arial Black" pitchFamily="34" charset="0"/>
              </a:defRPr>
            </a:lvl1pPr>
          </a:lstStyle>
          <a:p>
            <a:pPr>
              <a:defRPr/>
            </a:pPr>
            <a:endParaRPr lang="en-US" altLang="zh-CN"/>
          </a:p>
        </p:txBody>
      </p:sp>
      <p:sp>
        <p:nvSpPr>
          <p:cNvPr id="61" name="Rectangle 61"/>
          <p:cNvSpPr>
            <a:spLocks noGrp="1" noChangeArrowheads="1"/>
          </p:cNvSpPr>
          <p:nvPr>
            <p:ph type="sldNum" sz="quarter" idx="12"/>
          </p:nvPr>
        </p:nvSpPr>
        <p:spPr/>
        <p:txBody>
          <a:bodyPr/>
          <a:lstStyle>
            <a:lvl1pPr>
              <a:defRPr>
                <a:latin typeface="Arial Black" pitchFamily="34" charset="0"/>
              </a:defRPr>
            </a:lvl1pPr>
          </a:lstStyle>
          <a:p>
            <a:pPr>
              <a:defRPr/>
            </a:pPr>
            <a:fld id="{0C8DDEB3-E1E1-48AC-B474-4A62FD69166E}"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1690166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Arial Black" pitchFamily="34" charset="0"/>
              </a:defRPr>
            </a:lvl1pPr>
          </a:lstStyle>
          <a:p>
            <a:pPr>
              <a:defRPr/>
            </a:pPr>
            <a:fld id="{88E3B4D5-1329-4D3F-AF86-1E233517B856}"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2696264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Arial Black" pitchFamily="34" charset="0"/>
              </a:defRPr>
            </a:lvl1pPr>
          </a:lstStyle>
          <a:p>
            <a:pPr>
              <a:defRPr/>
            </a:pPr>
            <a:fld id="{3E1783F0-8D4F-47FA-99B8-1D9CED417970}"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1070753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25DD5149-904A-47BD-90CC-DA4D0CF634EB}"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47356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8" name="Footer Placeholder 7"/>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9" name="Slide Number Placeholder 8"/>
          <p:cNvSpPr>
            <a:spLocks noGrp="1"/>
          </p:cNvSpPr>
          <p:nvPr>
            <p:ph type="sldNum" sz="quarter" idx="12"/>
          </p:nvPr>
        </p:nvSpPr>
        <p:spPr/>
        <p:txBody>
          <a:bodyPr/>
          <a:lstStyle>
            <a:lvl1pPr>
              <a:defRPr>
                <a:latin typeface="Arial Black" pitchFamily="34" charset="0"/>
              </a:defRPr>
            </a:lvl1pPr>
          </a:lstStyle>
          <a:p>
            <a:pPr>
              <a:defRPr/>
            </a:pPr>
            <a:fld id="{684054B5-5D3B-416D-BA35-D8468E25E202}"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428054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5D2224-57A7-4FD7-BBA1-C3C8D19C39E9}" type="slidenum">
              <a:rPr lang="ar-SA"/>
              <a:pPr>
                <a:defRPr/>
              </a:pPr>
              <a:t>‹#›</a:t>
            </a:fld>
            <a:endParaRPr lang="en-US"/>
          </a:p>
        </p:txBody>
      </p:sp>
    </p:spTree>
    <p:extLst>
      <p:ext uri="{BB962C8B-B14F-4D97-AF65-F5344CB8AC3E}">
        <p14:creationId xmlns:p14="http://schemas.microsoft.com/office/powerpoint/2010/main" val="3889195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4" name="Footer Placeholder 3"/>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5" name="Slide Number Placeholder 4"/>
          <p:cNvSpPr>
            <a:spLocks noGrp="1"/>
          </p:cNvSpPr>
          <p:nvPr>
            <p:ph type="sldNum" sz="quarter" idx="12"/>
          </p:nvPr>
        </p:nvSpPr>
        <p:spPr/>
        <p:txBody>
          <a:bodyPr/>
          <a:lstStyle>
            <a:lvl1pPr>
              <a:defRPr>
                <a:latin typeface="Arial Black" pitchFamily="34" charset="0"/>
              </a:defRPr>
            </a:lvl1pPr>
          </a:lstStyle>
          <a:p>
            <a:pPr>
              <a:defRPr/>
            </a:pPr>
            <a:fld id="{83A83C4E-DA44-4748-9204-9D0F31AC9DFA}"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2047891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3" name="Footer Placeholder 2"/>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4" name="Slide Number Placeholder 3"/>
          <p:cNvSpPr>
            <a:spLocks noGrp="1"/>
          </p:cNvSpPr>
          <p:nvPr>
            <p:ph type="sldNum" sz="quarter" idx="12"/>
          </p:nvPr>
        </p:nvSpPr>
        <p:spPr/>
        <p:txBody>
          <a:bodyPr/>
          <a:lstStyle>
            <a:lvl1pPr>
              <a:defRPr>
                <a:latin typeface="Arial Black" pitchFamily="34" charset="0"/>
              </a:defRPr>
            </a:lvl1pPr>
          </a:lstStyle>
          <a:p>
            <a:pPr>
              <a:defRPr/>
            </a:pPr>
            <a:fld id="{6A36B94B-2484-40A5-970D-606E1D8393FD}"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3354304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804E2143-44BC-459A-881A-1CEC95841351}"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3475515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D16B0878-20F8-41C7-B157-C1B356DEED42}"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799184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Arial Black" pitchFamily="34" charset="0"/>
              </a:defRPr>
            </a:lvl1pPr>
          </a:lstStyle>
          <a:p>
            <a:pPr>
              <a:defRPr/>
            </a:pPr>
            <a:fld id="{7304189A-40F9-456F-9628-26D588A1DDF2}"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266190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Arial Black" pitchFamily="34" charset="0"/>
              </a:defRPr>
            </a:lvl1pPr>
          </a:lstStyle>
          <a:p>
            <a:pPr>
              <a:defRPr/>
            </a:pPr>
            <a:fld id="{E3145E63-1421-4D15-B792-BA9BA55BF528}"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1366556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19075" y="227013"/>
            <a:ext cx="74771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63525" y="1598613"/>
            <a:ext cx="3616325"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032250" y="1598613"/>
            <a:ext cx="36179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63525" y="3922713"/>
            <a:ext cx="361632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032250" y="3922713"/>
            <a:ext cx="36179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8" name="Footer Placeholder 7"/>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9" name="Slide Number Placeholder 8"/>
          <p:cNvSpPr>
            <a:spLocks noGrp="1"/>
          </p:cNvSpPr>
          <p:nvPr>
            <p:ph type="sldNum" sz="quarter" idx="12"/>
          </p:nvPr>
        </p:nvSpPr>
        <p:spPr/>
        <p:txBody>
          <a:bodyPr/>
          <a:lstStyle>
            <a:lvl1pPr>
              <a:defRPr>
                <a:latin typeface="Arial Black" pitchFamily="34" charset="0"/>
              </a:defRPr>
            </a:lvl1pPr>
          </a:lstStyle>
          <a:p>
            <a:pPr>
              <a:defRPr/>
            </a:pPr>
            <a:fld id="{2A2491B9-C8F1-4702-8A85-99D71CFB08DA}"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4130163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19075" y="227013"/>
            <a:ext cx="7477125" cy="5868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4" name="Footer Placeholder 3"/>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5" name="Slide Number Placeholder 4"/>
          <p:cNvSpPr>
            <a:spLocks noGrp="1"/>
          </p:cNvSpPr>
          <p:nvPr>
            <p:ph type="sldNum" sz="quarter" idx="12"/>
          </p:nvPr>
        </p:nvSpPr>
        <p:spPr/>
        <p:txBody>
          <a:bodyPr/>
          <a:lstStyle>
            <a:lvl1pPr>
              <a:defRPr>
                <a:latin typeface="Arial Black" pitchFamily="34" charset="0"/>
              </a:defRPr>
            </a:lvl1pPr>
          </a:lstStyle>
          <a:p>
            <a:pPr>
              <a:defRPr/>
            </a:pPr>
            <a:fld id="{38EB93C4-404B-4CF4-85AA-70D5F3E2D34A}"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4076543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3525" y="1598613"/>
            <a:ext cx="3616325"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032250" y="1598613"/>
            <a:ext cx="36179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032250" y="3922713"/>
            <a:ext cx="36179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7" name="Footer Placeholder 6"/>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8" name="Slide Number Placeholder 7"/>
          <p:cNvSpPr>
            <a:spLocks noGrp="1"/>
          </p:cNvSpPr>
          <p:nvPr>
            <p:ph type="sldNum" sz="quarter" idx="12"/>
          </p:nvPr>
        </p:nvSpPr>
        <p:spPr/>
        <p:txBody>
          <a:bodyPr/>
          <a:lstStyle>
            <a:lvl1pPr>
              <a:defRPr>
                <a:latin typeface="Arial Black" pitchFamily="34" charset="0"/>
              </a:defRPr>
            </a:lvl1pPr>
          </a:lstStyle>
          <a:p>
            <a:pPr>
              <a:defRPr/>
            </a:pPr>
            <a:fld id="{85AF1DDB-017A-4B28-AF70-436C4F0B6750}"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1832548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3525" y="1598613"/>
            <a:ext cx="3616325"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8DAA5D8A-7103-4EE1-ABA8-FACD6B45B151}"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1758476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3A6C30B6-EE04-4E24-A1D9-800CE056F4DB}" type="slidenum">
              <a:rPr lang="ar-SA"/>
              <a:pPr>
                <a:defRPr/>
              </a:pPr>
              <a:t>‹#›</a:t>
            </a:fld>
            <a:endParaRPr lang="en-US"/>
          </a:p>
        </p:txBody>
      </p:sp>
    </p:spTree>
    <p:extLst>
      <p:ext uri="{BB962C8B-B14F-4D97-AF65-F5344CB8AC3E}">
        <p14:creationId xmlns:p14="http://schemas.microsoft.com/office/powerpoint/2010/main" val="2595336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3525" y="1598613"/>
            <a:ext cx="7386638"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3525" y="3922713"/>
            <a:ext cx="7386638"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7216BDEE-918F-4439-8963-4111248888A3}"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2948629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032250" y="1598613"/>
            <a:ext cx="36179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032250" y="3922713"/>
            <a:ext cx="36179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7" name="Footer Placeholder 6"/>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8" name="Slide Number Placeholder 7"/>
          <p:cNvSpPr>
            <a:spLocks noGrp="1"/>
          </p:cNvSpPr>
          <p:nvPr>
            <p:ph type="sldNum" sz="quarter" idx="12"/>
          </p:nvPr>
        </p:nvSpPr>
        <p:spPr/>
        <p:txBody>
          <a:bodyPr/>
          <a:lstStyle>
            <a:lvl1pPr>
              <a:defRPr>
                <a:latin typeface="Arial Black" pitchFamily="34" charset="0"/>
              </a:defRPr>
            </a:lvl1pPr>
          </a:lstStyle>
          <a:p>
            <a:pPr>
              <a:defRPr/>
            </a:pPr>
            <a:fld id="{59E57E99-50E5-4824-8A8B-04C3AE3BCC9C}"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3442573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032250" y="1598613"/>
            <a:ext cx="36179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F797BB92-60ED-48E8-9C60-254CF74B62A5}"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1505942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63525" y="1598613"/>
            <a:ext cx="3616325"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263525" y="3922713"/>
            <a:ext cx="361632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032250" y="1598613"/>
            <a:ext cx="36179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7" name="Footer Placeholder 6"/>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8" name="Slide Number Placeholder 7"/>
          <p:cNvSpPr>
            <a:spLocks noGrp="1"/>
          </p:cNvSpPr>
          <p:nvPr>
            <p:ph type="sldNum" sz="quarter" idx="12"/>
          </p:nvPr>
        </p:nvSpPr>
        <p:spPr/>
        <p:txBody>
          <a:bodyPr/>
          <a:lstStyle>
            <a:lvl1pPr>
              <a:defRPr>
                <a:latin typeface="Arial Black" pitchFamily="34" charset="0"/>
              </a:defRPr>
            </a:lvl1pPr>
          </a:lstStyle>
          <a:p>
            <a:pPr>
              <a:defRPr/>
            </a:pPr>
            <a:fld id="{AE42465C-BCC4-4685-B134-516659EE5E9B}"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24610264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63525" y="1598613"/>
            <a:ext cx="7386638" cy="4497387"/>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Arial Black" pitchFamily="34" charset="0"/>
              </a:defRPr>
            </a:lvl1pPr>
          </a:lstStyle>
          <a:p>
            <a:pPr>
              <a:defRPr/>
            </a:pPr>
            <a:fld id="{4A4FB838-2F58-4162-A8B3-6C1093B01012}" type="slidenum">
              <a:rPr lang="ar-SA"/>
              <a:pPr>
                <a:defRPr/>
              </a:pPr>
              <a:t>‹#›</a:t>
            </a:fld>
            <a:endParaRPr lang="zh-CN" altLang="en-US">
              <a:ea typeface="宋体" pitchFamily="2" charset="-122"/>
            </a:endParaRPr>
          </a:p>
        </p:txBody>
      </p:sp>
    </p:spTree>
    <p:extLst>
      <p:ext uri="{BB962C8B-B14F-4D97-AF65-F5344CB8AC3E}">
        <p14:creationId xmlns:p14="http://schemas.microsoft.com/office/powerpoint/2010/main" val="3271369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2C72C8A6-E949-4F62-A8B8-7E6DBE0EA69C}" type="slidenum">
              <a:rPr lang="ar-SA"/>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11163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E0687AB2-4484-4C97-86DC-61EC3D01C735}" type="slidenum">
              <a:rPr lang="ar-SA"/>
              <a:pPr>
                <a:defRPr/>
              </a:pPr>
              <a:t>‹#›</a:t>
            </a:fld>
            <a:endParaRPr lang="en-US"/>
          </a:p>
        </p:txBody>
      </p:sp>
    </p:spTree>
    <p:extLst>
      <p:ext uri="{BB962C8B-B14F-4D97-AF65-F5344CB8AC3E}">
        <p14:creationId xmlns:p14="http://schemas.microsoft.com/office/powerpoint/2010/main" val="594608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F6E4CE-5B14-44E0-9FD5-7620BAD4FFFB}" type="slidenum">
              <a:rPr lang="ar-SA"/>
              <a:pPr>
                <a:defRPr/>
              </a:pPr>
              <a:t>‹#›</a:t>
            </a:fld>
            <a:endParaRPr lang="en-US"/>
          </a:p>
        </p:txBody>
      </p:sp>
    </p:spTree>
    <p:extLst>
      <p:ext uri="{BB962C8B-B14F-4D97-AF65-F5344CB8AC3E}">
        <p14:creationId xmlns:p14="http://schemas.microsoft.com/office/powerpoint/2010/main" val="1717280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1629033F-8932-4EA8-93E9-8158613E69F1}" type="slidenum">
              <a:rPr lang="ar-SA"/>
              <a:pPr>
                <a:defRPr/>
              </a:pPr>
              <a:t>‹#›</a:t>
            </a:fld>
            <a:endParaRPr lang="en-US"/>
          </a:p>
        </p:txBody>
      </p:sp>
    </p:spTree>
    <p:extLst>
      <p:ext uri="{BB962C8B-B14F-4D97-AF65-F5344CB8AC3E}">
        <p14:creationId xmlns:p14="http://schemas.microsoft.com/office/powerpoint/2010/main" val="1647377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DA385199-7FC8-476E-AA92-82FEBB8AE3D5}" type="slidenum">
              <a:rPr lang="ar-SA"/>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47854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A17757D-7A4F-4329-AF20-C2C77BEA5F99}" type="slidenum">
              <a:rPr lang="ar-SA"/>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479942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B77CA505-C0AC-4274-9547-E59995E29718}" type="slidenum">
              <a:rPr lang="ar-SA"/>
              <a:pPr>
                <a:defRPr/>
              </a:pPr>
              <a:t>‹#›</a:t>
            </a:fld>
            <a:endParaRPr lang="en-US"/>
          </a:p>
        </p:txBody>
      </p:sp>
    </p:spTree>
    <p:extLst>
      <p:ext uri="{BB962C8B-B14F-4D97-AF65-F5344CB8AC3E}">
        <p14:creationId xmlns:p14="http://schemas.microsoft.com/office/powerpoint/2010/main" val="111864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802EBD99-9D34-42CB-B691-D012FADCFA28}" type="slidenum">
              <a:rPr lang="ar-SA"/>
              <a:pPr>
                <a:defRPr/>
              </a:pPr>
              <a:t>‹#›</a:t>
            </a:fld>
            <a:endParaRPr lang="en-US"/>
          </a:p>
        </p:txBody>
      </p:sp>
    </p:spTree>
    <p:extLst>
      <p:ext uri="{BB962C8B-B14F-4D97-AF65-F5344CB8AC3E}">
        <p14:creationId xmlns:p14="http://schemas.microsoft.com/office/powerpoint/2010/main" val="3236444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EE680412-FC7F-4BCA-BFF0-F00752B964B1}" type="slidenum">
              <a:rPr lang="ar-SA"/>
              <a:pPr>
                <a:defRPr/>
              </a:pPr>
              <a:t>‹#›</a:t>
            </a:fld>
            <a:endParaRPr lang="en-US"/>
          </a:p>
        </p:txBody>
      </p:sp>
    </p:spTree>
    <p:extLst>
      <p:ext uri="{BB962C8B-B14F-4D97-AF65-F5344CB8AC3E}">
        <p14:creationId xmlns:p14="http://schemas.microsoft.com/office/powerpoint/2010/main" val="28650186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9ED6BBD5-59E3-4050-8B4E-C8A363AD4752}" type="slidenum">
              <a:rPr lang="ar-SA"/>
              <a:pPr>
                <a:defRPr/>
              </a:pPr>
              <a:t>‹#›</a:t>
            </a:fld>
            <a:endParaRPr lang="en-US"/>
          </a:p>
        </p:txBody>
      </p:sp>
    </p:spTree>
    <p:extLst>
      <p:ext uri="{BB962C8B-B14F-4D97-AF65-F5344CB8AC3E}">
        <p14:creationId xmlns:p14="http://schemas.microsoft.com/office/powerpoint/2010/main" val="1493381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366BE8D1-DCF5-4154-BC9F-E767F6C0D857}" type="slidenum">
              <a:rPr lang="ar-SA"/>
              <a:pPr>
                <a:defRPr/>
              </a:pPr>
              <a:t>‹#›</a:t>
            </a:fld>
            <a:endParaRPr lang="en-US"/>
          </a:p>
        </p:txBody>
      </p:sp>
    </p:spTree>
    <p:extLst>
      <p:ext uri="{BB962C8B-B14F-4D97-AF65-F5344CB8AC3E}">
        <p14:creationId xmlns:p14="http://schemas.microsoft.com/office/powerpoint/2010/main" val="3921745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894C729B-49D8-4FC6-9CF6-EE9D74E71C1D}" type="slidenum">
              <a:rPr lang="ar-SA"/>
              <a:pPr>
                <a:defRPr/>
              </a:pPr>
              <a:t>‹#›</a:t>
            </a:fld>
            <a:endParaRPr lang="en-US"/>
          </a:p>
        </p:txBody>
      </p:sp>
    </p:spTree>
    <p:extLst>
      <p:ext uri="{BB962C8B-B14F-4D97-AF65-F5344CB8AC3E}">
        <p14:creationId xmlns:p14="http://schemas.microsoft.com/office/powerpoint/2010/main" val="17633928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F4B744F5-9F04-41AF-88DC-BB544D97D18D}" type="slidenum">
              <a:rPr lang="fa-IR"/>
              <a:pPr>
                <a:defRPr/>
              </a:pPr>
              <a:t>‹#›</a:t>
            </a:fld>
            <a:endParaRPr lang="en-US"/>
          </a:p>
        </p:txBody>
      </p:sp>
    </p:spTree>
    <p:extLst>
      <p:ext uri="{BB962C8B-B14F-4D97-AF65-F5344CB8AC3E}">
        <p14:creationId xmlns:p14="http://schemas.microsoft.com/office/powerpoint/2010/main" val="4112627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kumimoji="1" lang="zh-CN" altLang="en-US">
                <a:solidFill>
                  <a:srgbClr val="000000"/>
                </a:solidFill>
                <a:latin typeface="Arial" pitchFamily="34" charset="0"/>
                <a:ea typeface="SimSun" pitchFamily="2" charset="-122"/>
                <a:cs typeface="Arial" pitchFamily="34" charset="0"/>
              </a:endParaRPr>
            </a:p>
          </p:txBody>
        </p:sp>
        <p:grpSp>
          <p:nvGrpSpPr>
            <p:cNvPr id="8" name="Group 6"/>
            <p:cNvGrpSpPr>
              <a:grpSpLocks/>
            </p:cNvGrpSpPr>
            <p:nvPr/>
          </p:nvGrpSpPr>
          <p:grpSpPr bwMode="auto">
            <a:xfrm>
              <a:off x="4944" y="1"/>
              <a:ext cx="816" cy="3974"/>
              <a:chOff x="4944" y="1"/>
              <a:chExt cx="816" cy="3974"/>
            </a:xfrm>
          </p:grpSpPr>
          <p:grpSp>
            <p:nvGrpSpPr>
              <p:cNvPr id="20" name="Group 7"/>
              <p:cNvGrpSpPr>
                <a:grpSpLocks/>
              </p:cNvGrpSpPr>
              <p:nvPr userDrawn="1"/>
            </p:nvGrpSpPr>
            <p:grpSpPr bwMode="auto">
              <a:xfrm>
                <a:off x="5280" y="1"/>
                <a:ext cx="480" cy="1430"/>
                <a:chOff x="5280" y="1"/>
                <a:chExt cx="480" cy="1430"/>
              </a:xfrm>
            </p:grpSpPr>
            <p:grpSp>
              <p:nvGrpSpPr>
                <p:cNvPr id="41" name="Group 8"/>
                <p:cNvGrpSpPr>
                  <a:grpSpLocks/>
                </p:cNvGrpSpPr>
                <p:nvPr userDrawn="1"/>
              </p:nvGrpSpPr>
              <p:grpSpPr bwMode="auto">
                <a:xfrm rot="-5400000">
                  <a:off x="5484" y="0"/>
                  <a:ext cx="174" cy="176"/>
                  <a:chOff x="1657" y="323"/>
                  <a:chExt cx="1691" cy="2560"/>
                </a:xfrm>
              </p:grpSpPr>
              <p:grpSp>
                <p:nvGrpSpPr>
                  <p:cNvPr id="50" name="Group 9"/>
                  <p:cNvGrpSpPr>
                    <a:grpSpLocks/>
                  </p:cNvGrpSpPr>
                  <p:nvPr/>
                </p:nvGrpSpPr>
                <p:grpSpPr bwMode="auto">
                  <a:xfrm>
                    <a:off x="1657" y="323"/>
                    <a:ext cx="1691" cy="2560"/>
                    <a:chOff x="1657" y="323"/>
                    <a:chExt cx="1691" cy="2560"/>
                  </a:xfrm>
                </p:grpSpPr>
                <p:sp>
                  <p:nvSpPr>
                    <p:cNvPr id="57" name="Freeform 10"/>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Freeform 11"/>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 name="Oval 12"/>
                  <p:cNvSpPr>
                    <a:spLocks noChangeArrowheads="1"/>
                  </p:cNvSpPr>
                  <p:nvPr/>
                </p:nvSpPr>
                <p:spPr bwMode="auto">
                  <a:xfrm>
                    <a:off x="2396" y="1428"/>
                    <a:ext cx="175" cy="247"/>
                  </a:xfrm>
                  <a:prstGeom prst="ellipse">
                    <a:avLst/>
                  </a:prstGeom>
                  <a:solidFill>
                    <a:srgbClr val="E7D6B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defRPr/>
                    </a:pPr>
                    <a:endParaRPr lang="en-US" altLang="en-US" smtClean="0">
                      <a:solidFill>
                        <a:srgbClr val="000000"/>
                      </a:solidFill>
                      <a:latin typeface="Arial" charset="0"/>
                    </a:endParaRPr>
                  </a:p>
                </p:txBody>
              </p:sp>
              <p:sp>
                <p:nvSpPr>
                  <p:cNvPr id="52" name="Freeform 13"/>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Freeform 14"/>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Freeform 15"/>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Freeform 16"/>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Freeform 17"/>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2" name="Picture 1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pitchFamily="34" charset="0"/>
                <a:cs typeface="Arial" pitchFamily="34" charset="0"/>
              </a:endParaRPr>
            </a:p>
          </p:txBody>
        </p:sp>
        <p:sp>
          <p:nvSpPr>
            <p:cNvPr id="11"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pitchFamily="34" charset="0"/>
                <a:cs typeface="Arial" pitchFamily="34"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pitchFamily="34" charset="0"/>
                <a:cs typeface="Arial" pitchFamily="34"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18"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pitchFamily="34" charset="0"/>
                <a:cs typeface="Arial" pitchFamily="34" charset="0"/>
              </a:endParaRPr>
            </a:p>
          </p:txBody>
        </p:sp>
        <p:sp>
          <p:nvSpPr>
            <p:cNvPr id="19"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p>
          </p:txBody>
        </p:sp>
      </p:grpSp>
      <p:sp>
        <p:nvSpPr>
          <p:cNvPr id="6201" name="Rectangle 57"/>
          <p:cNvSpPr>
            <a:spLocks noGrp="1" noChangeArrowheads="1"/>
          </p:cNvSpPr>
          <p:nvPr>
            <p:ph type="ctrTitle" sz="quarter"/>
          </p:nvPr>
        </p:nvSpPr>
        <p:spPr>
          <a:xfrm>
            <a:off x="685800" y="1370013"/>
            <a:ext cx="6965950" cy="2057400"/>
          </a:xfrm>
        </p:spPr>
        <p:txBody>
          <a:bodyPr/>
          <a:lstStyle>
            <a:lvl1pPr>
              <a:defRPr/>
            </a:lvl1pPr>
          </a:lstStyle>
          <a:p>
            <a:pPr lvl="0"/>
            <a:r>
              <a:rPr lang="en-US" altLang="zh-CN" noProof="0" smtClean="0"/>
              <a:t>Click to edit Master title style</a:t>
            </a:r>
          </a:p>
        </p:txBody>
      </p:sp>
      <p:sp>
        <p:nvSpPr>
          <p:cNvPr id="620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altLang="zh-CN" noProof="0" smtClean="0"/>
              <a:t>Click to edit Master subtitle style</a:t>
            </a:r>
          </a:p>
        </p:txBody>
      </p:sp>
      <p:sp>
        <p:nvSpPr>
          <p:cNvPr id="59" name="Rectangle 59"/>
          <p:cNvSpPr>
            <a:spLocks noGrp="1" noChangeArrowheads="1"/>
          </p:cNvSpPr>
          <p:nvPr>
            <p:ph type="dt" sz="quarter" idx="10"/>
          </p:nvPr>
        </p:nvSpPr>
        <p:spPr/>
        <p:txBody>
          <a:bodyPr/>
          <a:lstStyle>
            <a:lvl1pPr>
              <a:defRPr>
                <a:latin typeface="Arial Black" pitchFamily="34" charset="0"/>
              </a:defRPr>
            </a:lvl1pPr>
          </a:lstStyle>
          <a:p>
            <a:pPr>
              <a:defRPr/>
            </a:pPr>
            <a:endParaRPr lang="en-US" altLang="zh-CN"/>
          </a:p>
        </p:txBody>
      </p:sp>
      <p:sp>
        <p:nvSpPr>
          <p:cNvPr id="60" name="Rectangle 60"/>
          <p:cNvSpPr>
            <a:spLocks noGrp="1" noChangeArrowheads="1"/>
          </p:cNvSpPr>
          <p:nvPr>
            <p:ph type="ftr" sz="quarter" idx="11"/>
          </p:nvPr>
        </p:nvSpPr>
        <p:spPr/>
        <p:txBody>
          <a:bodyPr/>
          <a:lstStyle>
            <a:lvl1pPr>
              <a:defRPr>
                <a:latin typeface="Arial Black" pitchFamily="34" charset="0"/>
              </a:defRPr>
            </a:lvl1pPr>
          </a:lstStyle>
          <a:p>
            <a:pPr>
              <a:defRPr/>
            </a:pPr>
            <a:endParaRPr lang="en-US" altLang="zh-CN"/>
          </a:p>
        </p:txBody>
      </p:sp>
      <p:sp>
        <p:nvSpPr>
          <p:cNvPr id="61" name="Rectangle 61"/>
          <p:cNvSpPr>
            <a:spLocks noGrp="1" noChangeArrowheads="1"/>
          </p:cNvSpPr>
          <p:nvPr>
            <p:ph type="sldNum" sz="quarter" idx="12"/>
          </p:nvPr>
        </p:nvSpPr>
        <p:spPr/>
        <p:txBody>
          <a:bodyPr/>
          <a:lstStyle>
            <a:lvl1pPr>
              <a:defRPr>
                <a:latin typeface="Arial Black" pitchFamily="34" charset="0"/>
              </a:defRPr>
            </a:lvl1pPr>
          </a:lstStyle>
          <a:p>
            <a:pPr>
              <a:defRPr/>
            </a:pPr>
            <a:fld id="{03467B71-DC38-46E4-83E8-D56A2AC3A77A}"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3378749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Arial Black" pitchFamily="34" charset="0"/>
              </a:defRPr>
            </a:lvl1pPr>
          </a:lstStyle>
          <a:p>
            <a:pPr>
              <a:defRPr/>
            </a:pPr>
            <a:fld id="{CF06B997-1CD6-4000-B439-7874342DF32C}"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738010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Arial Black" pitchFamily="34" charset="0"/>
              </a:defRPr>
            </a:lvl1pPr>
          </a:lstStyle>
          <a:p>
            <a:pPr>
              <a:defRPr/>
            </a:pPr>
            <a:fld id="{A1FA448D-477C-4ABA-B3FC-A5831C3C51BF}"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3502894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221E4CF2-6664-40B9-B6F4-7591A6C5C136}" type="slidenum">
              <a:rPr lang="ar-SA"/>
              <a:pPr>
                <a:defRPr/>
              </a:pPr>
              <a:t>‹#›</a:t>
            </a:fld>
            <a:endParaRPr lang="en-US"/>
          </a:p>
        </p:txBody>
      </p:sp>
    </p:spTree>
    <p:extLst>
      <p:ext uri="{BB962C8B-B14F-4D97-AF65-F5344CB8AC3E}">
        <p14:creationId xmlns:p14="http://schemas.microsoft.com/office/powerpoint/2010/main" val="490636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B5F8FC61-57CC-45ED-97FA-E5854189A7D5}"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125283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8" name="Footer Placeholder 7"/>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9" name="Slide Number Placeholder 8"/>
          <p:cNvSpPr>
            <a:spLocks noGrp="1"/>
          </p:cNvSpPr>
          <p:nvPr>
            <p:ph type="sldNum" sz="quarter" idx="12"/>
          </p:nvPr>
        </p:nvSpPr>
        <p:spPr/>
        <p:txBody>
          <a:bodyPr/>
          <a:lstStyle>
            <a:lvl1pPr>
              <a:defRPr>
                <a:latin typeface="Arial Black" pitchFamily="34" charset="0"/>
              </a:defRPr>
            </a:lvl1pPr>
          </a:lstStyle>
          <a:p>
            <a:pPr>
              <a:defRPr/>
            </a:pPr>
            <a:fld id="{CCB37214-6966-46EA-BDC3-CAD72F1CAABF}"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796468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4" name="Footer Placeholder 3"/>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5" name="Slide Number Placeholder 4"/>
          <p:cNvSpPr>
            <a:spLocks noGrp="1"/>
          </p:cNvSpPr>
          <p:nvPr>
            <p:ph type="sldNum" sz="quarter" idx="12"/>
          </p:nvPr>
        </p:nvSpPr>
        <p:spPr/>
        <p:txBody>
          <a:bodyPr/>
          <a:lstStyle>
            <a:lvl1pPr>
              <a:defRPr>
                <a:latin typeface="Arial Black" pitchFamily="34" charset="0"/>
              </a:defRPr>
            </a:lvl1pPr>
          </a:lstStyle>
          <a:p>
            <a:pPr>
              <a:defRPr/>
            </a:pPr>
            <a:fld id="{5C4BC66C-BB37-4447-869F-2BCB5F16465D}"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21273985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3" name="Footer Placeholder 2"/>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4" name="Slide Number Placeholder 3"/>
          <p:cNvSpPr>
            <a:spLocks noGrp="1"/>
          </p:cNvSpPr>
          <p:nvPr>
            <p:ph type="sldNum" sz="quarter" idx="12"/>
          </p:nvPr>
        </p:nvSpPr>
        <p:spPr/>
        <p:txBody>
          <a:bodyPr/>
          <a:lstStyle>
            <a:lvl1pPr>
              <a:defRPr>
                <a:latin typeface="Arial Black" pitchFamily="34" charset="0"/>
              </a:defRPr>
            </a:lvl1pPr>
          </a:lstStyle>
          <a:p>
            <a:pPr>
              <a:defRPr/>
            </a:pPr>
            <a:fld id="{11026113-FB8F-4052-A773-332B57B44B26}"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1677411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920BDAAC-FB19-4AB0-9896-75E0DC3A261C}"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2100922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0707C651-0DA0-4284-B80D-039EE458966A}"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35460449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Arial Black" pitchFamily="34" charset="0"/>
              </a:defRPr>
            </a:lvl1pPr>
          </a:lstStyle>
          <a:p>
            <a:pPr>
              <a:defRPr/>
            </a:pPr>
            <a:fld id="{2C7FE77B-92CF-41A6-8BD4-7DCE26B5BE1A}"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4650773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Arial Black" pitchFamily="34" charset="0"/>
              </a:defRPr>
            </a:lvl1pPr>
          </a:lstStyle>
          <a:p>
            <a:pPr>
              <a:defRPr/>
            </a:pPr>
            <a:fld id="{CD3B7F89-A04D-4475-9661-2822A49F25E1}"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2765666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19075" y="227013"/>
            <a:ext cx="74771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63525" y="1598613"/>
            <a:ext cx="3616325"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032250" y="1598613"/>
            <a:ext cx="36179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63525" y="3922713"/>
            <a:ext cx="361632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032250" y="3922713"/>
            <a:ext cx="36179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8" name="Footer Placeholder 7"/>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9" name="Slide Number Placeholder 8"/>
          <p:cNvSpPr>
            <a:spLocks noGrp="1"/>
          </p:cNvSpPr>
          <p:nvPr>
            <p:ph type="sldNum" sz="quarter" idx="12"/>
          </p:nvPr>
        </p:nvSpPr>
        <p:spPr/>
        <p:txBody>
          <a:bodyPr/>
          <a:lstStyle>
            <a:lvl1pPr>
              <a:defRPr>
                <a:latin typeface="Arial Black" pitchFamily="34" charset="0"/>
              </a:defRPr>
            </a:lvl1pPr>
          </a:lstStyle>
          <a:p>
            <a:pPr>
              <a:defRPr/>
            </a:pPr>
            <a:fld id="{3A8646D9-14FB-40A6-9BB9-1A79704011E1}"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3781441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19075" y="227013"/>
            <a:ext cx="7477125" cy="5868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4" name="Footer Placeholder 3"/>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5" name="Slide Number Placeholder 4"/>
          <p:cNvSpPr>
            <a:spLocks noGrp="1"/>
          </p:cNvSpPr>
          <p:nvPr>
            <p:ph type="sldNum" sz="quarter" idx="12"/>
          </p:nvPr>
        </p:nvSpPr>
        <p:spPr/>
        <p:txBody>
          <a:bodyPr/>
          <a:lstStyle>
            <a:lvl1pPr>
              <a:defRPr>
                <a:latin typeface="Arial Black" pitchFamily="34" charset="0"/>
              </a:defRPr>
            </a:lvl1pPr>
          </a:lstStyle>
          <a:p>
            <a:pPr>
              <a:defRPr/>
            </a:pPr>
            <a:fld id="{7ABE4FEF-DED7-4A65-AC24-92E5182CF9EC}"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2532851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C5486559-CD24-46F3-9395-3863A0DA42AF}" type="slidenum">
              <a:rPr lang="ar-SA"/>
              <a:pPr>
                <a:defRPr/>
              </a:pPr>
              <a:t>‹#›</a:t>
            </a:fld>
            <a:endParaRPr lang="en-US"/>
          </a:p>
        </p:txBody>
      </p:sp>
    </p:spTree>
    <p:extLst>
      <p:ext uri="{BB962C8B-B14F-4D97-AF65-F5344CB8AC3E}">
        <p14:creationId xmlns:p14="http://schemas.microsoft.com/office/powerpoint/2010/main" val="42818775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3525" y="1598613"/>
            <a:ext cx="3616325"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032250" y="1598613"/>
            <a:ext cx="36179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032250" y="3922713"/>
            <a:ext cx="36179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7" name="Footer Placeholder 6"/>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8" name="Slide Number Placeholder 7"/>
          <p:cNvSpPr>
            <a:spLocks noGrp="1"/>
          </p:cNvSpPr>
          <p:nvPr>
            <p:ph type="sldNum" sz="quarter" idx="12"/>
          </p:nvPr>
        </p:nvSpPr>
        <p:spPr/>
        <p:txBody>
          <a:bodyPr/>
          <a:lstStyle>
            <a:lvl1pPr>
              <a:defRPr>
                <a:latin typeface="Arial Black" pitchFamily="34" charset="0"/>
              </a:defRPr>
            </a:lvl1pPr>
          </a:lstStyle>
          <a:p>
            <a:pPr>
              <a:defRPr/>
            </a:pPr>
            <a:fld id="{E2B9891F-B32E-4028-AC63-83A90C3F3290}"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34753369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3525" y="1598613"/>
            <a:ext cx="3616325"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A675DA41-5AD7-4EEE-99F4-B0768341D1EC}"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1425926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3525" y="1598613"/>
            <a:ext cx="7386638"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3525" y="3922713"/>
            <a:ext cx="7386638"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4F8FF7C3-FC20-4EE0-9D86-143154947008}"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3207956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032250" y="1598613"/>
            <a:ext cx="36179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032250" y="3922713"/>
            <a:ext cx="36179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7" name="Footer Placeholder 6"/>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8" name="Slide Number Placeholder 7"/>
          <p:cNvSpPr>
            <a:spLocks noGrp="1"/>
          </p:cNvSpPr>
          <p:nvPr>
            <p:ph type="sldNum" sz="quarter" idx="12"/>
          </p:nvPr>
        </p:nvSpPr>
        <p:spPr/>
        <p:txBody>
          <a:bodyPr/>
          <a:lstStyle>
            <a:lvl1pPr>
              <a:defRPr>
                <a:latin typeface="Arial Black" pitchFamily="34" charset="0"/>
              </a:defRPr>
            </a:lvl1pPr>
          </a:lstStyle>
          <a:p>
            <a:pPr>
              <a:defRPr/>
            </a:pPr>
            <a:fld id="{CD9D8F9F-E8F2-4A43-A3CA-49A5CEA2FE37}"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26992834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032250" y="1598613"/>
            <a:ext cx="36179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6" name="Footer Placeholder 5"/>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7" name="Slide Number Placeholder 6"/>
          <p:cNvSpPr>
            <a:spLocks noGrp="1"/>
          </p:cNvSpPr>
          <p:nvPr>
            <p:ph type="sldNum" sz="quarter" idx="12"/>
          </p:nvPr>
        </p:nvSpPr>
        <p:spPr/>
        <p:txBody>
          <a:bodyPr/>
          <a:lstStyle>
            <a:lvl1pPr>
              <a:defRPr>
                <a:latin typeface="Arial Black" pitchFamily="34" charset="0"/>
              </a:defRPr>
            </a:lvl1pPr>
          </a:lstStyle>
          <a:p>
            <a:pPr>
              <a:defRPr/>
            </a:pPr>
            <a:fld id="{85A0CB13-0C2C-4C24-A681-B8F532301C7A}"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4051685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63525" y="1598613"/>
            <a:ext cx="3616325"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263525" y="3922713"/>
            <a:ext cx="361632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032250" y="1598613"/>
            <a:ext cx="36179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7" name="Footer Placeholder 6"/>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8" name="Slide Number Placeholder 7"/>
          <p:cNvSpPr>
            <a:spLocks noGrp="1"/>
          </p:cNvSpPr>
          <p:nvPr>
            <p:ph type="sldNum" sz="quarter" idx="12"/>
          </p:nvPr>
        </p:nvSpPr>
        <p:spPr/>
        <p:txBody>
          <a:bodyPr/>
          <a:lstStyle>
            <a:lvl1pPr>
              <a:defRPr>
                <a:latin typeface="Arial Black" pitchFamily="34" charset="0"/>
              </a:defRPr>
            </a:lvl1pPr>
          </a:lstStyle>
          <a:p>
            <a:pPr>
              <a:defRPr/>
            </a:pPr>
            <a:fld id="{1811A6F6-0EA3-47BB-B83B-8C4F96871AF7}"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1005064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63525" y="1598613"/>
            <a:ext cx="7386638" cy="4497387"/>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atin typeface="Arial Black" pitchFamily="34" charset="0"/>
              </a:defRPr>
            </a:lvl1pPr>
          </a:lstStyle>
          <a:p>
            <a:pPr>
              <a:defRPr/>
            </a:pPr>
            <a:endParaRPr lang="en-US" altLang="zh-CN"/>
          </a:p>
        </p:txBody>
      </p:sp>
      <p:sp>
        <p:nvSpPr>
          <p:cNvPr id="5" name="Footer Placeholder 4"/>
          <p:cNvSpPr>
            <a:spLocks noGrp="1"/>
          </p:cNvSpPr>
          <p:nvPr>
            <p:ph type="ftr" sz="quarter" idx="11"/>
          </p:nvPr>
        </p:nvSpPr>
        <p:spPr/>
        <p:txBody>
          <a:bodyPr/>
          <a:lstStyle>
            <a:lvl1pPr>
              <a:defRPr>
                <a:latin typeface="Arial Black" pitchFamily="34" charset="0"/>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atin typeface="Arial Black" pitchFamily="34" charset="0"/>
              </a:defRPr>
            </a:lvl1pPr>
          </a:lstStyle>
          <a:p>
            <a:pPr>
              <a:defRPr/>
            </a:pPr>
            <a:fld id="{0F1EDD6B-87DB-46A0-B2B1-F997FF9C7FEA}" type="slidenum">
              <a:rPr lang="ar-SA"/>
              <a:pPr>
                <a:defRPr/>
              </a:pPr>
              <a:t>‹#›</a:t>
            </a:fld>
            <a:endParaRPr lang="zh-CN" altLang="en-US">
              <a:ea typeface="SimSun" pitchFamily="2" charset="-122"/>
            </a:endParaRPr>
          </a:p>
        </p:txBody>
      </p:sp>
    </p:spTree>
    <p:extLst>
      <p:ext uri="{BB962C8B-B14F-4D97-AF65-F5344CB8AC3E}">
        <p14:creationId xmlns:p14="http://schemas.microsoft.com/office/powerpoint/2010/main" val="4939977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31643BEE-4C78-44D1-8E2F-0AA0B893828B}" type="slidenum">
              <a:rPr lang="ar-SA"/>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2915925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D12AE132-33BA-498C-8E4E-80F037D9E58C}" type="slidenum">
              <a:rPr lang="ar-SA"/>
              <a:pPr>
                <a:defRPr/>
              </a:pPr>
              <a:t>‹#›</a:t>
            </a:fld>
            <a:endParaRPr lang="en-US"/>
          </a:p>
        </p:txBody>
      </p:sp>
    </p:spTree>
    <p:extLst>
      <p:ext uri="{BB962C8B-B14F-4D97-AF65-F5344CB8AC3E}">
        <p14:creationId xmlns:p14="http://schemas.microsoft.com/office/powerpoint/2010/main" val="20836992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682D80-B354-43B6-B904-4C77E4CB25F1}" type="slidenum">
              <a:rPr lang="ar-SA"/>
              <a:pPr>
                <a:defRPr/>
              </a:pPr>
              <a:t>‹#›</a:t>
            </a:fld>
            <a:endParaRPr lang="en-US"/>
          </a:p>
        </p:txBody>
      </p:sp>
    </p:spTree>
    <p:extLst>
      <p:ext uri="{BB962C8B-B14F-4D97-AF65-F5344CB8AC3E}">
        <p14:creationId xmlns:p14="http://schemas.microsoft.com/office/powerpoint/2010/main" val="2142630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ADD4E1C9-5E2D-4617-BCB4-1E6CF879B9DD}" type="slidenum">
              <a:rPr lang="ar-SA"/>
              <a:pPr>
                <a:defRPr/>
              </a:pPr>
              <a:t>‹#›</a:t>
            </a:fld>
            <a:endParaRPr lang="en-US"/>
          </a:p>
        </p:txBody>
      </p:sp>
    </p:spTree>
    <p:extLst>
      <p:ext uri="{BB962C8B-B14F-4D97-AF65-F5344CB8AC3E}">
        <p14:creationId xmlns:p14="http://schemas.microsoft.com/office/powerpoint/2010/main" val="17070289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6358ED9-E855-4C65-84B0-2A93BB57CCEC}" type="slidenum">
              <a:rPr lang="ar-SA"/>
              <a:pPr>
                <a:defRPr/>
              </a:pPr>
              <a:t>‹#›</a:t>
            </a:fld>
            <a:endParaRPr lang="en-US"/>
          </a:p>
        </p:txBody>
      </p:sp>
    </p:spTree>
    <p:extLst>
      <p:ext uri="{BB962C8B-B14F-4D97-AF65-F5344CB8AC3E}">
        <p14:creationId xmlns:p14="http://schemas.microsoft.com/office/powerpoint/2010/main" val="25199787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23D30F1-3005-48C6-9449-5728265B8803}" type="slidenum">
              <a:rPr lang="ar-SA"/>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109331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FB3A3D30-44B9-4C55-834F-F6853E57D802}" type="slidenum">
              <a:rPr lang="ar-SA"/>
              <a:pPr>
                <a:defRPr/>
              </a:pPr>
              <a:t>‹#›</a:t>
            </a:fld>
            <a:endParaRPr lang="en-US"/>
          </a:p>
        </p:txBody>
      </p:sp>
    </p:spTree>
    <p:extLst>
      <p:ext uri="{BB962C8B-B14F-4D97-AF65-F5344CB8AC3E}">
        <p14:creationId xmlns:p14="http://schemas.microsoft.com/office/powerpoint/2010/main" val="3701484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54BF72D6-2D21-4A1F-B47E-BAA5244B2D9D}" type="slidenum">
              <a:rPr lang="ar-SA"/>
              <a:pPr>
                <a:defRPr/>
              </a:pPr>
              <a:t>‹#›</a:t>
            </a:fld>
            <a:endParaRPr lang="en-US"/>
          </a:p>
        </p:txBody>
      </p:sp>
    </p:spTree>
    <p:extLst>
      <p:ext uri="{BB962C8B-B14F-4D97-AF65-F5344CB8AC3E}">
        <p14:creationId xmlns:p14="http://schemas.microsoft.com/office/powerpoint/2010/main" val="29745257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1992B6-30E1-4990-A664-DFAD8BBFAE78}" type="slidenum">
              <a:rPr lang="ar-SA"/>
              <a:pPr>
                <a:defRPr/>
              </a:pPr>
              <a:t>‹#›</a:t>
            </a:fld>
            <a:endParaRPr lang="en-US"/>
          </a:p>
        </p:txBody>
      </p:sp>
    </p:spTree>
    <p:extLst>
      <p:ext uri="{BB962C8B-B14F-4D97-AF65-F5344CB8AC3E}">
        <p14:creationId xmlns:p14="http://schemas.microsoft.com/office/powerpoint/2010/main" val="38018958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96F5FC1C-D7AC-4363-BF0E-4E06941B1411}" type="slidenum">
              <a:rPr lang="ar-SA"/>
              <a:pPr>
                <a:defRPr/>
              </a:pPr>
              <a:t>‹#›</a:t>
            </a:fld>
            <a:endParaRPr lang="en-US"/>
          </a:p>
        </p:txBody>
      </p:sp>
    </p:spTree>
    <p:extLst>
      <p:ext uri="{BB962C8B-B14F-4D97-AF65-F5344CB8AC3E}">
        <p14:creationId xmlns:p14="http://schemas.microsoft.com/office/powerpoint/2010/main" val="25645072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69EFBFA1-188D-4918-BD6C-9D6453A1906D}" type="slidenum">
              <a:rPr lang="ar-SA"/>
              <a:pPr>
                <a:defRPr/>
              </a:pPr>
              <a:t>‹#›</a:t>
            </a:fld>
            <a:endParaRPr lang="en-US"/>
          </a:p>
        </p:txBody>
      </p:sp>
    </p:spTree>
    <p:extLst>
      <p:ext uri="{BB962C8B-B14F-4D97-AF65-F5344CB8AC3E}">
        <p14:creationId xmlns:p14="http://schemas.microsoft.com/office/powerpoint/2010/main" val="19565197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CFB4955C-18A4-4C95-BF3D-6F330E7C6331}" type="slidenum">
              <a:rPr lang="ar-SA"/>
              <a:pPr>
                <a:defRPr/>
              </a:pPr>
              <a:t>‹#›</a:t>
            </a:fld>
            <a:endParaRPr lang="en-US"/>
          </a:p>
        </p:txBody>
      </p:sp>
    </p:spTree>
    <p:extLst>
      <p:ext uri="{BB962C8B-B14F-4D97-AF65-F5344CB8AC3E}">
        <p14:creationId xmlns:p14="http://schemas.microsoft.com/office/powerpoint/2010/main" val="40670759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9F696290-C177-4071-9DE5-34C95ADAF59E}" type="slidenum">
              <a:rPr lang="fa-IR"/>
              <a:pPr>
                <a:defRPr/>
              </a:pPr>
              <a:t>‹#›</a:t>
            </a:fld>
            <a:endParaRPr lang="en-US"/>
          </a:p>
        </p:txBody>
      </p:sp>
    </p:spTree>
    <p:extLst>
      <p:ext uri="{BB962C8B-B14F-4D97-AF65-F5344CB8AC3E}">
        <p14:creationId xmlns:p14="http://schemas.microsoft.com/office/powerpoint/2010/main" val="1611659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C0EE5BA-94B2-4600-AD91-A94B4B893C15}" type="slidenum">
              <a:rPr lang="ar-SA"/>
              <a:pPr>
                <a:defRPr/>
              </a:pPr>
              <a:t>‹#›</a:t>
            </a:fld>
            <a:endParaRPr lang="en-US"/>
          </a:p>
        </p:txBody>
      </p:sp>
    </p:spTree>
    <p:extLst>
      <p:ext uri="{BB962C8B-B14F-4D97-AF65-F5344CB8AC3E}">
        <p14:creationId xmlns:p14="http://schemas.microsoft.com/office/powerpoint/2010/main" val="3482832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8.png"/><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image" Target="../media/image7.pn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6.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5.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4.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image" Target="../media/image8.png"/><Relationship Id="rId3" Type="http://schemas.openxmlformats.org/officeDocument/2006/relationships/slideLayout" Target="../slideLayouts/slideLayout59.xml"/><Relationship Id="rId21" Type="http://schemas.openxmlformats.org/officeDocument/2006/relationships/theme" Target="../theme/theme5.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image" Target="../media/image7.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6.pn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image" Target="../media/image5.png"/><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4.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cs typeface="Arial" charset="0"/>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cs typeface="Arial" charset="0"/>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cs typeface="Arial" charset="0"/>
              </a:defRPr>
            </a:lvl1pPr>
          </a:lstStyle>
          <a:p>
            <a:pPr>
              <a:defRPr/>
            </a:pPr>
            <a:fld id="{70C071D4-1163-4517-882A-D069BA3ABE4F}" type="slidenum">
              <a:rPr lang="ar-SA"/>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5166" r:id="rId1"/>
    <p:sldLayoutId id="2147485134" r:id="rId2"/>
    <p:sldLayoutId id="2147485167" r:id="rId3"/>
    <p:sldLayoutId id="2147485135" r:id="rId4"/>
    <p:sldLayoutId id="2147485168" r:id="rId5"/>
    <p:sldLayoutId id="2147485136" r:id="rId6"/>
    <p:sldLayoutId id="2147485137" r:id="rId7"/>
    <p:sldLayoutId id="2147485138" r:id="rId8"/>
    <p:sldLayoutId id="2147485139" r:id="rId9"/>
    <p:sldLayoutId id="2147485140" r:id="rId10"/>
    <p:sldLayoutId id="2147485141" r:id="rId11"/>
    <p:sldLayoutId id="2147485222" r:id="rId12"/>
  </p:sldLayoutIdLst>
  <p:txStyles>
    <p:titleStyle>
      <a:lvl1pPr algn="l" rtl="0" eaLnBrk="1" fontAlgn="base" hangingPunct="1">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1" fontAlgn="base" hangingPunct="1">
        <a:spcBef>
          <a:spcPct val="0"/>
        </a:spcBef>
        <a:spcAft>
          <a:spcPct val="0"/>
        </a:spcAft>
        <a:defRPr sz="4200">
          <a:solidFill>
            <a:srgbClr val="F9F9F9"/>
          </a:solidFill>
          <a:latin typeface="Constantia" pitchFamily="18" charset="0"/>
        </a:defRPr>
      </a:lvl2pPr>
      <a:lvl3pPr algn="l" rtl="0" eaLnBrk="1" fontAlgn="base" hangingPunct="1">
        <a:spcBef>
          <a:spcPct val="0"/>
        </a:spcBef>
        <a:spcAft>
          <a:spcPct val="0"/>
        </a:spcAft>
        <a:defRPr sz="4200">
          <a:solidFill>
            <a:srgbClr val="F9F9F9"/>
          </a:solidFill>
          <a:latin typeface="Constantia" pitchFamily="18" charset="0"/>
        </a:defRPr>
      </a:lvl3pPr>
      <a:lvl4pPr algn="l" rtl="0" eaLnBrk="1" fontAlgn="base" hangingPunct="1">
        <a:spcBef>
          <a:spcPct val="0"/>
        </a:spcBef>
        <a:spcAft>
          <a:spcPct val="0"/>
        </a:spcAft>
        <a:defRPr sz="4200">
          <a:solidFill>
            <a:srgbClr val="F9F9F9"/>
          </a:solidFill>
          <a:latin typeface="Constantia" pitchFamily="18" charset="0"/>
        </a:defRPr>
      </a:lvl4pPr>
      <a:lvl5pPr algn="l" rtl="0" eaLnBrk="1" fontAlgn="base" hangingPunct="1">
        <a:spcBef>
          <a:spcPct val="0"/>
        </a:spcBef>
        <a:spcAft>
          <a:spcPct val="0"/>
        </a:spcAft>
        <a:defRPr sz="4200">
          <a:solidFill>
            <a:srgbClr val="F9F9F9"/>
          </a:solidFill>
          <a:latin typeface="Constantia" pitchFamily="18" charset="0"/>
        </a:defRPr>
      </a:lvl5pPr>
      <a:lvl6pPr marL="457200" algn="l" rtl="0" eaLnBrk="1" fontAlgn="base" hangingPunct="1">
        <a:spcBef>
          <a:spcPct val="0"/>
        </a:spcBef>
        <a:spcAft>
          <a:spcPct val="0"/>
        </a:spcAft>
        <a:defRPr sz="4200">
          <a:solidFill>
            <a:srgbClr val="F9F9F9"/>
          </a:solidFill>
          <a:latin typeface="Constantia" pitchFamily="18" charset="0"/>
        </a:defRPr>
      </a:lvl6pPr>
      <a:lvl7pPr marL="914400" algn="l" rtl="0" eaLnBrk="1" fontAlgn="base" hangingPunct="1">
        <a:spcBef>
          <a:spcPct val="0"/>
        </a:spcBef>
        <a:spcAft>
          <a:spcPct val="0"/>
        </a:spcAft>
        <a:defRPr sz="4200">
          <a:solidFill>
            <a:srgbClr val="F9F9F9"/>
          </a:solidFill>
          <a:latin typeface="Constantia" pitchFamily="18" charset="0"/>
        </a:defRPr>
      </a:lvl7pPr>
      <a:lvl8pPr marL="1371600" algn="l" rtl="0" eaLnBrk="1" fontAlgn="base" hangingPunct="1">
        <a:spcBef>
          <a:spcPct val="0"/>
        </a:spcBef>
        <a:spcAft>
          <a:spcPct val="0"/>
        </a:spcAft>
        <a:defRPr sz="4200">
          <a:solidFill>
            <a:srgbClr val="F9F9F9"/>
          </a:solidFill>
          <a:latin typeface="Constantia" pitchFamily="18" charset="0"/>
        </a:defRPr>
      </a:lvl8pPr>
      <a:lvl9pPr marL="1828800" algn="l" rtl="0" eaLnBrk="1" fontAlgn="base" hangingPunct="1">
        <a:spcBef>
          <a:spcPct val="0"/>
        </a:spcBef>
        <a:spcAft>
          <a:spcPct val="0"/>
        </a:spcAft>
        <a:defRPr sz="4200">
          <a:solidFill>
            <a:srgbClr val="F9F9F9"/>
          </a:solidFill>
          <a:latin typeface="Constantia" pitchFamily="18" charset="0"/>
        </a:defRPr>
      </a:lvl9pPr>
    </p:titleStyle>
    <p:bodyStyle>
      <a:lvl1pPr marL="273050" indent="-273050" algn="l" rtl="0" eaLnBrk="1" fontAlgn="base" hangingPunct="1">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1" fontAlgn="base" hangingPunct="1">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1" fontAlgn="base" hangingPunct="1">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1" fontAlgn="base" hangingPunct="1">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1" fontAlgn="base" hangingPunct="1">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cs typeface="Arial" charset="0"/>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cs typeface="Arial" charset="0"/>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cs typeface="Arial" charset="0"/>
              </a:defRPr>
            </a:lvl1pPr>
          </a:lstStyle>
          <a:p>
            <a:pPr>
              <a:defRPr/>
            </a:pPr>
            <a:fld id="{84E8A46D-97EF-4FA4-A9DE-9F8645D3F967}" type="slidenum">
              <a:rPr lang="ar-SA"/>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5170" r:id="rId1"/>
    <p:sldLayoutId id="2147485142" r:id="rId2"/>
    <p:sldLayoutId id="2147485171" r:id="rId3"/>
    <p:sldLayoutId id="2147485143" r:id="rId4"/>
    <p:sldLayoutId id="2147485172" r:id="rId5"/>
    <p:sldLayoutId id="2147485144" r:id="rId6"/>
    <p:sldLayoutId id="2147485145" r:id="rId7"/>
    <p:sldLayoutId id="2147485146" r:id="rId8"/>
    <p:sldLayoutId id="2147485147" r:id="rId9"/>
    <p:sldLayoutId id="2147485148" r:id="rId10"/>
    <p:sldLayoutId id="2147485149" r:id="rId11"/>
    <p:sldLayoutId id="2147485173" r:id="rId1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59875" cy="6870700"/>
            <a:chOff x="0" y="0"/>
            <a:chExt cx="5770" cy="4328"/>
          </a:xfrm>
        </p:grpSpPr>
        <p:sp>
          <p:nvSpPr>
            <p:cNvPr id="308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308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512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p:spPr>
          <p:txBody>
            <a:bodyPr wrap="none" anchor="ctr"/>
            <a:lstStyle/>
            <a:p>
              <a:pPr algn="ctr">
                <a:defRPr/>
              </a:pPr>
              <a:endParaRPr kumimoji="1" lang="zh-CN" altLang="en-US">
                <a:solidFill>
                  <a:srgbClr val="000000"/>
                </a:solidFill>
                <a:latin typeface="Arial" charset="0"/>
                <a:ea typeface="宋体" pitchFamily="2" charset="-122"/>
              </a:endParaRPr>
            </a:p>
          </p:txBody>
        </p:sp>
        <p:grpSp>
          <p:nvGrpSpPr>
            <p:cNvPr id="3083" name="Group 6"/>
            <p:cNvGrpSpPr>
              <a:grpSpLocks/>
            </p:cNvGrpSpPr>
            <p:nvPr/>
          </p:nvGrpSpPr>
          <p:grpSpPr bwMode="auto">
            <a:xfrm>
              <a:off x="4944" y="1"/>
              <a:ext cx="816" cy="3974"/>
              <a:chOff x="4944" y="1"/>
              <a:chExt cx="816" cy="3974"/>
            </a:xfrm>
          </p:grpSpPr>
          <p:grpSp>
            <p:nvGrpSpPr>
              <p:cNvPr id="3095" name="Group 7"/>
              <p:cNvGrpSpPr>
                <a:grpSpLocks/>
              </p:cNvGrpSpPr>
              <p:nvPr userDrawn="1"/>
            </p:nvGrpSpPr>
            <p:grpSpPr bwMode="auto">
              <a:xfrm>
                <a:off x="5280" y="1"/>
                <a:ext cx="480" cy="1430"/>
                <a:chOff x="5280" y="1"/>
                <a:chExt cx="480" cy="1430"/>
              </a:xfrm>
            </p:grpSpPr>
            <p:grpSp>
              <p:nvGrpSpPr>
                <p:cNvPr id="3116" name="Group 8"/>
                <p:cNvGrpSpPr>
                  <a:grpSpLocks/>
                </p:cNvGrpSpPr>
                <p:nvPr userDrawn="1"/>
              </p:nvGrpSpPr>
              <p:grpSpPr bwMode="auto">
                <a:xfrm rot="-5400000">
                  <a:off x="5484" y="0"/>
                  <a:ext cx="174" cy="176"/>
                  <a:chOff x="1657" y="323"/>
                  <a:chExt cx="1691" cy="2560"/>
                </a:xfrm>
              </p:grpSpPr>
              <p:grpSp>
                <p:nvGrpSpPr>
                  <p:cNvPr id="3125" name="Group 9"/>
                  <p:cNvGrpSpPr>
                    <a:grpSpLocks/>
                  </p:cNvGrpSpPr>
                  <p:nvPr/>
                </p:nvGrpSpPr>
                <p:grpSpPr bwMode="auto">
                  <a:xfrm>
                    <a:off x="1657" y="323"/>
                    <a:ext cx="1691" cy="2560"/>
                    <a:chOff x="1657" y="323"/>
                    <a:chExt cx="1691" cy="2560"/>
                  </a:xfrm>
                </p:grpSpPr>
                <p:sp>
                  <p:nvSpPr>
                    <p:cNvPr id="3132" name="Freeform 10"/>
                    <p:cNvSpPr>
                      <a:spLocks/>
                    </p:cNvSpPr>
                    <p:nvPr/>
                  </p:nvSpPr>
                  <p:spPr bwMode="auto">
                    <a:xfrm>
                      <a:off x="2133"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33" name="Freeform 11"/>
                    <p:cNvSpPr>
                      <a:spLocks/>
                    </p:cNvSpPr>
                    <p:nvPr/>
                  </p:nvSpPr>
                  <p:spPr bwMode="auto">
                    <a:xfrm>
                      <a:off x="1676" y="381"/>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3126" name="Oval 12"/>
                  <p:cNvSpPr>
                    <a:spLocks noChangeArrowheads="1"/>
                  </p:cNvSpPr>
                  <p:nvPr/>
                </p:nvSpPr>
                <p:spPr bwMode="auto">
                  <a:xfrm>
                    <a:off x="2396" y="1428"/>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defRPr/>
                    </a:pPr>
                    <a:endParaRPr lang="fa-IR" altLang="en-US" smtClean="0">
                      <a:solidFill>
                        <a:srgbClr val="000000"/>
                      </a:solidFill>
                      <a:latin typeface="Arial" charset="0"/>
                    </a:endParaRPr>
                  </a:p>
                </p:txBody>
              </p:sp>
              <p:sp>
                <p:nvSpPr>
                  <p:cNvPr id="3127" name="Freeform 13"/>
                  <p:cNvSpPr>
                    <a:spLocks/>
                  </p:cNvSpPr>
                  <p:nvPr/>
                </p:nvSpPr>
                <p:spPr bwMode="auto">
                  <a:xfrm>
                    <a:off x="2619" y="745"/>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28" name="Freeform 14"/>
                  <p:cNvSpPr>
                    <a:spLocks/>
                  </p:cNvSpPr>
                  <p:nvPr/>
                </p:nvSpPr>
                <p:spPr bwMode="auto">
                  <a:xfrm>
                    <a:off x="2687"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29" name="Freeform 15"/>
                  <p:cNvSpPr>
                    <a:spLocks/>
                  </p:cNvSpPr>
                  <p:nvPr/>
                </p:nvSpPr>
                <p:spPr bwMode="auto">
                  <a:xfrm>
                    <a:off x="243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3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31" name="Freeform 17"/>
                  <p:cNvSpPr>
                    <a:spLocks/>
                  </p:cNvSpPr>
                  <p:nvPr/>
                </p:nvSpPr>
                <p:spPr bwMode="auto">
                  <a:xfrm>
                    <a:off x="2094" y="934"/>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3117" name="Picture 18"/>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8" name="Picture 19"/>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9" name="Picture 20"/>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0" name="Picture 21"/>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1" name="Picture 22"/>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2" name="Picture 23"/>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 name="Picture 24"/>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4" name="Picture 25"/>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96" name="Group 26"/>
              <p:cNvGrpSpPr>
                <a:grpSpLocks/>
              </p:cNvGrpSpPr>
              <p:nvPr userDrawn="1"/>
            </p:nvGrpSpPr>
            <p:grpSpPr bwMode="auto">
              <a:xfrm>
                <a:off x="4944" y="1008"/>
                <a:ext cx="522" cy="2967"/>
                <a:chOff x="4944" y="1008"/>
                <a:chExt cx="522" cy="2967"/>
              </a:xfrm>
            </p:grpSpPr>
            <p:pic>
              <p:nvPicPr>
                <p:cNvPr id="3097" name="Picture 27"/>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8"/>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29"/>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30"/>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31"/>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32"/>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33"/>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34"/>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35"/>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36"/>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7" name="Picture 37"/>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8" name="Picture 38"/>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9" name="Picture 39"/>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0" name="Picture 40"/>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1" name="Picture 41"/>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2" name="Picture 42"/>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 name="Picture 43"/>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4" name="Picture 44"/>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5" name="Picture 45"/>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08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16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a:solidFill>
                  <a:srgbClr val="000000"/>
                </a:solidFill>
                <a:latin typeface="Arial" charset="0"/>
              </a:endParaRPr>
            </a:p>
          </p:txBody>
        </p:sp>
        <p:sp>
          <p:nvSpPr>
            <p:cNvPr id="516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p:spPr>
          <p:txBody>
            <a:bodyPr wrap="none" anchor="ctr"/>
            <a:lstStyle/>
            <a:p>
              <a:pPr>
                <a:defRPr/>
              </a:pPr>
              <a:endParaRPr lang="en-US">
                <a:solidFill>
                  <a:srgbClr val="000000"/>
                </a:solidFill>
                <a:latin typeface="Arial" charset="0"/>
              </a:endParaRPr>
            </a:p>
          </p:txBody>
        </p:sp>
        <p:sp>
          <p:nvSpPr>
            <p:cNvPr id="308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2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08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2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08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09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7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a:defRPr/>
              </a:pPr>
              <a:endParaRPr lang="en-US">
                <a:solidFill>
                  <a:srgbClr val="000000"/>
                </a:solidFill>
                <a:latin typeface="Arial" charset="0"/>
              </a:endParaRPr>
            </a:p>
          </p:txBody>
        </p:sp>
        <p:sp>
          <p:nvSpPr>
            <p:cNvPr id="309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517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p:spPr>
          <p:txBody>
            <a:bodyPr wrap="none" anchor="ctr"/>
            <a:lstStyle/>
            <a:p>
              <a:pPr>
                <a:defRPr/>
              </a:pPr>
              <a:endParaRPr lang="en-US">
                <a:solidFill>
                  <a:srgbClr val="000000"/>
                </a:solidFill>
                <a:latin typeface="Arial" charset="0"/>
              </a:endParaRPr>
            </a:p>
          </p:txBody>
        </p:sp>
        <p:sp>
          <p:nvSpPr>
            <p:cNvPr id="3094"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307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307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179" name="Rectangle 59"/>
          <p:cNvSpPr>
            <a:spLocks noGrp="1" noChangeArrowheads="1"/>
          </p:cNvSpPr>
          <p:nvPr>
            <p:ph type="dt" sz="half" idx="2"/>
          </p:nvPr>
        </p:nvSpPr>
        <p:spPr bwMode="auto">
          <a:xfrm>
            <a:off x="301625" y="6242050"/>
            <a:ext cx="1782763" cy="4746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00">
                <a:solidFill>
                  <a:srgbClr val="000000"/>
                </a:solidFill>
                <a:latin typeface="Arial" charset="0"/>
                <a:ea typeface="宋体" pitchFamily="2" charset="-122"/>
                <a:cs typeface="Arial" charset="0"/>
              </a:defRPr>
            </a:lvl1pPr>
          </a:lstStyle>
          <a:p>
            <a:pPr>
              <a:defRPr/>
            </a:pPr>
            <a:endParaRPr lang="en-US" altLang="zh-CN"/>
          </a:p>
        </p:txBody>
      </p:sp>
      <p:sp>
        <p:nvSpPr>
          <p:cNvPr id="5180" name="Rectangle 60"/>
          <p:cNvSpPr>
            <a:spLocks noGrp="1" noChangeArrowheads="1"/>
          </p:cNvSpPr>
          <p:nvPr>
            <p:ph type="ftr" sz="quarter" idx="3"/>
          </p:nvPr>
        </p:nvSpPr>
        <p:spPr bwMode="auto">
          <a:xfrm>
            <a:off x="2257425" y="6248400"/>
            <a:ext cx="3455988" cy="4746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solidFill>
                  <a:srgbClr val="000000"/>
                </a:solidFill>
                <a:latin typeface="Arial" charset="0"/>
                <a:ea typeface="宋体" pitchFamily="2" charset="-122"/>
                <a:cs typeface="Arial" charset="0"/>
              </a:defRPr>
            </a:lvl1pPr>
          </a:lstStyle>
          <a:p>
            <a:pPr>
              <a:defRPr/>
            </a:pPr>
            <a:endParaRPr lang="en-US" altLang="zh-CN"/>
          </a:p>
        </p:txBody>
      </p:sp>
      <p:sp>
        <p:nvSpPr>
          <p:cNvPr id="5181" name="Rectangle 61"/>
          <p:cNvSpPr>
            <a:spLocks noGrp="1" noChangeArrowheads="1"/>
          </p:cNvSpPr>
          <p:nvPr>
            <p:ph type="sldNum" sz="quarter" idx="4"/>
          </p:nvPr>
        </p:nvSpPr>
        <p:spPr bwMode="auto">
          <a:xfrm>
            <a:off x="5867400" y="6248400"/>
            <a:ext cx="1755775" cy="4746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EF481FDE-C48E-47B0-A582-247EC6AD1B88}" type="slidenum">
              <a:rPr lang="ar-SA"/>
              <a:pPr>
                <a:defRPr/>
              </a:pPr>
              <a:t>‹#›</a:t>
            </a:fld>
            <a:endParaRPr lang="zh-CN" altLang="en-US">
              <a:ea typeface="宋体" pitchFamily="2" charset="-122"/>
            </a:endParaRPr>
          </a:p>
        </p:txBody>
      </p:sp>
    </p:spTree>
  </p:cSld>
  <p:clrMap bg1="lt1" tx1="dk1" bg2="lt2" tx2="dk2" accent1="accent1" accent2="accent2" accent3="accent3" accent4="accent4" accent5="accent5" accent6="accent6" hlink="hlink" folHlink="folHlink"/>
  <p:sldLayoutIdLst>
    <p:sldLayoutId id="2147485174" r:id="rId1"/>
    <p:sldLayoutId id="2147485175" r:id="rId2"/>
    <p:sldLayoutId id="2147485176" r:id="rId3"/>
    <p:sldLayoutId id="2147485177" r:id="rId4"/>
    <p:sldLayoutId id="2147485178" r:id="rId5"/>
    <p:sldLayoutId id="2147485179" r:id="rId6"/>
    <p:sldLayoutId id="2147485180" r:id="rId7"/>
    <p:sldLayoutId id="2147485181" r:id="rId8"/>
    <p:sldLayoutId id="2147485182" r:id="rId9"/>
    <p:sldLayoutId id="2147485183" r:id="rId10"/>
    <p:sldLayoutId id="2147485184" r:id="rId11"/>
    <p:sldLayoutId id="2147485185" r:id="rId12"/>
    <p:sldLayoutId id="2147485186" r:id="rId13"/>
    <p:sldLayoutId id="2147485187" r:id="rId14"/>
    <p:sldLayoutId id="2147485188" r:id="rId15"/>
    <p:sldLayoutId id="2147485189" r:id="rId16"/>
    <p:sldLayoutId id="2147485190" r:id="rId17"/>
    <p:sldLayoutId id="2147485191" r:id="rId18"/>
    <p:sldLayoutId id="2147485192" r:id="rId19"/>
    <p:sldLayoutId id="2147485193" r:id="rId20"/>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cs typeface="Arial" charset="0"/>
        </a:defRPr>
      </a:lvl2pPr>
      <a:lvl3pPr algn="l" rtl="0" eaLnBrk="0" fontAlgn="base" hangingPunct="0">
        <a:spcBef>
          <a:spcPct val="0"/>
        </a:spcBef>
        <a:spcAft>
          <a:spcPct val="0"/>
        </a:spcAft>
        <a:defRPr sz="4000">
          <a:solidFill>
            <a:schemeClr val="tx2"/>
          </a:solidFill>
          <a:latin typeface="Arial" charset="0"/>
          <a:cs typeface="Arial" charset="0"/>
        </a:defRPr>
      </a:lvl3pPr>
      <a:lvl4pPr algn="l" rtl="0" eaLnBrk="0" fontAlgn="base" hangingPunct="0">
        <a:spcBef>
          <a:spcPct val="0"/>
        </a:spcBef>
        <a:spcAft>
          <a:spcPct val="0"/>
        </a:spcAft>
        <a:defRPr sz="4000">
          <a:solidFill>
            <a:schemeClr val="tx2"/>
          </a:solidFill>
          <a:latin typeface="Arial" charset="0"/>
          <a:cs typeface="Arial" charset="0"/>
        </a:defRPr>
      </a:lvl4pPr>
      <a:lvl5pPr algn="l" rtl="0" eaLnBrk="0" fontAlgn="base" hangingPunct="0">
        <a:spcBef>
          <a:spcPct val="0"/>
        </a:spcBef>
        <a:spcAft>
          <a:spcPct val="0"/>
        </a:spcAft>
        <a:defRPr sz="4000">
          <a:solidFill>
            <a:schemeClr val="tx2"/>
          </a:solidFill>
          <a:latin typeface="Arial" charset="0"/>
          <a:cs typeface="Arial" charset="0"/>
        </a:defRPr>
      </a:lvl5pPr>
      <a:lvl6pPr marL="457200" algn="l" rtl="0" fontAlgn="base">
        <a:spcBef>
          <a:spcPct val="0"/>
        </a:spcBef>
        <a:spcAft>
          <a:spcPct val="0"/>
        </a:spcAft>
        <a:defRPr sz="4000">
          <a:solidFill>
            <a:schemeClr val="tx2"/>
          </a:solidFill>
          <a:latin typeface="Arial" charset="0"/>
          <a:cs typeface="Arial" charset="0"/>
        </a:defRPr>
      </a:lvl6pPr>
      <a:lvl7pPr marL="914400" algn="l" rtl="0" fontAlgn="base">
        <a:spcBef>
          <a:spcPct val="0"/>
        </a:spcBef>
        <a:spcAft>
          <a:spcPct val="0"/>
        </a:spcAft>
        <a:defRPr sz="4000">
          <a:solidFill>
            <a:schemeClr val="tx2"/>
          </a:solidFill>
          <a:latin typeface="Arial" charset="0"/>
          <a:cs typeface="Arial" charset="0"/>
        </a:defRPr>
      </a:lvl7pPr>
      <a:lvl8pPr marL="1371600" algn="l" rtl="0" fontAlgn="base">
        <a:spcBef>
          <a:spcPct val="0"/>
        </a:spcBef>
        <a:spcAft>
          <a:spcPct val="0"/>
        </a:spcAft>
        <a:defRPr sz="4000">
          <a:solidFill>
            <a:schemeClr val="tx2"/>
          </a:solidFill>
          <a:latin typeface="Arial" charset="0"/>
          <a:cs typeface="Arial" charset="0"/>
        </a:defRPr>
      </a:lvl8pPr>
      <a:lvl9pPr marL="1828800" algn="l" rtl="0" fontAlgn="base">
        <a:spcBef>
          <a:spcPct val="0"/>
        </a:spcBef>
        <a:spcAft>
          <a:spcPct val="0"/>
        </a:spcAft>
        <a:defRPr sz="40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Blip>
          <a:blip r:embed="rId2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25"/>
        </a:buBlip>
        <a:defRPr sz="2800">
          <a:solidFill>
            <a:schemeClr val="tx1"/>
          </a:solidFill>
          <a:latin typeface="+mn-lt"/>
          <a:cs typeface="+mn-cs"/>
        </a:defRPr>
      </a:lvl2pPr>
      <a:lvl3pPr marL="1143000" indent="-228600" algn="l" rtl="0" eaLnBrk="0" fontAlgn="base" hangingPunct="0">
        <a:spcBef>
          <a:spcPct val="20000"/>
        </a:spcBef>
        <a:spcAft>
          <a:spcPct val="0"/>
        </a:spcAft>
        <a:buSzPct val="70000"/>
        <a:buBlip>
          <a:blip r:embed="rId26"/>
        </a:buBlip>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cs typeface="Arial" charset="0"/>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cs typeface="Arial" charset="0"/>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cs typeface="Arial" charset="0"/>
              </a:defRPr>
            </a:lvl1pPr>
          </a:lstStyle>
          <a:p>
            <a:pPr>
              <a:defRPr/>
            </a:pPr>
            <a:fld id="{EB6E13CA-E166-47B8-AAD5-DB1D7B8E088B}" type="slidenum">
              <a:rPr lang="ar-SA"/>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5194" r:id="rId1"/>
    <p:sldLayoutId id="2147485150" r:id="rId2"/>
    <p:sldLayoutId id="2147485195" r:id="rId3"/>
    <p:sldLayoutId id="2147485151" r:id="rId4"/>
    <p:sldLayoutId id="2147485196" r:id="rId5"/>
    <p:sldLayoutId id="2147485152" r:id="rId6"/>
    <p:sldLayoutId id="2147485153" r:id="rId7"/>
    <p:sldLayoutId id="2147485154" r:id="rId8"/>
    <p:sldLayoutId id="2147485155" r:id="rId9"/>
    <p:sldLayoutId id="2147485156" r:id="rId10"/>
    <p:sldLayoutId id="2147485157" r:id="rId11"/>
    <p:sldLayoutId id="2147485197" r:id="rId1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59875" cy="6870700"/>
            <a:chOff x="0" y="0"/>
            <a:chExt cx="5770" cy="4328"/>
          </a:xfrm>
        </p:grpSpPr>
        <p:sp>
          <p:nvSpPr>
            <p:cNvPr id="5128"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5129"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512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kumimoji="1" lang="zh-CN" altLang="en-US">
                <a:solidFill>
                  <a:srgbClr val="000000"/>
                </a:solidFill>
                <a:latin typeface="Arial" pitchFamily="34" charset="0"/>
                <a:ea typeface="SimSun" pitchFamily="2" charset="-122"/>
                <a:cs typeface="Arial" pitchFamily="34" charset="0"/>
              </a:endParaRPr>
            </a:p>
          </p:txBody>
        </p:sp>
        <p:grpSp>
          <p:nvGrpSpPr>
            <p:cNvPr id="5131" name="Group 6"/>
            <p:cNvGrpSpPr>
              <a:grpSpLocks/>
            </p:cNvGrpSpPr>
            <p:nvPr/>
          </p:nvGrpSpPr>
          <p:grpSpPr bwMode="auto">
            <a:xfrm>
              <a:off x="4944" y="1"/>
              <a:ext cx="816" cy="3974"/>
              <a:chOff x="4944" y="1"/>
              <a:chExt cx="816" cy="3974"/>
            </a:xfrm>
          </p:grpSpPr>
          <p:grpSp>
            <p:nvGrpSpPr>
              <p:cNvPr id="5143" name="Group 7"/>
              <p:cNvGrpSpPr>
                <a:grpSpLocks/>
              </p:cNvGrpSpPr>
              <p:nvPr userDrawn="1"/>
            </p:nvGrpSpPr>
            <p:grpSpPr bwMode="auto">
              <a:xfrm>
                <a:off x="5280" y="1"/>
                <a:ext cx="480" cy="1430"/>
                <a:chOff x="5280" y="1"/>
                <a:chExt cx="480" cy="1430"/>
              </a:xfrm>
            </p:grpSpPr>
            <p:grpSp>
              <p:nvGrpSpPr>
                <p:cNvPr id="5164" name="Group 8"/>
                <p:cNvGrpSpPr>
                  <a:grpSpLocks/>
                </p:cNvGrpSpPr>
                <p:nvPr userDrawn="1"/>
              </p:nvGrpSpPr>
              <p:grpSpPr bwMode="auto">
                <a:xfrm rot="-5400000">
                  <a:off x="5484" y="0"/>
                  <a:ext cx="174" cy="176"/>
                  <a:chOff x="1657" y="323"/>
                  <a:chExt cx="1691" cy="2560"/>
                </a:xfrm>
              </p:grpSpPr>
              <p:grpSp>
                <p:nvGrpSpPr>
                  <p:cNvPr id="2" name="Group 9"/>
                  <p:cNvGrpSpPr>
                    <a:grpSpLocks/>
                  </p:cNvGrpSpPr>
                  <p:nvPr/>
                </p:nvGrpSpPr>
                <p:grpSpPr bwMode="auto">
                  <a:xfrm>
                    <a:off x="1657" y="323"/>
                    <a:ext cx="1691" cy="2560"/>
                    <a:chOff x="1657" y="323"/>
                    <a:chExt cx="1691" cy="2560"/>
                  </a:xfrm>
                </p:grpSpPr>
                <p:sp>
                  <p:nvSpPr>
                    <p:cNvPr id="3" name="Freeform 10"/>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Freeform 11"/>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74" name="Oval 12"/>
                  <p:cNvSpPr>
                    <a:spLocks noChangeArrowheads="1"/>
                  </p:cNvSpPr>
                  <p:nvPr/>
                </p:nvSpPr>
                <p:spPr bwMode="auto">
                  <a:xfrm>
                    <a:off x="2396" y="1428"/>
                    <a:ext cx="175" cy="247"/>
                  </a:xfrm>
                  <a:prstGeom prst="ellipse">
                    <a:avLst/>
                  </a:prstGeom>
                  <a:solidFill>
                    <a:srgbClr val="E7D6B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defRPr/>
                    </a:pPr>
                    <a:endParaRPr lang="en-US" altLang="en-US" smtClean="0">
                      <a:solidFill>
                        <a:srgbClr val="000000"/>
                      </a:solidFill>
                      <a:latin typeface="Arial" charset="0"/>
                    </a:endParaRPr>
                  </a:p>
                </p:txBody>
              </p:sp>
              <p:sp>
                <p:nvSpPr>
                  <p:cNvPr id="5" name="Freeform 13"/>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6" name="Freeform 14"/>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7" name="Freeform 15"/>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8" name="Freeform 16"/>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17"/>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65" name="Picture 18"/>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66" name="Picture 19"/>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0"/>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1"/>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69" name="Picture 22"/>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70" name="Picture 23"/>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71" name="Picture 24"/>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72" name="Picture 25"/>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144" name="Group 26"/>
              <p:cNvGrpSpPr>
                <a:grpSpLocks/>
              </p:cNvGrpSpPr>
              <p:nvPr userDrawn="1"/>
            </p:nvGrpSpPr>
            <p:grpSpPr bwMode="auto">
              <a:xfrm>
                <a:off x="4944" y="1008"/>
                <a:ext cx="522" cy="2967"/>
                <a:chOff x="4944" y="1008"/>
                <a:chExt cx="522" cy="2967"/>
              </a:xfrm>
            </p:grpSpPr>
            <p:pic>
              <p:nvPicPr>
                <p:cNvPr id="5145" name="Picture 27"/>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6" name="Picture 28"/>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7" name="Picture 29"/>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8" name="Picture 30"/>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9" name="Picture 31"/>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0" name="Picture 32"/>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1" name="Picture 33"/>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2" name="Picture 34"/>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3" name="Picture 35"/>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4" name="Picture 36"/>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5" name="Picture 37"/>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6" name="Picture 38"/>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7" name="Picture 39"/>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8" name="Picture 40"/>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9" name="Picture 41"/>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60" name="Picture 42"/>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61" name="Picture 43"/>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62" name="Picture 44"/>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63" name="Picture 45"/>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132"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pitchFamily="34" charset="0"/>
                <a:cs typeface="Arial" pitchFamily="34" charset="0"/>
              </a:endParaRPr>
            </a:p>
          </p:txBody>
        </p:sp>
        <p:sp>
          <p:nvSpPr>
            <p:cNvPr id="516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pitchFamily="34" charset="0"/>
                <a:cs typeface="Arial" pitchFamily="34" charset="0"/>
              </a:endParaRPr>
            </a:p>
          </p:txBody>
        </p:sp>
        <p:sp>
          <p:nvSpPr>
            <p:cNvPr id="5135"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23"/>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6"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23"/>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7"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8"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pitchFamily="34" charset="0"/>
                <a:cs typeface="Arial" pitchFamily="34" charset="0"/>
              </a:endParaRPr>
            </a:p>
          </p:txBody>
        </p:sp>
        <p:sp>
          <p:nvSpPr>
            <p:cNvPr id="5140"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defRPr/>
              </a:pPr>
              <a:endParaRPr kumimoji="1" lang="zh-CN" altLang="en-US" smtClean="0">
                <a:solidFill>
                  <a:srgbClr val="000000"/>
                </a:solidFill>
                <a:latin typeface="Arial" charset="0"/>
                <a:ea typeface="SimSun" pitchFamily="2" charset="-122"/>
              </a:endParaRPr>
            </a:p>
          </p:txBody>
        </p:sp>
        <p:sp>
          <p:nvSpPr>
            <p:cNvPr id="517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latin typeface="Arial" pitchFamily="34" charset="0"/>
                <a:cs typeface="Arial" pitchFamily="34" charset="0"/>
              </a:endParaRPr>
            </a:p>
          </p:txBody>
        </p:sp>
        <p:sp>
          <p:nvSpPr>
            <p:cNvPr id="5142"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p>
          </p:txBody>
        </p:sp>
      </p:grpSp>
      <p:sp>
        <p:nvSpPr>
          <p:cNvPr id="5123"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5124"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179"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000000"/>
                </a:solidFill>
                <a:latin typeface="Arial" pitchFamily="34" charset="0"/>
                <a:ea typeface="SimSun" pitchFamily="2" charset="-122"/>
                <a:cs typeface="Arial" pitchFamily="34" charset="0"/>
              </a:defRPr>
            </a:lvl1pPr>
          </a:lstStyle>
          <a:p>
            <a:pPr>
              <a:defRPr/>
            </a:pPr>
            <a:endParaRPr lang="en-US" altLang="zh-CN"/>
          </a:p>
        </p:txBody>
      </p:sp>
      <p:sp>
        <p:nvSpPr>
          <p:cNvPr id="5180"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000000"/>
                </a:solidFill>
                <a:latin typeface="Arial" pitchFamily="34" charset="0"/>
                <a:ea typeface="SimSun" pitchFamily="2" charset="-122"/>
                <a:cs typeface="Arial" pitchFamily="34" charset="0"/>
              </a:defRPr>
            </a:lvl1pPr>
          </a:lstStyle>
          <a:p>
            <a:pPr>
              <a:defRPr/>
            </a:pPr>
            <a:endParaRPr lang="en-US" altLang="zh-CN"/>
          </a:p>
        </p:txBody>
      </p:sp>
      <p:sp>
        <p:nvSpPr>
          <p:cNvPr id="5181"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000000"/>
                </a:solidFill>
                <a:latin typeface="Arial" pitchFamily="34" charset="0"/>
                <a:cs typeface="Arial" pitchFamily="34" charset="0"/>
              </a:defRPr>
            </a:lvl1pPr>
          </a:lstStyle>
          <a:p>
            <a:pPr>
              <a:defRPr/>
            </a:pPr>
            <a:fld id="{178E7315-864A-42C9-884F-DD9176B032A0}" type="slidenum">
              <a:rPr lang="ar-SA"/>
              <a:pPr>
                <a:defRPr/>
              </a:pPr>
              <a:t>‹#›</a:t>
            </a:fld>
            <a:endParaRPr lang="zh-CN" altLang="en-US">
              <a:ea typeface="SimSun" pitchFamily="2" charset="-122"/>
            </a:endParaRPr>
          </a:p>
        </p:txBody>
      </p:sp>
    </p:spTree>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 id="2147485210" r:id="rId13"/>
    <p:sldLayoutId id="2147485211" r:id="rId14"/>
    <p:sldLayoutId id="2147485212" r:id="rId15"/>
    <p:sldLayoutId id="2147485213" r:id="rId16"/>
    <p:sldLayoutId id="2147485214" r:id="rId17"/>
    <p:sldLayoutId id="2147485215" r:id="rId18"/>
    <p:sldLayoutId id="2147485216" r:id="rId19"/>
    <p:sldLayoutId id="2147485217" r:id="rId20"/>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cs typeface="Arial" pitchFamily="34" charset="0"/>
        </a:defRPr>
      </a:lvl2pPr>
      <a:lvl3pPr algn="l" rtl="0" eaLnBrk="0" fontAlgn="base" hangingPunct="0">
        <a:spcBef>
          <a:spcPct val="0"/>
        </a:spcBef>
        <a:spcAft>
          <a:spcPct val="0"/>
        </a:spcAft>
        <a:defRPr sz="4000">
          <a:solidFill>
            <a:schemeClr val="tx2"/>
          </a:solidFill>
          <a:latin typeface="Arial" pitchFamily="34" charset="0"/>
          <a:cs typeface="Arial" pitchFamily="34" charset="0"/>
        </a:defRPr>
      </a:lvl3pPr>
      <a:lvl4pPr algn="l" rtl="0" eaLnBrk="0" fontAlgn="base" hangingPunct="0">
        <a:spcBef>
          <a:spcPct val="0"/>
        </a:spcBef>
        <a:spcAft>
          <a:spcPct val="0"/>
        </a:spcAft>
        <a:defRPr sz="4000">
          <a:solidFill>
            <a:schemeClr val="tx2"/>
          </a:solidFill>
          <a:latin typeface="Arial" pitchFamily="34" charset="0"/>
          <a:cs typeface="Arial" pitchFamily="34" charset="0"/>
        </a:defRPr>
      </a:lvl4pPr>
      <a:lvl5pPr algn="l" rtl="0" eaLnBrk="0" fontAlgn="base" hangingPunct="0">
        <a:spcBef>
          <a:spcPct val="0"/>
        </a:spcBef>
        <a:spcAft>
          <a:spcPct val="0"/>
        </a:spcAft>
        <a:defRPr sz="4000">
          <a:solidFill>
            <a:schemeClr val="tx2"/>
          </a:solidFill>
          <a:latin typeface="Arial" pitchFamily="34" charset="0"/>
          <a:cs typeface="Arial" pitchFamily="34" charset="0"/>
        </a:defRPr>
      </a:lvl5pPr>
      <a:lvl6pPr marL="457200" algn="l" rtl="0" fontAlgn="base">
        <a:spcBef>
          <a:spcPct val="0"/>
        </a:spcBef>
        <a:spcAft>
          <a:spcPct val="0"/>
        </a:spcAft>
        <a:defRPr sz="4000">
          <a:solidFill>
            <a:schemeClr val="tx2"/>
          </a:solidFill>
          <a:latin typeface="Arial" pitchFamily="34" charset="0"/>
          <a:cs typeface="Arial" pitchFamily="34" charset="0"/>
        </a:defRPr>
      </a:lvl6pPr>
      <a:lvl7pPr marL="914400" algn="l" rtl="0" fontAlgn="base">
        <a:spcBef>
          <a:spcPct val="0"/>
        </a:spcBef>
        <a:spcAft>
          <a:spcPct val="0"/>
        </a:spcAft>
        <a:defRPr sz="4000">
          <a:solidFill>
            <a:schemeClr val="tx2"/>
          </a:solidFill>
          <a:latin typeface="Arial" pitchFamily="34" charset="0"/>
          <a:cs typeface="Arial" pitchFamily="34" charset="0"/>
        </a:defRPr>
      </a:lvl7pPr>
      <a:lvl8pPr marL="1371600" algn="l" rtl="0" fontAlgn="base">
        <a:spcBef>
          <a:spcPct val="0"/>
        </a:spcBef>
        <a:spcAft>
          <a:spcPct val="0"/>
        </a:spcAft>
        <a:defRPr sz="4000">
          <a:solidFill>
            <a:schemeClr val="tx2"/>
          </a:solidFill>
          <a:latin typeface="Arial" pitchFamily="34" charset="0"/>
          <a:cs typeface="Arial" pitchFamily="34" charset="0"/>
        </a:defRPr>
      </a:lvl8pPr>
      <a:lvl9pPr marL="1828800" algn="l" rtl="0" fontAlgn="base">
        <a:spcBef>
          <a:spcPct val="0"/>
        </a:spcBef>
        <a:spcAft>
          <a:spcPct val="0"/>
        </a:spcAft>
        <a:defRPr sz="40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Blip>
          <a:blip r:embed="rId2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25"/>
        </a:buBlip>
        <a:defRPr sz="2800">
          <a:solidFill>
            <a:schemeClr val="tx1"/>
          </a:solidFill>
          <a:latin typeface="+mn-lt"/>
          <a:cs typeface="+mn-cs"/>
        </a:defRPr>
      </a:lvl2pPr>
      <a:lvl3pPr marL="1143000" indent="-228600" algn="l" rtl="0" eaLnBrk="0" fontAlgn="base" hangingPunct="0">
        <a:spcBef>
          <a:spcPct val="20000"/>
        </a:spcBef>
        <a:spcAft>
          <a:spcPct val="0"/>
        </a:spcAft>
        <a:buSzPct val="70000"/>
        <a:buBlip>
          <a:blip r:embed="rId26"/>
        </a:buBlip>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14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cs typeface="Arial" charset="0"/>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cs typeface="Arial" charset="0"/>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cs typeface="Arial" charset="0"/>
              </a:defRPr>
            </a:lvl1pPr>
          </a:lstStyle>
          <a:p>
            <a:pPr>
              <a:defRPr/>
            </a:pPr>
            <a:fld id="{2AE6826B-F4E1-40A7-9000-70493C80C4E7}" type="slidenum">
              <a:rPr lang="ar-SA"/>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5218" r:id="rId1"/>
    <p:sldLayoutId id="2147485158" r:id="rId2"/>
    <p:sldLayoutId id="2147485219" r:id="rId3"/>
    <p:sldLayoutId id="2147485159" r:id="rId4"/>
    <p:sldLayoutId id="2147485220" r:id="rId5"/>
    <p:sldLayoutId id="2147485160" r:id="rId6"/>
    <p:sldLayoutId id="2147485161" r:id="rId7"/>
    <p:sldLayoutId id="2147485162" r:id="rId8"/>
    <p:sldLayoutId id="2147485163" r:id="rId9"/>
    <p:sldLayoutId id="2147485164" r:id="rId10"/>
    <p:sldLayoutId id="2147485165" r:id="rId11"/>
    <p:sldLayoutId id="2147485221" r:id="rId1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1.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6.xml"/></Relationships>
</file>

<file path=ppt/slides/_rels/slide1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com/url?sa=i&amp;rct=j&amp;q=&amp;esrc=s&amp;source=images&amp;cd=&amp;cad=rja&amp;uact=8&amp;ved=0ahUKEwjVzJqjv_TMAhXKuRQKHenDDl8QjRwIBw&amp;url=http://puredefensepestsolutions.net/pest-solutions/pest-identifier/flies/common-house-fly/&amp;bvm=bv.122676328,d.d24&amp;psig=AFQjCNHAe6Ah_WwAbHNowa4LpjHG-zuvRw&amp;ust=146424050629137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google.com/url?sa=i&amp;rct=j&amp;q=&amp;esrc=s&amp;source=images&amp;cd=&amp;cad=rja&amp;uact=8&amp;ved=0ahUKEwjC29KQvvTMAhVBoRQKHYqIBmEQjRwIBw&amp;url=https://en.wikipedia.org/wiki/Phlebotominae&amp;psig=AFQjCNGqh1at5w4m0gQJ7g4ZNwS99q_4NA&amp;ust=1464240240445942"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google.com/url?sa=i&amp;rct=j&amp;q=&amp;esrc=s&amp;source=images&amp;cd=&amp;cad=rja&amp;uact=8&amp;ved=0ahUKEwiE4ZTlv_TMAhWG7xQKHRR6AY0QjRwIBw&amp;url=http://kingstonpei.ca/2011/08/facts-about-the-black-fly/&amp;bvm=bv.122676328,d.d24&amp;psig=AFQjCNGTj48tlCA0Tr7tJPNKAg4-QkVtrw&amp;ust=1464240652025157"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Object 3"/>
          <p:cNvGraphicFramePr>
            <a:graphicFrameLocks noGrp="1" noChangeAspect="1"/>
          </p:cNvGraphicFramePr>
          <p:nvPr>
            <p:ph idx="4294967295"/>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4524" name="Presentation" r:id="rId3" imgW="4572042" imgH="3428869" progId="PowerPoint.Show.8">
                  <p:embed/>
                </p:oleObj>
              </mc:Choice>
              <mc:Fallback>
                <p:oleObj name="Presentation" r:id="rId3" imgW="4572042" imgH="3428869" progId="PowerPoint.Show.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eaLnBrk="1" fontAlgn="auto" hangingPunct="1">
              <a:spcAft>
                <a:spcPts val="0"/>
              </a:spcAft>
              <a:defRPr/>
            </a:pPr>
            <a:r>
              <a:rPr sz="3600" b="1" smtClean="0">
                <a:solidFill>
                  <a:schemeClr val="bg1"/>
                </a:solidFill>
                <a:cs typeface="Zar" pitchFamily="2" charset="-78"/>
              </a:rPr>
              <a:t>Bedbug</a:t>
            </a:r>
            <a:endParaRPr sz="2000" b="1" smtClean="0">
              <a:solidFill>
                <a:schemeClr val="bg1"/>
              </a:solidFill>
              <a:cs typeface="Zar" pitchFamily="2" charset="-78"/>
            </a:endParaRPr>
          </a:p>
        </p:txBody>
      </p:sp>
      <p:pic>
        <p:nvPicPr>
          <p:cNvPr id="74755" name="Picture 5" descr="ce1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7950"/>
            <a:ext cx="563880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normAutofit fontScale="90000"/>
          </a:bodyPr>
          <a:lstStyle/>
          <a:p>
            <a:pPr algn="ctr" rtl="1">
              <a:defRPr/>
            </a:pPr>
            <a:r>
              <a:rPr lang="fa-IR" b="1" smtClean="0">
                <a:solidFill>
                  <a:schemeClr val="bg1"/>
                </a:solidFill>
                <a:ea typeface="Calibri"/>
                <a:cs typeface="Zar" pitchFamily="2" charset="-78"/>
              </a:rPr>
              <a:t/>
            </a:r>
            <a:br>
              <a:rPr lang="fa-IR" b="1" smtClean="0">
                <a:solidFill>
                  <a:schemeClr val="bg1"/>
                </a:solidFill>
                <a:ea typeface="Calibri"/>
                <a:cs typeface="Zar" pitchFamily="2" charset="-78"/>
              </a:rPr>
            </a:br>
            <a:r>
              <a:rPr lang="fa-IR" b="1">
                <a:solidFill>
                  <a:schemeClr val="bg1"/>
                </a:solidFill>
                <a:ea typeface="Calibri"/>
                <a:cs typeface="Zar" pitchFamily="2" charset="-78"/>
              </a:rPr>
              <a:t/>
            </a:r>
            <a:br>
              <a:rPr lang="fa-IR" b="1">
                <a:solidFill>
                  <a:schemeClr val="bg1"/>
                </a:solidFill>
                <a:ea typeface="Calibri"/>
                <a:cs typeface="Zar" pitchFamily="2" charset="-78"/>
              </a:rPr>
            </a:br>
            <a:r>
              <a:rPr lang="fa-IR" b="1" smtClean="0">
                <a:solidFill>
                  <a:schemeClr val="bg1"/>
                </a:solidFill>
                <a:ea typeface="Calibri"/>
                <a:cs typeface="Zar" pitchFamily="2" charset="-78"/>
              </a:rPr>
              <a:t>غلظت</a:t>
            </a:r>
            <a:r>
              <a:rPr sz="5400" smtClean="0">
                <a:solidFill>
                  <a:schemeClr val="bg1"/>
                </a:solidFill>
                <a:ea typeface="Calibri"/>
                <a:cs typeface="Zar" pitchFamily="2" charset="-78"/>
              </a:rPr>
              <a:t/>
            </a:r>
            <a:br>
              <a:rPr sz="5400" smtClean="0">
                <a:solidFill>
                  <a:schemeClr val="bg1"/>
                </a:solidFill>
                <a:ea typeface="Calibri"/>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55000" lnSpcReduction="20000"/>
          </a:bodyPr>
          <a:lstStyle/>
          <a:p>
            <a:pPr marL="0" algn="r" rtl="1">
              <a:lnSpc>
                <a:spcPct val="200000"/>
              </a:lnSpc>
              <a:spcBef>
                <a:spcPts val="0"/>
              </a:spcBef>
              <a:spcAft>
                <a:spcPts val="0"/>
              </a:spcAft>
              <a:defRPr/>
            </a:pPr>
            <a:r>
              <a:rPr lang="fa-IR" b="1" dirty="0" smtClean="0">
                <a:solidFill>
                  <a:schemeClr val="bg1"/>
                </a:solidFill>
                <a:ea typeface="Calibri"/>
                <a:cs typeface="Zar" pitchFamily="2" charset="-78"/>
              </a:rPr>
              <a:t>پس </a:t>
            </a:r>
            <a:r>
              <a:rPr lang="fa-IR" b="1" dirty="0">
                <a:solidFill>
                  <a:schemeClr val="bg1"/>
                </a:solidFill>
                <a:ea typeface="Calibri"/>
                <a:cs typeface="Zar" pitchFamily="2" charset="-78"/>
              </a:rPr>
              <a:t>از نام </a:t>
            </a:r>
            <a:r>
              <a:rPr lang="fa-IR" b="1" dirty="0" smtClean="0">
                <a:solidFill>
                  <a:schemeClr val="bg1"/>
                </a:solidFill>
                <a:ea typeface="Calibri"/>
                <a:cs typeface="Zar" pitchFamily="2" charset="-78"/>
              </a:rPr>
              <a:t>تجاري عددي براي </a:t>
            </a:r>
            <a:r>
              <a:rPr lang="fa-IR" b="1" dirty="0">
                <a:solidFill>
                  <a:schemeClr val="bg1"/>
                </a:solidFill>
                <a:ea typeface="Calibri"/>
                <a:cs typeface="Zar" pitchFamily="2" charset="-78"/>
              </a:rPr>
              <a:t>غلظت وجود دارد. غلظت محصول نشان دهنده </a:t>
            </a:r>
            <a:r>
              <a:rPr lang="fa-IR" b="1" dirty="0" smtClean="0">
                <a:solidFill>
                  <a:schemeClr val="bg1"/>
                </a:solidFill>
                <a:ea typeface="Calibri"/>
                <a:cs typeface="Zar" pitchFamily="2" charset="-78"/>
              </a:rPr>
              <a:t>ي </a:t>
            </a:r>
            <a:r>
              <a:rPr lang="fa-IR" b="1" dirty="0">
                <a:solidFill>
                  <a:schemeClr val="bg1"/>
                </a:solidFill>
                <a:ea typeface="Calibri"/>
                <a:cs typeface="Zar" pitchFamily="2" charset="-78"/>
              </a:rPr>
              <a:t>درصد مواد </a:t>
            </a:r>
            <a:r>
              <a:rPr lang="fa-IR" b="1" dirty="0" smtClean="0">
                <a:solidFill>
                  <a:schemeClr val="bg1"/>
                </a:solidFill>
                <a:ea typeface="Calibri"/>
                <a:cs typeface="Zar" pitchFamily="2" charset="-78"/>
              </a:rPr>
              <a:t>تشکيل </a:t>
            </a:r>
            <a:r>
              <a:rPr lang="fa-IR" b="1" dirty="0">
                <a:solidFill>
                  <a:schemeClr val="bg1"/>
                </a:solidFill>
                <a:ea typeface="Calibri"/>
                <a:cs typeface="Zar" pitchFamily="2" charset="-78"/>
              </a:rPr>
              <a:t>دهنده </a:t>
            </a:r>
            <a:r>
              <a:rPr lang="fa-IR" b="1" dirty="0" smtClean="0">
                <a:solidFill>
                  <a:schemeClr val="bg1"/>
                </a:solidFill>
                <a:ea typeface="Calibri"/>
                <a:cs typeface="Zar" pitchFamily="2" charset="-78"/>
              </a:rPr>
              <a:t>ي </a:t>
            </a:r>
            <a:r>
              <a:rPr lang="fa-IR" b="1" dirty="0">
                <a:solidFill>
                  <a:schemeClr val="bg1"/>
                </a:solidFill>
                <a:ea typeface="Calibri"/>
                <a:cs typeface="Zar" pitchFamily="2" charset="-78"/>
              </a:rPr>
              <a:t>موثر( </a:t>
            </a:r>
            <a:r>
              <a:rPr lang="en-US" b="1" dirty="0" err="1" smtClean="0">
                <a:solidFill>
                  <a:schemeClr val="bg1"/>
                </a:solidFill>
                <a:latin typeface="Tahoma"/>
                <a:ea typeface="Calibri"/>
                <a:cs typeface="Zar" pitchFamily="2" charset="-78"/>
              </a:rPr>
              <a:t>a.i</a:t>
            </a:r>
            <a:r>
              <a:rPr lang="en-US" b="1" dirty="0" smtClean="0">
                <a:solidFill>
                  <a:schemeClr val="bg1"/>
                </a:solidFill>
                <a:latin typeface="Tahoma"/>
                <a:ea typeface="Calibri"/>
                <a:cs typeface="Zar" pitchFamily="2" charset="-78"/>
              </a:rPr>
              <a:t>.</a:t>
            </a:r>
            <a:r>
              <a:rPr lang="fa-IR" b="1" dirty="0">
                <a:solidFill>
                  <a:schemeClr val="bg1"/>
                </a:solidFill>
                <a:ea typeface="Calibri"/>
                <a:cs typeface="Zar" pitchFamily="2" charset="-78"/>
              </a:rPr>
              <a:t>) در </a:t>
            </a:r>
            <a:r>
              <a:rPr lang="fa-IR" b="1" dirty="0" smtClean="0">
                <a:solidFill>
                  <a:schemeClr val="bg1"/>
                </a:solidFill>
                <a:ea typeface="Calibri"/>
                <a:cs typeface="Zar" pitchFamily="2" charset="-78"/>
              </a:rPr>
              <a:t>فرمولاسيون </a:t>
            </a:r>
            <a:r>
              <a:rPr lang="fa-IR" b="1" dirty="0">
                <a:solidFill>
                  <a:schemeClr val="bg1"/>
                </a:solidFill>
                <a:ea typeface="Calibri"/>
                <a:cs typeface="Zar" pitchFamily="2" charset="-78"/>
              </a:rPr>
              <a:t>است. </a:t>
            </a:r>
            <a:r>
              <a:rPr lang="fa-IR" b="1" dirty="0" smtClean="0">
                <a:solidFill>
                  <a:schemeClr val="bg1"/>
                </a:solidFill>
                <a:ea typeface="Calibri"/>
                <a:cs typeface="Zar" pitchFamily="2" charset="-78"/>
              </a:rPr>
              <a:t>ترکيبات حاوي </a:t>
            </a:r>
            <a:r>
              <a:rPr lang="fa-IR" b="1" dirty="0">
                <a:solidFill>
                  <a:schemeClr val="bg1"/>
                </a:solidFill>
                <a:ea typeface="Calibri"/>
                <a:cs typeface="Zar" pitchFamily="2" charset="-78"/>
              </a:rPr>
              <a:t>حشره کش با غلظت </a:t>
            </a:r>
            <a:r>
              <a:rPr lang="fa-IR" b="1" dirty="0" smtClean="0">
                <a:solidFill>
                  <a:schemeClr val="bg1"/>
                </a:solidFill>
                <a:ea typeface="Calibri"/>
                <a:cs typeface="Zar" pitchFamily="2" charset="-78"/>
              </a:rPr>
              <a:t>هاي متفاوتي </a:t>
            </a:r>
            <a:r>
              <a:rPr lang="fa-IR" b="1" dirty="0">
                <a:solidFill>
                  <a:schemeClr val="bg1"/>
                </a:solidFill>
                <a:ea typeface="Calibri"/>
                <a:cs typeface="Zar" pitchFamily="2" charset="-78"/>
              </a:rPr>
              <a:t>در دسترس است. در </a:t>
            </a:r>
            <a:r>
              <a:rPr lang="fa-IR" b="1" dirty="0" smtClean="0">
                <a:solidFill>
                  <a:schemeClr val="bg1"/>
                </a:solidFill>
                <a:ea typeface="Calibri"/>
                <a:cs typeface="Zar" pitchFamily="2" charset="-78"/>
              </a:rPr>
              <a:t>صورتي </a:t>
            </a:r>
            <a:r>
              <a:rPr lang="fa-IR" b="1" dirty="0">
                <a:solidFill>
                  <a:schemeClr val="bg1"/>
                </a:solidFill>
                <a:ea typeface="Calibri"/>
                <a:cs typeface="Zar" pitchFamily="2" charset="-78"/>
              </a:rPr>
              <a:t>که غلظت </a:t>
            </a:r>
            <a:r>
              <a:rPr lang="fa-IR" b="1" dirty="0" smtClean="0">
                <a:solidFill>
                  <a:schemeClr val="bg1"/>
                </a:solidFill>
                <a:ea typeface="Calibri"/>
                <a:cs typeface="Zar" pitchFamily="2" charset="-78"/>
              </a:rPr>
              <a:t>يک </a:t>
            </a:r>
            <a:r>
              <a:rPr lang="fa-IR" b="1" dirty="0">
                <a:solidFill>
                  <a:schemeClr val="bg1"/>
                </a:solidFill>
                <a:ea typeface="Calibri"/>
                <a:cs typeface="Zar" pitchFamily="2" charset="-78"/>
              </a:rPr>
              <a:t>بسته </a:t>
            </a:r>
            <a:r>
              <a:rPr lang="fa-IR" b="1" dirty="0" smtClean="0">
                <a:solidFill>
                  <a:schemeClr val="bg1"/>
                </a:solidFill>
                <a:ea typeface="Calibri"/>
                <a:cs typeface="Zar" pitchFamily="2" charset="-78"/>
              </a:rPr>
              <a:t>ي حاوي </a:t>
            </a:r>
            <a:r>
              <a:rPr lang="fa-IR" b="1" dirty="0">
                <a:solidFill>
                  <a:schemeClr val="bg1"/>
                </a:solidFill>
                <a:ea typeface="Calibri"/>
                <a:cs typeface="Zar" pitchFamily="2" charset="-78"/>
              </a:rPr>
              <a:t>پودر %25 باشد، در هر </a:t>
            </a:r>
            <a:r>
              <a:rPr lang="fa-IR" b="1" dirty="0" smtClean="0">
                <a:solidFill>
                  <a:schemeClr val="bg1"/>
                </a:solidFill>
                <a:ea typeface="Calibri"/>
                <a:cs typeface="Zar" pitchFamily="2" charset="-78"/>
              </a:rPr>
              <a:t>کيلوگرم </a:t>
            </a:r>
            <a:r>
              <a:rPr lang="fa-IR" b="1" dirty="0">
                <a:solidFill>
                  <a:schemeClr val="bg1"/>
                </a:solidFill>
                <a:ea typeface="Calibri"/>
                <a:cs typeface="Zar" pitchFamily="2" charset="-78"/>
              </a:rPr>
              <a:t>آن 250 گرم ماده </a:t>
            </a:r>
            <a:r>
              <a:rPr lang="fa-IR" b="1" dirty="0" smtClean="0">
                <a:solidFill>
                  <a:schemeClr val="bg1"/>
                </a:solidFill>
                <a:ea typeface="Calibri"/>
                <a:cs typeface="Zar" pitchFamily="2" charset="-78"/>
              </a:rPr>
              <a:t>ي </a:t>
            </a:r>
            <a:r>
              <a:rPr lang="fa-IR" b="1" dirty="0">
                <a:solidFill>
                  <a:schemeClr val="bg1"/>
                </a:solidFill>
                <a:ea typeface="Calibri"/>
                <a:cs typeface="Zar" pitchFamily="2" charset="-78"/>
              </a:rPr>
              <a:t>موثر وجود دارد. مقدار ماده موثر موجود در </a:t>
            </a:r>
            <a:r>
              <a:rPr lang="fa-IR" b="1" dirty="0" smtClean="0">
                <a:solidFill>
                  <a:schemeClr val="bg1"/>
                </a:solidFill>
                <a:ea typeface="Calibri"/>
                <a:cs typeface="Zar" pitchFamily="2" charset="-78"/>
              </a:rPr>
              <a:t>فرمولاسيون هاي مايع </a:t>
            </a:r>
            <a:r>
              <a:rPr lang="fa-IR" b="1" dirty="0">
                <a:solidFill>
                  <a:schemeClr val="bg1"/>
                </a:solidFill>
                <a:ea typeface="Calibri"/>
                <a:cs typeface="Zar" pitchFamily="2" charset="-78"/>
              </a:rPr>
              <a:t>معمولا به صورت وزن بر حجم( </a:t>
            </a:r>
            <a:r>
              <a:rPr lang="en-US" b="1" dirty="0" smtClean="0">
                <a:solidFill>
                  <a:schemeClr val="bg1"/>
                </a:solidFill>
                <a:latin typeface="Tahoma"/>
                <a:ea typeface="Calibri"/>
                <a:cs typeface="Zar" pitchFamily="2" charset="-78"/>
              </a:rPr>
              <a:t>W/V</a:t>
            </a:r>
            <a:r>
              <a:rPr lang="fa-IR" b="1" dirty="0">
                <a:solidFill>
                  <a:schemeClr val="bg1"/>
                </a:solidFill>
                <a:ea typeface="Calibri"/>
                <a:cs typeface="Zar" pitchFamily="2" charset="-78"/>
              </a:rPr>
              <a:t>) </a:t>
            </a:r>
            <a:r>
              <a:rPr lang="fa-IR" b="1" dirty="0" smtClean="0">
                <a:solidFill>
                  <a:schemeClr val="bg1"/>
                </a:solidFill>
                <a:ea typeface="Calibri"/>
                <a:cs typeface="Zar" pitchFamily="2" charset="-78"/>
              </a:rPr>
              <a:t>بيان مي </a:t>
            </a:r>
            <a:r>
              <a:rPr lang="fa-IR" b="1" dirty="0">
                <a:solidFill>
                  <a:schemeClr val="bg1"/>
                </a:solidFill>
                <a:ea typeface="Calibri"/>
                <a:cs typeface="Zar" pitchFamily="2" charset="-78"/>
              </a:rPr>
              <a:t>شوند. در </a:t>
            </a:r>
            <a:r>
              <a:rPr lang="fa-IR" b="1" dirty="0" smtClean="0">
                <a:solidFill>
                  <a:schemeClr val="bg1"/>
                </a:solidFill>
                <a:ea typeface="Calibri"/>
                <a:cs typeface="Zar" pitchFamily="2" charset="-78"/>
              </a:rPr>
              <a:t>صورتي </a:t>
            </a:r>
            <a:r>
              <a:rPr lang="fa-IR" b="1" dirty="0">
                <a:solidFill>
                  <a:schemeClr val="bg1"/>
                </a:solidFill>
                <a:ea typeface="Calibri"/>
                <a:cs typeface="Zar" pitchFamily="2" charset="-78"/>
              </a:rPr>
              <a:t>غلظت </a:t>
            </a:r>
            <a:r>
              <a:rPr lang="fa-IR" b="1" dirty="0" smtClean="0">
                <a:solidFill>
                  <a:schemeClr val="bg1"/>
                </a:solidFill>
                <a:ea typeface="Calibri"/>
                <a:cs typeface="Zar" pitchFamily="2" charset="-78"/>
              </a:rPr>
              <a:t>يک فرمولاسيون مايع </a:t>
            </a:r>
            <a:r>
              <a:rPr lang="fa-IR" b="1" dirty="0">
                <a:solidFill>
                  <a:schemeClr val="bg1"/>
                </a:solidFill>
                <a:ea typeface="Calibri"/>
                <a:cs typeface="Zar" pitchFamily="2" charset="-78"/>
              </a:rPr>
              <a:t>%25 بر حسب </a:t>
            </a:r>
            <a:r>
              <a:rPr lang="en-US" b="1" dirty="0" smtClean="0">
                <a:solidFill>
                  <a:schemeClr val="bg1"/>
                </a:solidFill>
                <a:latin typeface="Tahoma"/>
                <a:ea typeface="Calibri"/>
                <a:cs typeface="Zar" pitchFamily="2" charset="-78"/>
              </a:rPr>
              <a:t>W/V</a:t>
            </a:r>
            <a:r>
              <a:rPr lang="fa-IR" b="1" dirty="0">
                <a:solidFill>
                  <a:schemeClr val="bg1"/>
                </a:solidFill>
                <a:ea typeface="Calibri"/>
                <a:cs typeface="Zar" pitchFamily="2" charset="-78"/>
              </a:rPr>
              <a:t> باشد، در هر </a:t>
            </a:r>
            <a:r>
              <a:rPr lang="fa-IR" b="1" dirty="0" smtClean="0">
                <a:solidFill>
                  <a:schemeClr val="bg1"/>
                </a:solidFill>
                <a:ea typeface="Calibri"/>
                <a:cs typeface="Zar" pitchFamily="2" charset="-78"/>
              </a:rPr>
              <a:t>ليتر </a:t>
            </a:r>
            <a:r>
              <a:rPr lang="fa-IR" b="1" dirty="0">
                <a:solidFill>
                  <a:schemeClr val="bg1"/>
                </a:solidFill>
                <a:ea typeface="Calibri"/>
                <a:cs typeface="Zar" pitchFamily="2" charset="-78"/>
              </a:rPr>
              <a:t>آن 250 گرم ماده </a:t>
            </a:r>
            <a:r>
              <a:rPr lang="fa-IR" b="1" dirty="0" smtClean="0">
                <a:solidFill>
                  <a:schemeClr val="bg1"/>
                </a:solidFill>
                <a:ea typeface="Calibri"/>
                <a:cs typeface="Zar" pitchFamily="2" charset="-78"/>
              </a:rPr>
              <a:t>ي </a:t>
            </a:r>
            <a:r>
              <a:rPr lang="fa-IR" b="1" dirty="0">
                <a:solidFill>
                  <a:schemeClr val="bg1"/>
                </a:solidFill>
                <a:ea typeface="Calibri"/>
                <a:cs typeface="Zar" pitchFamily="2" charset="-78"/>
              </a:rPr>
              <a:t>موثر وجود دارد. </a:t>
            </a:r>
            <a:endParaRPr lang="en-US" sz="4000" b="1" dirty="0">
              <a:solidFill>
                <a:schemeClr val="bg1"/>
              </a:solidFill>
              <a:ea typeface="Calibri"/>
              <a:cs typeface="Zar" pitchFamily="2" charset="-78"/>
            </a:endParaRPr>
          </a:p>
          <a:p>
            <a:pPr marL="0" algn="r" rtl="1">
              <a:lnSpc>
                <a:spcPct val="200000"/>
              </a:lnSpc>
              <a:spcBef>
                <a:spcPts val="0"/>
              </a:spcBef>
              <a:spcAft>
                <a:spcPts val="0"/>
              </a:spcAft>
              <a:defRPr/>
            </a:pPr>
            <a:r>
              <a:rPr lang="fa-IR" b="1" dirty="0">
                <a:solidFill>
                  <a:schemeClr val="bg1"/>
                </a:solidFill>
                <a:ea typeface="Calibri"/>
                <a:cs typeface="Zar" pitchFamily="2" charset="-78"/>
              </a:rPr>
              <a:t>در </a:t>
            </a:r>
            <a:r>
              <a:rPr lang="fa-IR" b="1" dirty="0" smtClean="0">
                <a:solidFill>
                  <a:schemeClr val="bg1"/>
                </a:solidFill>
                <a:ea typeface="Calibri"/>
                <a:cs typeface="Zar" pitchFamily="2" charset="-78"/>
              </a:rPr>
              <a:t>مواردي </a:t>
            </a:r>
            <a:r>
              <a:rPr lang="fa-IR" b="1" dirty="0">
                <a:solidFill>
                  <a:schemeClr val="bg1"/>
                </a:solidFill>
                <a:ea typeface="Calibri"/>
                <a:cs typeface="Zar" pitchFamily="2" charset="-78"/>
              </a:rPr>
              <a:t>که غلظت به صورت </a:t>
            </a:r>
            <a:r>
              <a:rPr lang="fa-IR" b="1" dirty="0" smtClean="0">
                <a:solidFill>
                  <a:schemeClr val="bg1"/>
                </a:solidFill>
                <a:ea typeface="Calibri"/>
                <a:cs typeface="Zar" pitchFamily="2" charset="-78"/>
              </a:rPr>
              <a:t>وزني/ وزني( </a:t>
            </a:r>
            <a:r>
              <a:rPr lang="en-US" b="1" dirty="0" smtClean="0">
                <a:solidFill>
                  <a:schemeClr val="bg1"/>
                </a:solidFill>
                <a:latin typeface="Tahoma"/>
                <a:ea typeface="Calibri"/>
                <a:cs typeface="Zar" pitchFamily="2" charset="-78"/>
              </a:rPr>
              <a:t>W/W</a:t>
            </a:r>
            <a:r>
              <a:rPr lang="fa-IR" b="1" dirty="0">
                <a:solidFill>
                  <a:schemeClr val="bg1"/>
                </a:solidFill>
                <a:ea typeface="Calibri"/>
                <a:cs typeface="Zar" pitchFamily="2" charset="-78"/>
              </a:rPr>
              <a:t>) </a:t>
            </a:r>
            <a:r>
              <a:rPr lang="fa-IR" b="1" dirty="0" smtClean="0">
                <a:solidFill>
                  <a:schemeClr val="bg1"/>
                </a:solidFill>
                <a:ea typeface="Calibri"/>
                <a:cs typeface="Zar" pitchFamily="2" charset="-78"/>
              </a:rPr>
              <a:t>بيان مي </a:t>
            </a:r>
            <a:r>
              <a:rPr lang="fa-IR" b="1" dirty="0">
                <a:solidFill>
                  <a:schemeClr val="bg1"/>
                </a:solidFill>
                <a:ea typeface="Calibri"/>
                <a:cs typeface="Zar" pitchFamily="2" charset="-78"/>
              </a:rPr>
              <a:t>شود با دقت برچسب را </a:t>
            </a:r>
            <a:r>
              <a:rPr lang="fa-IR" b="1" dirty="0" smtClean="0">
                <a:solidFill>
                  <a:schemeClr val="bg1"/>
                </a:solidFill>
                <a:ea typeface="Calibri"/>
                <a:cs typeface="Zar" pitchFamily="2" charset="-78"/>
              </a:rPr>
              <a:t>بررسي کنيد </a:t>
            </a:r>
            <a:r>
              <a:rPr lang="fa-IR" b="1" dirty="0">
                <a:solidFill>
                  <a:schemeClr val="bg1"/>
                </a:solidFill>
                <a:ea typeface="Calibri"/>
                <a:cs typeface="Zar" pitchFamily="2" charset="-78"/>
              </a:rPr>
              <a:t>چرا که مقدار ماده موثر موجود در هر </a:t>
            </a:r>
            <a:r>
              <a:rPr lang="fa-IR" b="1" dirty="0" smtClean="0">
                <a:solidFill>
                  <a:schemeClr val="bg1"/>
                </a:solidFill>
                <a:ea typeface="Calibri"/>
                <a:cs typeface="Zar" pitchFamily="2" charset="-78"/>
              </a:rPr>
              <a:t>ليتر </a:t>
            </a:r>
            <a:r>
              <a:rPr lang="fa-IR" b="1" dirty="0">
                <a:solidFill>
                  <a:schemeClr val="bg1"/>
                </a:solidFill>
                <a:ea typeface="Calibri"/>
                <a:cs typeface="Zar" pitchFamily="2" charset="-78"/>
              </a:rPr>
              <a:t>را </a:t>
            </a:r>
            <a:r>
              <a:rPr lang="fa-IR" b="1" dirty="0" smtClean="0">
                <a:solidFill>
                  <a:schemeClr val="bg1"/>
                </a:solidFill>
                <a:ea typeface="Calibri"/>
                <a:cs typeface="Zar" pitchFamily="2" charset="-78"/>
              </a:rPr>
              <a:t>نيز بيان مي </a:t>
            </a:r>
            <a:r>
              <a:rPr lang="fa-IR" b="1" dirty="0">
                <a:solidFill>
                  <a:schemeClr val="bg1"/>
                </a:solidFill>
                <a:ea typeface="Calibri"/>
                <a:cs typeface="Zar" pitchFamily="2" charset="-78"/>
              </a:rPr>
              <a:t>کند. قبل از اقدام به محاسبات نرم </a:t>
            </a:r>
            <a:r>
              <a:rPr lang="fa-IR" b="1" dirty="0" smtClean="0">
                <a:solidFill>
                  <a:schemeClr val="bg1"/>
                </a:solidFill>
                <a:ea typeface="Calibri"/>
                <a:cs typeface="Zar" pitchFamily="2" charset="-78"/>
              </a:rPr>
              <a:t>افزاري </a:t>
            </a:r>
            <a:r>
              <a:rPr lang="fa-IR" b="1" dirty="0">
                <a:solidFill>
                  <a:schemeClr val="bg1"/>
                </a:solidFill>
                <a:ea typeface="Calibri"/>
                <a:cs typeface="Zar" pitchFamily="2" charset="-78"/>
              </a:rPr>
              <a:t>درصد </a:t>
            </a:r>
            <a:r>
              <a:rPr lang="en-US" b="1" dirty="0" smtClean="0">
                <a:solidFill>
                  <a:schemeClr val="bg1"/>
                </a:solidFill>
                <a:latin typeface="Tahoma"/>
                <a:ea typeface="Calibri"/>
                <a:cs typeface="Zar" pitchFamily="2" charset="-78"/>
              </a:rPr>
              <a:t>W/W</a:t>
            </a:r>
            <a:r>
              <a:rPr lang="fa-IR" b="1" dirty="0">
                <a:solidFill>
                  <a:schemeClr val="bg1"/>
                </a:solidFill>
                <a:ea typeface="Calibri"/>
                <a:cs typeface="Zar" pitchFamily="2" charset="-78"/>
              </a:rPr>
              <a:t> را به </a:t>
            </a:r>
            <a:r>
              <a:rPr lang="en-US" b="1" dirty="0" smtClean="0">
                <a:solidFill>
                  <a:schemeClr val="bg1"/>
                </a:solidFill>
                <a:latin typeface="Tahoma"/>
                <a:ea typeface="Calibri"/>
                <a:cs typeface="Zar" pitchFamily="2" charset="-78"/>
              </a:rPr>
              <a:t>W/V </a:t>
            </a:r>
            <a:r>
              <a:rPr lang="fa-IR" b="1" dirty="0" smtClean="0">
                <a:solidFill>
                  <a:schemeClr val="bg1"/>
                </a:solidFill>
                <a:latin typeface="Tahoma"/>
                <a:ea typeface="Calibri"/>
                <a:cs typeface="Zar" pitchFamily="2" charset="-78"/>
              </a:rPr>
              <a:t>تبديل کنيد</a:t>
            </a:r>
            <a:r>
              <a:rPr lang="fa-IR" b="1" dirty="0">
                <a:solidFill>
                  <a:schemeClr val="bg1"/>
                </a:solidFill>
                <a:latin typeface="Tahoma"/>
                <a:ea typeface="Calibri"/>
                <a:cs typeface="Zar" pitchFamily="2" charset="-78"/>
              </a:rPr>
              <a:t>. </a:t>
            </a:r>
            <a:r>
              <a:rPr lang="fa-IR" b="1" dirty="0" smtClean="0">
                <a:solidFill>
                  <a:schemeClr val="bg1"/>
                </a:solidFill>
                <a:latin typeface="Tahoma"/>
                <a:ea typeface="Calibri"/>
                <a:cs typeface="Zar" pitchFamily="2" charset="-78"/>
              </a:rPr>
              <a:t>براي </a:t>
            </a:r>
            <a:r>
              <a:rPr lang="fa-IR" b="1" dirty="0">
                <a:solidFill>
                  <a:schemeClr val="bg1"/>
                </a:solidFill>
                <a:latin typeface="Tahoma"/>
                <a:ea typeface="Calibri"/>
                <a:cs typeface="Zar" pitchFamily="2" charset="-78"/>
              </a:rPr>
              <a:t>نمونه در </a:t>
            </a:r>
            <a:r>
              <a:rPr lang="fa-IR" b="1" dirty="0" smtClean="0">
                <a:solidFill>
                  <a:schemeClr val="bg1"/>
                </a:solidFill>
                <a:latin typeface="Tahoma"/>
                <a:ea typeface="Calibri"/>
                <a:cs typeface="Zar" pitchFamily="2" charset="-78"/>
              </a:rPr>
              <a:t>صورتي </a:t>
            </a:r>
            <a:r>
              <a:rPr lang="fa-IR" b="1" dirty="0">
                <a:solidFill>
                  <a:schemeClr val="bg1"/>
                </a:solidFill>
                <a:latin typeface="Tahoma"/>
                <a:ea typeface="Calibri"/>
                <a:cs typeface="Zar" pitchFamily="2" charset="-78"/>
              </a:rPr>
              <a:t>که برچسب نشان دهنده </a:t>
            </a:r>
            <a:r>
              <a:rPr lang="fa-IR" b="1" dirty="0" smtClean="0">
                <a:solidFill>
                  <a:schemeClr val="bg1"/>
                </a:solidFill>
                <a:latin typeface="Tahoma"/>
                <a:ea typeface="Calibri"/>
                <a:cs typeface="Zar" pitchFamily="2" charset="-78"/>
              </a:rPr>
              <a:t>ي فرمولاسيون </a:t>
            </a:r>
            <a:r>
              <a:rPr lang="fa-IR" b="1" dirty="0">
                <a:solidFill>
                  <a:schemeClr val="bg1"/>
                </a:solidFill>
                <a:latin typeface="Tahoma"/>
                <a:ea typeface="Calibri"/>
                <a:cs typeface="Zar" pitchFamily="2" charset="-78"/>
              </a:rPr>
              <a:t>%8 </a:t>
            </a:r>
            <a:r>
              <a:rPr lang="en-US" b="1" dirty="0" smtClean="0">
                <a:solidFill>
                  <a:schemeClr val="bg1"/>
                </a:solidFill>
                <a:latin typeface="Tahoma"/>
                <a:ea typeface="Calibri"/>
                <a:cs typeface="Zar" pitchFamily="2" charset="-78"/>
              </a:rPr>
              <a:t>W/W</a:t>
            </a:r>
            <a:r>
              <a:rPr lang="fa-IR" b="1" dirty="0">
                <a:solidFill>
                  <a:schemeClr val="bg1"/>
                </a:solidFill>
                <a:ea typeface="Calibri"/>
                <a:cs typeface="Zar" pitchFamily="2" charset="-78"/>
              </a:rPr>
              <a:t> است اما </a:t>
            </a:r>
            <a:r>
              <a:rPr lang="fa-IR" b="1" dirty="0" smtClean="0">
                <a:solidFill>
                  <a:schemeClr val="bg1"/>
                </a:solidFill>
                <a:ea typeface="Calibri"/>
                <a:cs typeface="Zar" pitchFamily="2" charset="-78"/>
              </a:rPr>
              <a:t>همچنين </a:t>
            </a:r>
            <a:r>
              <a:rPr lang="fa-IR" b="1" dirty="0">
                <a:solidFill>
                  <a:schemeClr val="bg1"/>
                </a:solidFill>
                <a:ea typeface="Calibri"/>
                <a:cs typeface="Zar" pitchFamily="2" charset="-78"/>
              </a:rPr>
              <a:t>نشان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دهد که شامل 100 گرم ماده موثر در هر </a:t>
            </a:r>
            <a:r>
              <a:rPr lang="fa-IR" b="1" dirty="0" smtClean="0">
                <a:solidFill>
                  <a:schemeClr val="bg1"/>
                </a:solidFill>
                <a:ea typeface="Calibri"/>
                <a:cs typeface="Zar" pitchFamily="2" charset="-78"/>
              </a:rPr>
              <a:t>ليتر </a:t>
            </a:r>
            <a:r>
              <a:rPr lang="fa-IR" b="1" dirty="0">
                <a:solidFill>
                  <a:schemeClr val="bg1"/>
                </a:solidFill>
                <a:ea typeface="Calibri"/>
                <a:cs typeface="Zar" pitchFamily="2" charset="-78"/>
              </a:rPr>
              <a:t>است، </a:t>
            </a:r>
            <a:r>
              <a:rPr lang="fa-IR" b="1" dirty="0" smtClean="0">
                <a:solidFill>
                  <a:schemeClr val="bg1"/>
                </a:solidFill>
                <a:ea typeface="Calibri"/>
                <a:cs typeface="Zar" pitchFamily="2" charset="-78"/>
              </a:rPr>
              <a:t>اين ميزان </a:t>
            </a:r>
            <a:r>
              <a:rPr lang="fa-IR" b="1" dirty="0">
                <a:solidFill>
                  <a:schemeClr val="bg1"/>
                </a:solidFill>
                <a:ea typeface="Calibri"/>
                <a:cs typeface="Zar" pitchFamily="2" charset="-78"/>
              </a:rPr>
              <a:t>را به درصد </a:t>
            </a:r>
            <a:r>
              <a:rPr lang="en-US" b="1" dirty="0" smtClean="0">
                <a:solidFill>
                  <a:schemeClr val="bg1"/>
                </a:solidFill>
                <a:latin typeface="Tahoma"/>
                <a:ea typeface="Calibri"/>
                <a:cs typeface="Zar" pitchFamily="2" charset="-78"/>
              </a:rPr>
              <a:t>W/V</a:t>
            </a:r>
            <a:r>
              <a:rPr lang="fa-IR" b="1" dirty="0">
                <a:solidFill>
                  <a:schemeClr val="bg1"/>
                </a:solidFill>
                <a:ea typeface="Calibri"/>
                <a:cs typeface="Zar" pitchFamily="2" charset="-78"/>
              </a:rPr>
              <a:t> </a:t>
            </a:r>
            <a:r>
              <a:rPr lang="fa-IR" b="1" dirty="0" smtClean="0">
                <a:solidFill>
                  <a:schemeClr val="bg1"/>
                </a:solidFill>
                <a:ea typeface="Calibri"/>
                <a:cs typeface="Zar" pitchFamily="2" charset="-78"/>
              </a:rPr>
              <a:t>تبديل کنيد</a:t>
            </a:r>
            <a:r>
              <a:rPr lang="fa-IR" b="1" dirty="0">
                <a:solidFill>
                  <a:schemeClr val="bg1"/>
                </a:solidFill>
                <a:ea typeface="Calibri"/>
                <a:cs typeface="Zar" pitchFamily="2" charset="-78"/>
              </a:rPr>
              <a:t>( محاسبه: </a:t>
            </a:r>
            <a:r>
              <a:rPr lang="en-US" b="1" dirty="0" smtClean="0">
                <a:solidFill>
                  <a:schemeClr val="bg1"/>
                </a:solidFill>
                <a:latin typeface="Tahoma"/>
                <a:ea typeface="Calibri"/>
                <a:cs typeface="Zar" pitchFamily="2" charset="-78"/>
              </a:rPr>
              <a:t>100 g / 1000 ml = 10% W/V</a:t>
            </a:r>
            <a:r>
              <a:rPr lang="fa-IR" b="1" dirty="0">
                <a:solidFill>
                  <a:schemeClr val="bg1"/>
                </a:solidFill>
                <a:ea typeface="Calibri"/>
                <a:cs typeface="Zar" pitchFamily="2" charset="-78"/>
              </a:rPr>
              <a:t>).</a:t>
            </a:r>
            <a:endParaRPr lang="en-US" sz="4000" b="1" dirty="0">
              <a:solidFill>
                <a:schemeClr val="bg1"/>
              </a:solidFill>
              <a:ea typeface="Calibri"/>
              <a:cs typeface="Zar" pitchFamily="2" charset="-78"/>
            </a:endParaRPr>
          </a:p>
          <a:p>
            <a:pPr marL="0" algn="r" rtl="1">
              <a:lnSpc>
                <a:spcPct val="200000"/>
              </a:lnSpc>
              <a:spcBef>
                <a:spcPts val="0"/>
              </a:spcBef>
              <a:spcAft>
                <a:spcPts val="0"/>
              </a:spcAft>
              <a:defRPr/>
            </a:pPr>
            <a:r>
              <a:rPr lang="fa-IR" b="1" dirty="0">
                <a:solidFill>
                  <a:schemeClr val="bg1"/>
                </a:solidFill>
                <a:ea typeface="Calibri"/>
                <a:cs typeface="Zar" pitchFamily="2" charset="-78"/>
              </a:rPr>
              <a:t>نام </a:t>
            </a:r>
            <a:r>
              <a:rPr lang="fa-IR" b="1" dirty="0" smtClean="0">
                <a:solidFill>
                  <a:schemeClr val="bg1"/>
                </a:solidFill>
                <a:ea typeface="Calibri"/>
                <a:cs typeface="Zar" pitchFamily="2" charset="-78"/>
              </a:rPr>
              <a:t>تجاري هميشه </a:t>
            </a:r>
            <a:r>
              <a:rPr lang="fa-IR" b="1" dirty="0">
                <a:solidFill>
                  <a:schemeClr val="bg1"/>
                </a:solidFill>
                <a:ea typeface="Calibri"/>
                <a:cs typeface="Zar" pitchFamily="2" charset="-78"/>
              </a:rPr>
              <a:t>نشان دهنده </a:t>
            </a:r>
            <a:r>
              <a:rPr lang="fa-IR" b="1" dirty="0" smtClean="0">
                <a:solidFill>
                  <a:schemeClr val="bg1"/>
                </a:solidFill>
                <a:ea typeface="Calibri"/>
                <a:cs typeface="Zar" pitchFamily="2" charset="-78"/>
              </a:rPr>
              <a:t>ي </a:t>
            </a:r>
            <a:r>
              <a:rPr lang="fa-IR" b="1" dirty="0">
                <a:solidFill>
                  <a:schemeClr val="bg1"/>
                </a:solidFill>
                <a:ea typeface="Calibri"/>
                <a:cs typeface="Zar" pitchFamily="2" charset="-78"/>
              </a:rPr>
              <a:t>غلظت </a:t>
            </a:r>
            <a:r>
              <a:rPr lang="fa-IR" b="1" dirty="0" smtClean="0">
                <a:solidFill>
                  <a:schemeClr val="bg1"/>
                </a:solidFill>
                <a:ea typeface="Calibri"/>
                <a:cs typeface="Zar" pitchFamily="2" charset="-78"/>
              </a:rPr>
              <a:t>دقيق نيست</a:t>
            </a:r>
            <a:r>
              <a:rPr lang="fa-IR" b="1" dirty="0">
                <a:solidFill>
                  <a:schemeClr val="bg1"/>
                </a:solidFill>
                <a:ea typeface="Calibri"/>
                <a:cs typeface="Zar" pitchFamily="2" charset="-78"/>
              </a:rPr>
              <a:t>. </a:t>
            </a:r>
            <a:r>
              <a:rPr lang="fa-IR" b="1" dirty="0" smtClean="0">
                <a:solidFill>
                  <a:schemeClr val="bg1"/>
                </a:solidFill>
                <a:ea typeface="Calibri"/>
                <a:cs typeface="Zar" pitchFamily="2" charset="-78"/>
              </a:rPr>
              <a:t>براي </a:t>
            </a:r>
            <a:r>
              <a:rPr lang="fa-IR" b="1" dirty="0">
                <a:solidFill>
                  <a:schemeClr val="bg1"/>
                </a:solidFill>
                <a:ea typeface="Calibri"/>
                <a:cs typeface="Zar" pitchFamily="2" charset="-78"/>
              </a:rPr>
              <a:t>نمونه "</a:t>
            </a:r>
            <a:r>
              <a:rPr lang="en-US" b="1" dirty="0" smtClean="0">
                <a:solidFill>
                  <a:schemeClr val="bg1"/>
                </a:solidFill>
                <a:latin typeface="Tahoma"/>
                <a:ea typeface="Calibri"/>
                <a:cs typeface="Zar" pitchFamily="2" charset="-78"/>
              </a:rPr>
              <a:t>K-</a:t>
            </a:r>
            <a:r>
              <a:rPr lang="en-US" b="1" dirty="0" err="1" smtClean="0">
                <a:solidFill>
                  <a:schemeClr val="bg1"/>
                </a:solidFill>
                <a:latin typeface="Tahoma"/>
                <a:ea typeface="Calibri"/>
                <a:cs typeface="Zar" pitchFamily="2" charset="-78"/>
              </a:rPr>
              <a:t>Othrine</a:t>
            </a:r>
            <a:r>
              <a:rPr lang="en-US" b="1" dirty="0" smtClean="0">
                <a:solidFill>
                  <a:schemeClr val="bg1"/>
                </a:solidFill>
                <a:latin typeface="Tahoma"/>
                <a:ea typeface="Calibri"/>
                <a:cs typeface="Zar" pitchFamily="2" charset="-78"/>
              </a:rPr>
              <a:t> WP 50®</a:t>
            </a:r>
            <a:r>
              <a:rPr lang="fa-IR" b="1" dirty="0">
                <a:solidFill>
                  <a:schemeClr val="bg1"/>
                </a:solidFill>
                <a:ea typeface="Calibri"/>
                <a:cs typeface="Zar" pitchFamily="2" charset="-78"/>
              </a:rPr>
              <a:t>" </a:t>
            </a:r>
            <a:r>
              <a:rPr lang="fa-IR" b="1" dirty="0" smtClean="0">
                <a:solidFill>
                  <a:schemeClr val="bg1"/>
                </a:solidFill>
                <a:ea typeface="Calibri"/>
                <a:cs typeface="Zar" pitchFamily="2" charset="-78"/>
              </a:rPr>
              <a:t>حاوي </a:t>
            </a:r>
            <a:r>
              <a:rPr lang="fa-IR" b="1" dirty="0">
                <a:solidFill>
                  <a:schemeClr val="bg1"/>
                </a:solidFill>
                <a:ea typeface="Calibri"/>
                <a:cs typeface="Zar" pitchFamily="2" charset="-78"/>
              </a:rPr>
              <a:t>50 گرم ماده موثر در هر </a:t>
            </a:r>
            <a:r>
              <a:rPr lang="fa-IR" b="1" dirty="0" smtClean="0">
                <a:solidFill>
                  <a:schemeClr val="bg1"/>
                </a:solidFill>
                <a:ea typeface="Calibri"/>
                <a:cs typeface="Zar" pitchFamily="2" charset="-78"/>
              </a:rPr>
              <a:t>کيلوگرم </a:t>
            </a:r>
            <a:r>
              <a:rPr lang="fa-IR" b="1" dirty="0">
                <a:solidFill>
                  <a:schemeClr val="bg1"/>
                </a:solidFill>
                <a:ea typeface="Calibri"/>
                <a:cs typeface="Zar" pitchFamily="2" charset="-78"/>
              </a:rPr>
              <a:t>است در </a:t>
            </a:r>
            <a:r>
              <a:rPr lang="fa-IR" b="1" dirty="0" smtClean="0">
                <a:solidFill>
                  <a:schemeClr val="bg1"/>
                </a:solidFill>
                <a:ea typeface="Calibri"/>
                <a:cs typeface="Zar" pitchFamily="2" charset="-78"/>
              </a:rPr>
              <a:t>حاليکه </a:t>
            </a:r>
            <a:r>
              <a:rPr lang="fa-IR" b="1" dirty="0">
                <a:solidFill>
                  <a:schemeClr val="bg1"/>
                </a:solidFill>
                <a:ea typeface="Calibri"/>
                <a:cs typeface="Zar" pitchFamily="2" charset="-78"/>
              </a:rPr>
              <a:t>تنها </a:t>
            </a:r>
            <a:r>
              <a:rPr lang="fa-IR" b="1" dirty="0" smtClean="0">
                <a:solidFill>
                  <a:schemeClr val="bg1"/>
                </a:solidFill>
                <a:ea typeface="Calibri"/>
                <a:cs typeface="Zar" pitchFamily="2" charset="-78"/>
              </a:rPr>
              <a:t>داراي </a:t>
            </a:r>
            <a:r>
              <a:rPr lang="fa-IR" b="1" dirty="0">
                <a:solidFill>
                  <a:schemeClr val="bg1"/>
                </a:solidFill>
                <a:ea typeface="Calibri"/>
                <a:cs typeface="Zar" pitchFamily="2" charset="-78"/>
              </a:rPr>
              <a:t>غلظت %5 است.</a:t>
            </a:r>
            <a:endParaRPr lang="en-US" sz="40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sz="3600" b="1" smtClean="0">
                <a:solidFill>
                  <a:schemeClr val="bg1"/>
                </a:solidFill>
                <a:ea typeface="Calibri"/>
                <a:cs typeface="Zar" pitchFamily="2" charset="-78"/>
              </a:rPr>
              <a:t>فرمولاسيون</a:t>
            </a:r>
            <a:endParaRPr sz="3600">
              <a:solidFill>
                <a:schemeClr val="bg1"/>
              </a:solidFill>
              <a:cs typeface="Zar" pitchFamily="2" charset="-78"/>
            </a:endParaRPr>
          </a:p>
        </p:txBody>
      </p:sp>
      <p:sp>
        <p:nvSpPr>
          <p:cNvPr id="3" name="Content Placeholder 2"/>
          <p:cNvSpPr>
            <a:spLocks noGrp="1"/>
          </p:cNvSpPr>
          <p:nvPr>
            <p:ph idx="1"/>
          </p:nvPr>
        </p:nvSpPr>
        <p:spPr/>
        <p:txBody>
          <a:bodyPr>
            <a:normAutofit fontScale="85000" lnSpcReduction="10000"/>
          </a:bodyPr>
          <a:lstStyle/>
          <a:p>
            <a:pPr marL="0" algn="r" rtl="1">
              <a:lnSpc>
                <a:spcPct val="200000"/>
              </a:lnSpc>
              <a:spcBef>
                <a:spcPts val="0"/>
              </a:spcBef>
              <a:spcAft>
                <a:spcPts val="0"/>
              </a:spcAft>
              <a:defRPr/>
            </a:pPr>
            <a:r>
              <a:rPr lang="fa-IR" b="1" dirty="0" smtClean="0">
                <a:solidFill>
                  <a:schemeClr val="bg1"/>
                </a:solidFill>
                <a:ea typeface="Calibri"/>
                <a:cs typeface="Zar" pitchFamily="2" charset="-78"/>
              </a:rPr>
              <a:t>آفت </a:t>
            </a:r>
            <a:r>
              <a:rPr lang="fa-IR" b="1" dirty="0">
                <a:solidFill>
                  <a:schemeClr val="bg1"/>
                </a:solidFill>
                <a:ea typeface="Calibri"/>
                <a:cs typeface="Zar" pitchFamily="2" charset="-78"/>
              </a:rPr>
              <a:t>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ندرتا در شکل خالص خود استفاده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شوند اما با توجه روش مورد </a:t>
            </a:r>
            <a:r>
              <a:rPr lang="fa-IR" b="1" dirty="0" smtClean="0">
                <a:solidFill>
                  <a:schemeClr val="bg1"/>
                </a:solidFill>
                <a:ea typeface="Calibri"/>
                <a:cs typeface="Zar" pitchFamily="2" charset="-78"/>
              </a:rPr>
              <a:t>نياز </a:t>
            </a:r>
            <a:r>
              <a:rPr lang="fa-IR" b="1" dirty="0">
                <a:solidFill>
                  <a:schemeClr val="bg1"/>
                </a:solidFill>
                <a:ea typeface="Calibri"/>
                <a:cs typeface="Zar" pitchFamily="2" charset="-78"/>
              </a:rPr>
              <a:t>برنامه </a:t>
            </a:r>
            <a:r>
              <a:rPr lang="fa-IR" b="1" dirty="0" smtClean="0">
                <a:solidFill>
                  <a:schemeClr val="bg1"/>
                </a:solidFill>
                <a:ea typeface="Calibri"/>
                <a:cs typeface="Zar" pitchFamily="2" charset="-78"/>
              </a:rPr>
              <a:t>ي اجرايي، </a:t>
            </a:r>
            <a:r>
              <a:rPr lang="fa-IR" b="1" dirty="0">
                <a:solidFill>
                  <a:schemeClr val="bg1"/>
                </a:solidFill>
                <a:ea typeface="Calibri"/>
                <a:cs typeface="Zar" pitchFamily="2" charset="-78"/>
              </a:rPr>
              <a:t>با </a:t>
            </a:r>
            <a:r>
              <a:rPr lang="fa-IR" b="1" dirty="0" smtClean="0">
                <a:solidFill>
                  <a:schemeClr val="bg1"/>
                </a:solidFill>
                <a:ea typeface="Calibri"/>
                <a:cs typeface="Zar" pitchFamily="2" charset="-78"/>
              </a:rPr>
              <a:t>فرمولاسيون هاي خاصي </a:t>
            </a:r>
            <a:r>
              <a:rPr lang="fa-IR" b="1" dirty="0">
                <a:solidFill>
                  <a:schemeClr val="bg1"/>
                </a:solidFill>
                <a:ea typeface="Calibri"/>
                <a:cs typeface="Zar" pitchFamily="2" charset="-78"/>
              </a:rPr>
              <a:t>قابل دسترس است. </a:t>
            </a:r>
            <a:r>
              <a:rPr lang="fa-IR" b="1" dirty="0" smtClean="0">
                <a:solidFill>
                  <a:schemeClr val="bg1"/>
                </a:solidFill>
                <a:ea typeface="Calibri"/>
                <a:cs typeface="Zar" pitchFamily="2" charset="-78"/>
              </a:rPr>
              <a:t>فرمولاسيون مخلوطي </a:t>
            </a:r>
            <a:r>
              <a:rPr lang="fa-IR" b="1" dirty="0">
                <a:solidFill>
                  <a:schemeClr val="bg1"/>
                </a:solidFill>
                <a:ea typeface="Calibri"/>
                <a:cs typeface="Zar" pitchFamily="2" charset="-78"/>
              </a:rPr>
              <a:t>از </a:t>
            </a:r>
            <a:r>
              <a:rPr lang="fa-IR" b="1" dirty="0" smtClean="0">
                <a:solidFill>
                  <a:schemeClr val="bg1"/>
                </a:solidFill>
                <a:ea typeface="Calibri"/>
                <a:cs typeface="Zar" pitchFamily="2" charset="-78"/>
              </a:rPr>
              <a:t>يک يا </a:t>
            </a:r>
            <a:r>
              <a:rPr lang="fa-IR" b="1" dirty="0">
                <a:solidFill>
                  <a:schemeClr val="bg1"/>
                </a:solidFill>
                <a:ea typeface="Calibri"/>
                <a:cs typeface="Zar" pitchFamily="2" charset="-78"/>
              </a:rPr>
              <a:t>چند ماده </a:t>
            </a:r>
            <a:r>
              <a:rPr lang="fa-IR" b="1" dirty="0" smtClean="0">
                <a:solidFill>
                  <a:schemeClr val="bg1"/>
                </a:solidFill>
                <a:ea typeface="Calibri"/>
                <a:cs typeface="Zar" pitchFamily="2" charset="-78"/>
              </a:rPr>
              <a:t>ي </a:t>
            </a:r>
            <a:r>
              <a:rPr lang="fa-IR" b="1" dirty="0">
                <a:solidFill>
                  <a:schemeClr val="bg1"/>
                </a:solidFill>
                <a:ea typeface="Calibri"/>
                <a:cs typeface="Zar" pitchFamily="2" charset="-78"/>
              </a:rPr>
              <a:t>موثر( </a:t>
            </a:r>
            <a:r>
              <a:rPr lang="en-US" b="1" dirty="0" err="1" smtClean="0">
                <a:solidFill>
                  <a:schemeClr val="bg1"/>
                </a:solidFill>
                <a:latin typeface="Tahoma"/>
                <a:ea typeface="Calibri"/>
                <a:cs typeface="Zar" pitchFamily="2" charset="-78"/>
              </a:rPr>
              <a:t>a.i</a:t>
            </a:r>
            <a:r>
              <a:rPr lang="en-US" b="1" dirty="0" smtClean="0">
                <a:solidFill>
                  <a:schemeClr val="bg1"/>
                </a:solidFill>
                <a:latin typeface="Tahoma"/>
                <a:ea typeface="Calibri"/>
                <a:cs typeface="Zar" pitchFamily="2" charset="-78"/>
              </a:rPr>
              <a:t>.</a:t>
            </a:r>
            <a:r>
              <a:rPr lang="fa-IR" b="1" dirty="0">
                <a:solidFill>
                  <a:schemeClr val="bg1"/>
                </a:solidFill>
                <a:ea typeface="Calibri"/>
                <a:cs typeface="Zar" pitchFamily="2" charset="-78"/>
              </a:rPr>
              <a:t>) به همراه </a:t>
            </a:r>
            <a:r>
              <a:rPr lang="fa-IR" b="1" dirty="0" smtClean="0">
                <a:solidFill>
                  <a:schemeClr val="bg1"/>
                </a:solidFill>
                <a:ea typeface="Calibri"/>
                <a:cs typeface="Zar" pitchFamily="2" charset="-78"/>
              </a:rPr>
              <a:t>ديگر </a:t>
            </a:r>
            <a:r>
              <a:rPr lang="fa-IR" b="1" dirty="0">
                <a:solidFill>
                  <a:schemeClr val="bg1"/>
                </a:solidFill>
                <a:ea typeface="Calibri"/>
                <a:cs typeface="Zar" pitchFamily="2" charset="-78"/>
              </a:rPr>
              <a:t>مواد است تا جهت استفاده مناسب شود. </a:t>
            </a:r>
            <a:endParaRPr lang="en-US" sz="4000" b="1" dirty="0">
              <a:solidFill>
                <a:schemeClr val="bg1"/>
              </a:solidFill>
              <a:ea typeface="Calibri"/>
              <a:cs typeface="Zar" pitchFamily="2" charset="-78"/>
            </a:endParaRPr>
          </a:p>
          <a:p>
            <a:pPr marL="0" algn="r" rtl="1">
              <a:lnSpc>
                <a:spcPct val="200000"/>
              </a:lnSpc>
              <a:spcBef>
                <a:spcPts val="0"/>
              </a:spcBef>
              <a:spcAft>
                <a:spcPts val="0"/>
              </a:spcAft>
              <a:defRPr/>
            </a:pPr>
            <a:r>
              <a:rPr lang="fa-IR" b="1" dirty="0">
                <a:solidFill>
                  <a:schemeClr val="bg1"/>
                </a:solidFill>
                <a:ea typeface="Calibri"/>
                <a:cs typeface="Zar" pitchFamily="2" charset="-78"/>
              </a:rPr>
              <a:t>پس از نام </a:t>
            </a:r>
            <a:r>
              <a:rPr lang="fa-IR" b="1" dirty="0" smtClean="0">
                <a:solidFill>
                  <a:schemeClr val="bg1"/>
                </a:solidFill>
                <a:ea typeface="Calibri"/>
                <a:cs typeface="Zar" pitchFamily="2" charset="-78"/>
              </a:rPr>
              <a:t>تجاري </a:t>
            </a:r>
            <a:r>
              <a:rPr lang="fa-IR" b="1" dirty="0">
                <a:solidFill>
                  <a:schemeClr val="bg1"/>
                </a:solidFill>
                <a:ea typeface="Calibri"/>
                <a:cs typeface="Zar" pitchFamily="2" charset="-78"/>
              </a:rPr>
              <a:t>و غلظت، </a:t>
            </a:r>
            <a:r>
              <a:rPr lang="fa-IR" b="1" dirty="0" smtClean="0">
                <a:solidFill>
                  <a:schemeClr val="bg1"/>
                </a:solidFill>
                <a:ea typeface="Calibri"/>
                <a:cs typeface="Zar" pitchFamily="2" charset="-78"/>
              </a:rPr>
              <a:t>کدهاي بين المللي </a:t>
            </a:r>
            <a:r>
              <a:rPr lang="fa-IR" b="1" dirty="0">
                <a:solidFill>
                  <a:schemeClr val="bg1"/>
                </a:solidFill>
                <a:ea typeface="Calibri"/>
                <a:cs typeface="Zar" pitchFamily="2" charset="-78"/>
              </a:rPr>
              <a:t>آفت کش </a:t>
            </a:r>
            <a:r>
              <a:rPr lang="fa-IR" b="1" dirty="0" smtClean="0">
                <a:solidFill>
                  <a:schemeClr val="bg1"/>
                </a:solidFill>
                <a:ea typeface="Calibri"/>
                <a:cs typeface="Zar" pitchFamily="2" charset="-78"/>
              </a:rPr>
              <a:t>هاي فني </a:t>
            </a:r>
            <a:r>
              <a:rPr lang="fa-IR" b="1" dirty="0">
                <a:solidFill>
                  <a:schemeClr val="bg1"/>
                </a:solidFill>
                <a:ea typeface="Calibri"/>
                <a:cs typeface="Zar" pitchFamily="2" charset="-78"/>
              </a:rPr>
              <a:t>و فرموله شده وجود دارند. آن ها از 2 حرف که نوع فرمول را نشان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دهند، </a:t>
            </a:r>
            <a:r>
              <a:rPr lang="fa-IR" b="1" dirty="0" smtClean="0">
                <a:solidFill>
                  <a:schemeClr val="bg1"/>
                </a:solidFill>
                <a:ea typeface="Calibri"/>
                <a:cs typeface="Zar" pitchFamily="2" charset="-78"/>
              </a:rPr>
              <a:t>تشکيل </a:t>
            </a:r>
            <a:r>
              <a:rPr lang="fa-IR" b="1" dirty="0">
                <a:solidFill>
                  <a:schemeClr val="bg1"/>
                </a:solidFill>
                <a:ea typeface="Calibri"/>
                <a:cs typeface="Zar" pitchFamily="2" charset="-78"/>
              </a:rPr>
              <a:t>شده اند. در قسمت </a:t>
            </a:r>
            <a:r>
              <a:rPr lang="fa-IR" b="1" dirty="0" smtClean="0">
                <a:solidFill>
                  <a:schemeClr val="bg1"/>
                </a:solidFill>
                <a:ea typeface="Calibri"/>
                <a:cs typeface="Zar" pitchFamily="2" charset="-78"/>
              </a:rPr>
              <a:t>پايين </a:t>
            </a:r>
            <a:r>
              <a:rPr lang="fa-IR" b="1" dirty="0">
                <a:solidFill>
                  <a:schemeClr val="bg1"/>
                </a:solidFill>
                <a:ea typeface="Calibri"/>
                <a:cs typeface="Zar" pitchFamily="2" charset="-78"/>
              </a:rPr>
              <a:t>نمونه </a:t>
            </a:r>
            <a:r>
              <a:rPr lang="fa-IR" b="1" dirty="0" smtClean="0">
                <a:solidFill>
                  <a:schemeClr val="bg1"/>
                </a:solidFill>
                <a:ea typeface="Calibri"/>
                <a:cs typeface="Zar" pitchFamily="2" charset="-78"/>
              </a:rPr>
              <a:t>هايي </a:t>
            </a:r>
            <a:r>
              <a:rPr lang="fa-IR" b="1" dirty="0">
                <a:solidFill>
                  <a:schemeClr val="bg1"/>
                </a:solidFill>
                <a:ea typeface="Calibri"/>
                <a:cs typeface="Zar" pitchFamily="2" charset="-78"/>
              </a:rPr>
              <a:t>از کدها نشان داده شده است.</a:t>
            </a:r>
            <a:endParaRPr lang="en-US" sz="40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smtClean="0">
                <a:solidFill>
                  <a:schemeClr val="bg1"/>
                </a:solidFill>
                <a:effectLst/>
                <a:ea typeface="Times New Roman"/>
                <a:cs typeface="Zar" pitchFamily="2" charset="-78"/>
              </a:rPr>
              <a:t>ملاحظات</a:t>
            </a:r>
            <a:endParaRPr>
              <a:solidFill>
                <a:schemeClr val="bg1"/>
              </a:solidFill>
              <a:cs typeface="Zar" pitchFamily="2" charset="-78"/>
            </a:endParaRPr>
          </a:p>
        </p:txBody>
      </p:sp>
      <p:sp>
        <p:nvSpPr>
          <p:cNvPr id="3" name="Content Placeholder 2"/>
          <p:cNvSpPr>
            <a:spLocks noGrp="1"/>
          </p:cNvSpPr>
          <p:nvPr>
            <p:ph idx="1"/>
          </p:nvPr>
        </p:nvSpPr>
        <p:spPr/>
        <p:txBody>
          <a:bodyPr>
            <a:normAutofit fontScale="62500" lnSpcReduction="20000"/>
          </a:bodyPr>
          <a:lstStyle/>
          <a:p>
            <a:pPr algn="r" rtl="1">
              <a:lnSpc>
                <a:spcPct val="200000"/>
              </a:lnSpc>
              <a:spcBef>
                <a:spcPts val="0"/>
              </a:spcBef>
              <a:buFont typeface="Symbol"/>
              <a:buChar char=""/>
              <a:defRPr/>
            </a:pPr>
            <a:r>
              <a:rPr lang="fa-IR" b="1" dirty="0" smtClean="0">
                <a:solidFill>
                  <a:schemeClr val="bg1"/>
                </a:solidFill>
                <a:ea typeface="Calibri"/>
                <a:cs typeface="Zar" pitchFamily="2" charset="-78"/>
              </a:rPr>
              <a:t>هميشه </a:t>
            </a:r>
            <a:r>
              <a:rPr lang="fa-IR" b="1" dirty="0">
                <a:solidFill>
                  <a:schemeClr val="bg1"/>
                </a:solidFill>
                <a:ea typeface="Calibri"/>
                <a:cs typeface="Zar" pitchFamily="2" charset="-78"/>
              </a:rPr>
              <a:t>سموم دفع آفات را در ظروف </a:t>
            </a:r>
            <a:r>
              <a:rPr lang="fa-IR" b="1" dirty="0" smtClean="0">
                <a:solidFill>
                  <a:schemeClr val="bg1"/>
                </a:solidFill>
                <a:ea typeface="Calibri"/>
                <a:cs typeface="Zar" pitchFamily="2" charset="-78"/>
              </a:rPr>
              <a:t>اصلي </a:t>
            </a:r>
            <a:r>
              <a:rPr lang="fa-IR" b="1" dirty="0">
                <a:solidFill>
                  <a:schemeClr val="bg1"/>
                </a:solidFill>
                <a:ea typeface="Calibri"/>
                <a:cs typeface="Zar" pitchFamily="2" charset="-78"/>
              </a:rPr>
              <a:t>خود </a:t>
            </a:r>
            <a:r>
              <a:rPr lang="fa-IR" b="1" dirty="0" smtClean="0">
                <a:solidFill>
                  <a:schemeClr val="bg1"/>
                </a:solidFill>
                <a:ea typeface="Calibri"/>
                <a:cs typeface="Zar" pitchFamily="2" charset="-78"/>
              </a:rPr>
              <a:t>ذخيره کنيد</a:t>
            </a:r>
            <a:r>
              <a:rPr lang="fa-IR" b="1" dirty="0">
                <a:solidFill>
                  <a:schemeClr val="bg1"/>
                </a:solidFill>
                <a:ea typeface="Calibri"/>
                <a:cs typeface="Zar" pitchFamily="2" charset="-78"/>
              </a:rPr>
              <a:t>.</a:t>
            </a:r>
            <a:endParaRPr lang="en-US" sz="4000" b="1" dirty="0">
              <a:solidFill>
                <a:schemeClr val="bg1"/>
              </a:solidFill>
              <a:ea typeface="Calibri"/>
              <a:cs typeface="Zar" pitchFamily="2" charset="-78"/>
            </a:endParaRPr>
          </a:p>
          <a:p>
            <a:pPr algn="r" rtl="1">
              <a:lnSpc>
                <a:spcPct val="200000"/>
              </a:lnSpc>
              <a:spcBef>
                <a:spcPts val="0"/>
              </a:spcBef>
              <a:buFont typeface="Symbol"/>
              <a:buChar char=""/>
              <a:defRPr/>
            </a:pPr>
            <a:r>
              <a:rPr lang="fa-IR" b="1" dirty="0">
                <a:solidFill>
                  <a:schemeClr val="bg1"/>
                </a:solidFill>
                <a:ea typeface="Calibri"/>
                <a:cs typeface="Zar" pitchFamily="2" charset="-78"/>
              </a:rPr>
              <a:t>برچسب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محصول را </a:t>
            </a:r>
            <a:r>
              <a:rPr lang="fa-IR" b="1" dirty="0" smtClean="0">
                <a:solidFill>
                  <a:schemeClr val="bg1"/>
                </a:solidFill>
                <a:ea typeface="Calibri"/>
                <a:cs typeface="Zar" pitchFamily="2" charset="-78"/>
              </a:rPr>
              <a:t>براي </a:t>
            </a:r>
            <a:r>
              <a:rPr lang="fa-IR" b="1" dirty="0">
                <a:solidFill>
                  <a:schemeClr val="bg1"/>
                </a:solidFill>
                <a:ea typeface="Calibri"/>
                <a:cs typeface="Zar" pitchFamily="2" charset="-78"/>
              </a:rPr>
              <a:t>دستور العمل </a:t>
            </a:r>
            <a:r>
              <a:rPr lang="fa-IR" b="1" dirty="0" smtClean="0">
                <a:solidFill>
                  <a:schemeClr val="bg1"/>
                </a:solidFill>
                <a:ea typeface="Calibri"/>
                <a:cs typeface="Zar" pitchFamily="2" charset="-78"/>
              </a:rPr>
              <a:t>هاي شرايط ذخيره سازي </a:t>
            </a:r>
            <a:r>
              <a:rPr lang="fa-IR" b="1" dirty="0">
                <a:solidFill>
                  <a:schemeClr val="bg1"/>
                </a:solidFill>
                <a:ea typeface="Calibri"/>
                <a:cs typeface="Zar" pitchFamily="2" charset="-78"/>
              </a:rPr>
              <a:t>و حمل و نقل </a:t>
            </a:r>
            <a:r>
              <a:rPr lang="fa-IR" b="1" dirty="0" smtClean="0">
                <a:solidFill>
                  <a:schemeClr val="bg1"/>
                </a:solidFill>
                <a:ea typeface="Calibri"/>
                <a:cs typeface="Zar" pitchFamily="2" charset="-78"/>
              </a:rPr>
              <a:t>بررسي کنيد</a:t>
            </a:r>
            <a:r>
              <a:rPr lang="fa-IR" b="1" dirty="0">
                <a:solidFill>
                  <a:schemeClr val="bg1"/>
                </a:solidFill>
                <a:ea typeface="Calibri"/>
                <a:cs typeface="Zar" pitchFamily="2" charset="-78"/>
              </a:rPr>
              <a:t>.</a:t>
            </a:r>
            <a:endParaRPr lang="en-US" sz="4000" b="1" dirty="0">
              <a:solidFill>
                <a:schemeClr val="bg1"/>
              </a:solidFill>
              <a:ea typeface="Calibri"/>
              <a:cs typeface="Zar" pitchFamily="2" charset="-78"/>
            </a:endParaRPr>
          </a:p>
          <a:p>
            <a:pPr algn="r" rtl="1">
              <a:lnSpc>
                <a:spcPct val="200000"/>
              </a:lnSpc>
              <a:spcBef>
                <a:spcPts val="0"/>
              </a:spcBef>
              <a:buFont typeface="Symbol"/>
              <a:buChar char=""/>
              <a:defRPr/>
            </a:pPr>
            <a:r>
              <a:rPr lang="fa-IR" b="1" dirty="0">
                <a:solidFill>
                  <a:schemeClr val="bg1"/>
                </a:solidFill>
                <a:ea typeface="Calibri"/>
                <a:cs typeface="Zar" pitchFamily="2" charset="-78"/>
              </a:rPr>
              <a:t>سموم دفع آفات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اغلب به صورت مواد </a:t>
            </a:r>
            <a:r>
              <a:rPr lang="fa-IR" b="1" dirty="0" smtClean="0">
                <a:solidFill>
                  <a:schemeClr val="bg1"/>
                </a:solidFill>
                <a:ea typeface="Calibri"/>
                <a:cs typeface="Zar" pitchFamily="2" charset="-78"/>
              </a:rPr>
              <a:t>شيميايي سمي </a:t>
            </a:r>
            <a:r>
              <a:rPr lang="fa-IR" b="1" dirty="0">
                <a:solidFill>
                  <a:schemeClr val="bg1"/>
                </a:solidFill>
                <a:ea typeface="Calibri"/>
                <a:cs typeface="Zar" pitchFamily="2" charset="-78"/>
              </a:rPr>
              <a:t>طبقه </a:t>
            </a:r>
            <a:r>
              <a:rPr lang="fa-IR" b="1" dirty="0" smtClean="0">
                <a:solidFill>
                  <a:schemeClr val="bg1"/>
                </a:solidFill>
                <a:ea typeface="Calibri"/>
                <a:cs typeface="Zar" pitchFamily="2" charset="-78"/>
              </a:rPr>
              <a:t>بندي </a:t>
            </a:r>
            <a:r>
              <a:rPr lang="fa-IR" b="1" dirty="0">
                <a:solidFill>
                  <a:schemeClr val="bg1"/>
                </a:solidFill>
                <a:ea typeface="Calibri"/>
                <a:cs typeface="Zar" pitchFamily="2" charset="-78"/>
              </a:rPr>
              <a:t>شده و در </a:t>
            </a:r>
            <a:r>
              <a:rPr lang="fa-IR" b="1" dirty="0" smtClean="0">
                <a:solidFill>
                  <a:schemeClr val="bg1"/>
                </a:solidFill>
                <a:ea typeface="Calibri"/>
                <a:cs typeface="Zar" pitchFamily="2" charset="-78"/>
              </a:rPr>
              <a:t>نتيجه </a:t>
            </a:r>
            <a:r>
              <a:rPr lang="fa-IR" b="1" dirty="0">
                <a:solidFill>
                  <a:schemeClr val="bg1"/>
                </a:solidFill>
                <a:ea typeface="Calibri"/>
                <a:cs typeface="Zar" pitchFamily="2" charset="-78"/>
              </a:rPr>
              <a:t>جهت حمل و نقل </a:t>
            </a:r>
            <a:r>
              <a:rPr lang="fa-IR" b="1" dirty="0" smtClean="0">
                <a:solidFill>
                  <a:schemeClr val="bg1"/>
                </a:solidFill>
                <a:ea typeface="Calibri"/>
                <a:cs typeface="Zar" pitchFamily="2" charset="-78"/>
              </a:rPr>
              <a:t>نيازمند گواهي </a:t>
            </a:r>
            <a:r>
              <a:rPr lang="fa-IR" b="1" dirty="0">
                <a:solidFill>
                  <a:schemeClr val="bg1"/>
                </a:solidFill>
                <a:ea typeface="Calibri"/>
                <a:cs typeface="Zar" pitchFamily="2" charset="-78"/>
              </a:rPr>
              <a:t>نامه حمل و نقل و بسته </a:t>
            </a:r>
            <a:r>
              <a:rPr lang="fa-IR" b="1" dirty="0" smtClean="0">
                <a:solidFill>
                  <a:schemeClr val="bg1"/>
                </a:solidFill>
                <a:ea typeface="Calibri"/>
                <a:cs typeface="Zar" pitchFamily="2" charset="-78"/>
              </a:rPr>
              <a:t>بندي </a:t>
            </a:r>
            <a:r>
              <a:rPr lang="fa-IR" b="1" dirty="0">
                <a:solidFill>
                  <a:schemeClr val="bg1"/>
                </a:solidFill>
                <a:ea typeface="Calibri"/>
                <a:cs typeface="Zar" pitchFamily="2" charset="-78"/>
              </a:rPr>
              <a:t>محکم هستند.</a:t>
            </a:r>
            <a:endParaRPr lang="en-US" sz="4000" b="1" dirty="0">
              <a:solidFill>
                <a:schemeClr val="bg1"/>
              </a:solidFill>
              <a:ea typeface="Calibri"/>
              <a:cs typeface="Zar" pitchFamily="2" charset="-78"/>
            </a:endParaRPr>
          </a:p>
          <a:p>
            <a:pPr algn="r" rtl="1">
              <a:lnSpc>
                <a:spcPct val="200000"/>
              </a:lnSpc>
              <a:spcBef>
                <a:spcPts val="0"/>
              </a:spcBef>
              <a:buFont typeface="Symbol"/>
              <a:buChar char=""/>
              <a:defRPr/>
            </a:pPr>
            <a:r>
              <a:rPr lang="fa-IR" b="1" dirty="0">
                <a:solidFill>
                  <a:schemeClr val="bg1"/>
                </a:solidFill>
                <a:ea typeface="Calibri"/>
                <a:cs typeface="Zar" pitchFamily="2" charset="-78"/>
              </a:rPr>
              <a:t>در صورت </a:t>
            </a:r>
            <a:r>
              <a:rPr lang="fa-IR" b="1" dirty="0" smtClean="0">
                <a:solidFill>
                  <a:schemeClr val="bg1"/>
                </a:solidFill>
                <a:ea typeface="Calibri"/>
                <a:cs typeface="Zar" pitchFamily="2" charset="-78"/>
              </a:rPr>
              <a:t>آسيب ديدن يا </a:t>
            </a:r>
            <a:r>
              <a:rPr lang="fa-IR" b="1" dirty="0">
                <a:solidFill>
                  <a:schemeClr val="bg1"/>
                </a:solidFill>
                <a:ea typeface="Calibri"/>
                <a:cs typeface="Zar" pitchFamily="2" charset="-78"/>
              </a:rPr>
              <a:t>ناقص بودن برچسب آفت 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از </a:t>
            </a:r>
            <a:r>
              <a:rPr lang="fa-IR" b="1" dirty="0" smtClean="0">
                <a:solidFill>
                  <a:schemeClr val="bg1"/>
                </a:solidFill>
                <a:ea typeface="Calibri"/>
                <a:cs typeface="Zar" pitchFamily="2" charset="-78"/>
              </a:rPr>
              <a:t>نگهداري </a:t>
            </a:r>
            <a:r>
              <a:rPr lang="fa-IR" b="1" dirty="0">
                <a:solidFill>
                  <a:schemeClr val="bg1"/>
                </a:solidFill>
                <a:ea typeface="Calibri"/>
                <a:cs typeface="Zar" pitchFamily="2" charset="-78"/>
              </a:rPr>
              <a:t>آن ها در </a:t>
            </a:r>
            <a:r>
              <a:rPr lang="fa-IR" b="1" dirty="0" smtClean="0">
                <a:solidFill>
                  <a:schemeClr val="bg1"/>
                </a:solidFill>
                <a:ea typeface="Calibri"/>
                <a:cs typeface="Zar" pitchFamily="2" charset="-78"/>
              </a:rPr>
              <a:t>انبارهاي </a:t>
            </a:r>
            <a:r>
              <a:rPr lang="fa-IR" b="1" dirty="0">
                <a:solidFill>
                  <a:schemeClr val="bg1"/>
                </a:solidFill>
                <a:ea typeface="Calibri"/>
                <a:cs typeface="Zar" pitchFamily="2" charset="-78"/>
              </a:rPr>
              <a:t>خود </a:t>
            </a:r>
            <a:r>
              <a:rPr lang="fa-IR" b="1" dirty="0" smtClean="0">
                <a:solidFill>
                  <a:schemeClr val="bg1"/>
                </a:solidFill>
                <a:ea typeface="Calibri"/>
                <a:cs typeface="Zar" pitchFamily="2" charset="-78"/>
              </a:rPr>
              <a:t>خودداري کنيد</a:t>
            </a:r>
            <a:r>
              <a:rPr lang="fa-IR" b="1" dirty="0">
                <a:solidFill>
                  <a:schemeClr val="bg1"/>
                </a:solidFill>
                <a:ea typeface="Calibri"/>
                <a:cs typeface="Zar" pitchFamily="2" charset="-78"/>
              </a:rPr>
              <a:t>.</a:t>
            </a:r>
            <a:endParaRPr lang="en-US" sz="4000" b="1" dirty="0">
              <a:solidFill>
                <a:schemeClr val="bg1"/>
              </a:solidFill>
              <a:ea typeface="Calibri"/>
              <a:cs typeface="Zar" pitchFamily="2" charset="-78"/>
            </a:endParaRPr>
          </a:p>
          <a:p>
            <a:pPr algn="r" rtl="1">
              <a:lnSpc>
                <a:spcPct val="200000"/>
              </a:lnSpc>
              <a:spcBef>
                <a:spcPts val="0"/>
              </a:spcBef>
              <a:buFont typeface="Symbol"/>
              <a:buChar char=""/>
              <a:defRPr/>
            </a:pPr>
            <a:r>
              <a:rPr lang="fa-IR" b="1" dirty="0">
                <a:solidFill>
                  <a:schemeClr val="bg1"/>
                </a:solidFill>
                <a:ea typeface="Calibri"/>
                <a:cs typeface="Zar" pitchFamily="2" charset="-78"/>
              </a:rPr>
              <a:t>سموم دفع آفات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را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توان به صورت بسته </a:t>
            </a:r>
            <a:r>
              <a:rPr lang="fa-IR" b="1" dirty="0" smtClean="0">
                <a:solidFill>
                  <a:schemeClr val="bg1"/>
                </a:solidFill>
                <a:ea typeface="Calibri"/>
                <a:cs typeface="Zar" pitchFamily="2" charset="-78"/>
              </a:rPr>
              <a:t>بندي </a:t>
            </a:r>
            <a:r>
              <a:rPr lang="fa-IR" b="1" dirty="0">
                <a:solidFill>
                  <a:schemeClr val="bg1"/>
                </a:solidFill>
                <a:ea typeface="Calibri"/>
                <a:cs typeface="Zar" pitchFamily="2" charset="-78"/>
              </a:rPr>
              <a:t>در اندازه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متفاوت </a:t>
            </a:r>
            <a:r>
              <a:rPr lang="fa-IR" b="1" dirty="0" smtClean="0">
                <a:solidFill>
                  <a:schemeClr val="bg1"/>
                </a:solidFill>
                <a:ea typeface="Calibri"/>
                <a:cs typeface="Zar" pitchFamily="2" charset="-78"/>
              </a:rPr>
              <a:t>خريداري </a:t>
            </a:r>
            <a:r>
              <a:rPr lang="fa-IR" b="1" dirty="0">
                <a:solidFill>
                  <a:schemeClr val="bg1"/>
                </a:solidFill>
                <a:ea typeface="Calibri"/>
                <a:cs typeface="Zar" pitchFamily="2" charset="-78"/>
              </a:rPr>
              <a:t>کرد. آن ها به صورت بسته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از قبل وزن شده که </a:t>
            </a:r>
            <a:r>
              <a:rPr lang="fa-IR" b="1" dirty="0" smtClean="0">
                <a:solidFill>
                  <a:schemeClr val="bg1"/>
                </a:solidFill>
                <a:ea typeface="Calibri"/>
                <a:cs typeface="Zar" pitchFamily="2" charset="-78"/>
              </a:rPr>
              <a:t>حاوي </a:t>
            </a:r>
            <a:r>
              <a:rPr lang="fa-IR" b="1" dirty="0">
                <a:solidFill>
                  <a:schemeClr val="bg1"/>
                </a:solidFill>
                <a:ea typeface="Calibri"/>
                <a:cs typeface="Zar" pitchFamily="2" charset="-78"/>
              </a:rPr>
              <a:t>مقدار </a:t>
            </a:r>
            <a:r>
              <a:rPr lang="fa-IR" b="1" dirty="0" smtClean="0">
                <a:solidFill>
                  <a:schemeClr val="bg1"/>
                </a:solidFill>
                <a:ea typeface="Calibri"/>
                <a:cs typeface="Zar" pitchFamily="2" charset="-78"/>
              </a:rPr>
              <a:t>دقيقي </a:t>
            </a:r>
            <a:r>
              <a:rPr lang="fa-IR" b="1" dirty="0">
                <a:solidFill>
                  <a:schemeClr val="bg1"/>
                </a:solidFill>
                <a:ea typeface="Calibri"/>
                <a:cs typeface="Zar" pitchFamily="2" charset="-78"/>
              </a:rPr>
              <a:t>از حشره کش هستند و مناسب جهت استفاده در سم پاش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10 </a:t>
            </a:r>
            <a:r>
              <a:rPr lang="fa-IR" b="1" dirty="0" smtClean="0">
                <a:solidFill>
                  <a:schemeClr val="bg1"/>
                </a:solidFill>
                <a:ea typeface="Calibri"/>
                <a:cs typeface="Zar" pitchFamily="2" charset="-78"/>
              </a:rPr>
              <a:t>ليتري </a:t>
            </a:r>
            <a:r>
              <a:rPr lang="fa-IR" b="1" dirty="0">
                <a:solidFill>
                  <a:schemeClr val="bg1"/>
                </a:solidFill>
                <a:ea typeface="Calibri"/>
                <a:cs typeface="Zar" pitchFamily="2" charset="-78"/>
              </a:rPr>
              <a:t>استاندارد </a:t>
            </a:r>
            <a:r>
              <a:rPr lang="fa-IR" b="1" dirty="0" smtClean="0">
                <a:solidFill>
                  <a:schemeClr val="bg1"/>
                </a:solidFill>
                <a:ea typeface="Calibri"/>
                <a:cs typeface="Zar" pitchFamily="2" charset="-78"/>
              </a:rPr>
              <a:t>نيز </a:t>
            </a:r>
            <a:r>
              <a:rPr lang="fa-IR" b="1" dirty="0">
                <a:solidFill>
                  <a:schemeClr val="bg1"/>
                </a:solidFill>
                <a:ea typeface="Calibri"/>
                <a:cs typeface="Zar" pitchFamily="2" charset="-78"/>
              </a:rPr>
              <a:t>ارائه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شوند؛ در صورت امکان جهت </a:t>
            </a:r>
            <a:r>
              <a:rPr lang="fa-IR" b="1" dirty="0" smtClean="0">
                <a:solidFill>
                  <a:schemeClr val="bg1"/>
                </a:solidFill>
                <a:ea typeface="Calibri"/>
                <a:cs typeface="Zar" pitchFamily="2" charset="-78"/>
              </a:rPr>
              <a:t>رسيدن </a:t>
            </a:r>
            <a:r>
              <a:rPr lang="fa-IR" b="1" dirty="0">
                <a:solidFill>
                  <a:schemeClr val="bg1"/>
                </a:solidFill>
                <a:ea typeface="Calibri"/>
                <a:cs typeface="Zar" pitchFamily="2" charset="-78"/>
              </a:rPr>
              <a:t>به </a:t>
            </a:r>
            <a:r>
              <a:rPr lang="fa-IR" b="1" dirty="0" smtClean="0">
                <a:solidFill>
                  <a:schemeClr val="bg1"/>
                </a:solidFill>
                <a:ea typeface="Calibri"/>
                <a:cs typeface="Zar" pitchFamily="2" charset="-78"/>
              </a:rPr>
              <a:t>نتايج </a:t>
            </a:r>
            <a:r>
              <a:rPr lang="fa-IR" b="1" dirty="0">
                <a:solidFill>
                  <a:schemeClr val="bg1"/>
                </a:solidFill>
                <a:ea typeface="Calibri"/>
                <a:cs typeface="Zar" pitchFamily="2" charset="-78"/>
              </a:rPr>
              <a:t>آسان و </a:t>
            </a:r>
            <a:r>
              <a:rPr lang="fa-IR" b="1" dirty="0" smtClean="0">
                <a:solidFill>
                  <a:schemeClr val="bg1"/>
                </a:solidFill>
                <a:ea typeface="Calibri"/>
                <a:cs typeface="Zar" pitchFamily="2" charset="-78"/>
              </a:rPr>
              <a:t>ايمن توصيه ي اکيد </a:t>
            </a:r>
            <a:r>
              <a:rPr lang="fa-IR" b="1" dirty="0">
                <a:solidFill>
                  <a:schemeClr val="bg1"/>
                </a:solidFill>
                <a:ea typeface="Calibri"/>
                <a:cs typeface="Zar" pitchFamily="2" charset="-78"/>
              </a:rPr>
              <a:t>به استفاده از </a:t>
            </a:r>
            <a:r>
              <a:rPr lang="fa-IR" b="1" dirty="0" smtClean="0">
                <a:solidFill>
                  <a:schemeClr val="bg1"/>
                </a:solidFill>
                <a:ea typeface="Calibri"/>
                <a:cs typeface="Zar" pitchFamily="2" charset="-78"/>
              </a:rPr>
              <a:t>اين </a:t>
            </a:r>
            <a:r>
              <a:rPr lang="fa-IR" b="1" dirty="0">
                <a:solidFill>
                  <a:schemeClr val="bg1"/>
                </a:solidFill>
                <a:ea typeface="Calibri"/>
                <a:cs typeface="Zar" pitchFamily="2" charset="-78"/>
              </a:rPr>
              <a:t>محصولات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شود.</a:t>
            </a:r>
            <a:endParaRPr lang="en-US" sz="40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a:solidFill>
                  <a:schemeClr val="bg1"/>
                </a:solidFill>
                <a:ea typeface="Times New Roman"/>
                <a:cs typeface="Zar" pitchFamily="2" charset="-78"/>
              </a:rPr>
              <a:t>ملاحظات</a:t>
            </a:r>
            <a:endParaRPr>
              <a:solidFill>
                <a:schemeClr val="bg1"/>
              </a:solidFill>
              <a:cs typeface="Zar" pitchFamily="2" charset="-78"/>
            </a:endParaRPr>
          </a:p>
        </p:txBody>
      </p:sp>
      <p:sp>
        <p:nvSpPr>
          <p:cNvPr id="3" name="Content Placeholder 2"/>
          <p:cNvSpPr>
            <a:spLocks noGrp="1"/>
          </p:cNvSpPr>
          <p:nvPr>
            <p:ph idx="1"/>
          </p:nvPr>
        </p:nvSpPr>
        <p:spPr/>
        <p:txBody>
          <a:bodyPr>
            <a:normAutofit fontScale="62500" lnSpcReduction="20000"/>
          </a:bodyPr>
          <a:lstStyle/>
          <a:p>
            <a:pPr algn="r" rtl="1">
              <a:lnSpc>
                <a:spcPct val="220000"/>
              </a:lnSpc>
              <a:spcBef>
                <a:spcPts val="0"/>
              </a:spcBef>
              <a:buFont typeface="Symbol"/>
              <a:buChar char=""/>
              <a:defRPr/>
            </a:pPr>
            <a:r>
              <a:rPr lang="fa-IR" b="1" dirty="0">
                <a:solidFill>
                  <a:schemeClr val="bg1"/>
                </a:solidFill>
                <a:ea typeface="Calibri"/>
                <a:cs typeface="Zar" pitchFamily="2" charset="-78"/>
              </a:rPr>
              <a:t>هرگز </a:t>
            </a:r>
            <a:r>
              <a:rPr lang="fa-IR" b="1" dirty="0" smtClean="0">
                <a:solidFill>
                  <a:schemeClr val="bg1"/>
                </a:solidFill>
                <a:ea typeface="Calibri"/>
                <a:cs typeface="Zar" pitchFamily="2" charset="-78"/>
              </a:rPr>
              <a:t>نبايد </a:t>
            </a:r>
            <a:r>
              <a:rPr lang="fa-IR" b="1" dirty="0">
                <a:solidFill>
                  <a:schemeClr val="bg1"/>
                </a:solidFill>
                <a:ea typeface="Calibri"/>
                <a:cs typeface="Zar" pitchFamily="2" charset="-78"/>
              </a:rPr>
              <a:t>از سم پاش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حشره کش جهت </a:t>
            </a:r>
            <a:r>
              <a:rPr lang="fa-IR" b="1" dirty="0" smtClean="0">
                <a:solidFill>
                  <a:schemeClr val="bg1"/>
                </a:solidFill>
                <a:ea typeface="Calibri"/>
                <a:cs typeface="Zar" pitchFamily="2" charset="-78"/>
              </a:rPr>
              <a:t>پاشيدن </a:t>
            </a:r>
            <a:r>
              <a:rPr lang="fa-IR" b="1" dirty="0">
                <a:solidFill>
                  <a:schemeClr val="bg1"/>
                </a:solidFill>
                <a:ea typeface="Calibri"/>
                <a:cs typeface="Zar" pitchFamily="2" charset="-78"/>
              </a:rPr>
              <a:t>کلر استفاده کرد چرا که </a:t>
            </a:r>
            <a:r>
              <a:rPr lang="fa-IR" b="1" dirty="0" smtClean="0">
                <a:solidFill>
                  <a:schemeClr val="bg1"/>
                </a:solidFill>
                <a:ea typeface="Calibri"/>
                <a:cs typeface="Zar" pitchFamily="2" charset="-78"/>
              </a:rPr>
              <a:t>اين </a:t>
            </a:r>
            <a:r>
              <a:rPr lang="fa-IR" b="1" dirty="0">
                <a:solidFill>
                  <a:schemeClr val="bg1"/>
                </a:solidFill>
                <a:ea typeface="Calibri"/>
                <a:cs typeface="Zar" pitchFamily="2" charset="-78"/>
              </a:rPr>
              <a:t>دو محصول با </a:t>
            </a:r>
            <a:r>
              <a:rPr lang="fa-IR" b="1" dirty="0" smtClean="0">
                <a:solidFill>
                  <a:schemeClr val="bg1"/>
                </a:solidFill>
                <a:ea typeface="Calibri"/>
                <a:cs typeface="Zar" pitchFamily="2" charset="-78"/>
              </a:rPr>
              <a:t>يکديگر </a:t>
            </a:r>
            <a:r>
              <a:rPr lang="fa-IR" b="1" dirty="0">
                <a:solidFill>
                  <a:schemeClr val="bg1"/>
                </a:solidFill>
                <a:ea typeface="Calibri"/>
                <a:cs typeface="Zar" pitchFamily="2" charset="-78"/>
              </a:rPr>
              <a:t>ناسازگارند.</a:t>
            </a:r>
            <a:endParaRPr lang="en-US" sz="4000" b="1" dirty="0">
              <a:solidFill>
                <a:schemeClr val="bg1"/>
              </a:solidFill>
              <a:ea typeface="Calibri"/>
              <a:cs typeface="Zar" pitchFamily="2" charset="-78"/>
            </a:endParaRPr>
          </a:p>
          <a:p>
            <a:pPr algn="r" rtl="1">
              <a:lnSpc>
                <a:spcPct val="220000"/>
              </a:lnSpc>
              <a:spcBef>
                <a:spcPts val="0"/>
              </a:spcBef>
              <a:buFont typeface="Symbol"/>
              <a:buChar char=""/>
              <a:defRPr/>
            </a:pPr>
            <a:r>
              <a:rPr lang="fa-IR" b="1" dirty="0">
                <a:solidFill>
                  <a:schemeClr val="bg1"/>
                </a:solidFill>
                <a:ea typeface="Calibri"/>
                <a:cs typeface="Zar" pitchFamily="2" charset="-78"/>
              </a:rPr>
              <a:t>سم </a:t>
            </a:r>
            <a:r>
              <a:rPr lang="fa-IR" b="1" dirty="0" smtClean="0">
                <a:solidFill>
                  <a:schemeClr val="bg1"/>
                </a:solidFill>
                <a:ea typeface="Calibri"/>
                <a:cs typeface="Zar" pitchFamily="2" charset="-78"/>
              </a:rPr>
              <a:t>پاشي ابقايي </a:t>
            </a:r>
            <a:r>
              <a:rPr lang="fa-IR" b="1" dirty="0">
                <a:solidFill>
                  <a:schemeClr val="bg1"/>
                </a:solidFill>
                <a:ea typeface="Calibri"/>
                <a:cs typeface="Zar" pitchFamily="2" charset="-78"/>
              </a:rPr>
              <a:t>حشره کش با </a:t>
            </a:r>
            <a:r>
              <a:rPr lang="fa-IR" b="1" dirty="0" smtClean="0">
                <a:solidFill>
                  <a:schemeClr val="bg1"/>
                </a:solidFill>
                <a:ea typeface="Calibri"/>
                <a:cs typeface="Zar" pitchFamily="2" charset="-78"/>
              </a:rPr>
              <a:t>پودرهاي خيس </a:t>
            </a:r>
            <a:r>
              <a:rPr lang="fa-IR" b="1" dirty="0">
                <a:solidFill>
                  <a:schemeClr val="bg1"/>
                </a:solidFill>
                <a:ea typeface="Calibri"/>
                <a:cs typeface="Zar" pitchFamily="2" charset="-78"/>
              </a:rPr>
              <a:t>شونده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توانند بر </a:t>
            </a:r>
            <a:r>
              <a:rPr lang="fa-IR" b="1" dirty="0" smtClean="0">
                <a:solidFill>
                  <a:schemeClr val="bg1"/>
                </a:solidFill>
                <a:ea typeface="Calibri"/>
                <a:cs typeface="Zar" pitchFamily="2" charset="-78"/>
              </a:rPr>
              <a:t>روي </a:t>
            </a:r>
            <a:r>
              <a:rPr lang="fa-IR" b="1" dirty="0">
                <a:solidFill>
                  <a:schemeClr val="bg1"/>
                </a:solidFill>
                <a:ea typeface="Calibri"/>
                <a:cs typeface="Zar" pitchFamily="2" charset="-78"/>
              </a:rPr>
              <a:t>سطوح متخلخل مانند </a:t>
            </a:r>
            <a:r>
              <a:rPr lang="fa-IR" b="1" dirty="0" smtClean="0">
                <a:solidFill>
                  <a:schemeClr val="bg1"/>
                </a:solidFill>
                <a:ea typeface="Calibri"/>
                <a:cs typeface="Zar" pitchFamily="2" charset="-78"/>
              </a:rPr>
              <a:t>ديوارهاي آجري، ديوارهاي گلي، </a:t>
            </a:r>
            <a:r>
              <a:rPr lang="fa-IR" b="1" dirty="0">
                <a:solidFill>
                  <a:schemeClr val="bg1"/>
                </a:solidFill>
                <a:ea typeface="Calibri"/>
                <a:cs typeface="Zar" pitchFamily="2" charset="-78"/>
              </a:rPr>
              <a:t>سازه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چمن پوش شده، </a:t>
            </a:r>
            <a:r>
              <a:rPr lang="fa-IR" b="1" dirty="0" smtClean="0">
                <a:solidFill>
                  <a:schemeClr val="bg1"/>
                </a:solidFill>
                <a:ea typeface="Calibri"/>
                <a:cs typeface="Zar" pitchFamily="2" charset="-78"/>
              </a:rPr>
              <a:t>ديوارهاي نقاشي </a:t>
            </a:r>
            <a:r>
              <a:rPr lang="fa-IR" b="1" dirty="0">
                <a:solidFill>
                  <a:schemeClr val="bg1"/>
                </a:solidFill>
                <a:ea typeface="Calibri"/>
                <a:cs typeface="Zar" pitchFamily="2" charset="-78"/>
              </a:rPr>
              <a:t>شده با </a:t>
            </a:r>
            <a:r>
              <a:rPr lang="fa-IR" b="1" dirty="0" smtClean="0">
                <a:solidFill>
                  <a:schemeClr val="bg1"/>
                </a:solidFill>
                <a:ea typeface="Calibri"/>
                <a:cs typeface="Zar" pitchFamily="2" charset="-78"/>
              </a:rPr>
              <a:t>پايه ي </a:t>
            </a:r>
            <a:r>
              <a:rPr lang="fa-IR" b="1" dirty="0">
                <a:solidFill>
                  <a:schemeClr val="bg1"/>
                </a:solidFill>
                <a:ea typeface="Calibri"/>
                <a:cs typeface="Zar" pitchFamily="2" charset="-78"/>
              </a:rPr>
              <a:t>آب استفاده شوند اما </a:t>
            </a:r>
            <a:r>
              <a:rPr lang="fa-IR" b="1" dirty="0" smtClean="0">
                <a:solidFill>
                  <a:schemeClr val="bg1"/>
                </a:solidFill>
                <a:ea typeface="Calibri"/>
                <a:cs typeface="Zar" pitchFamily="2" charset="-78"/>
              </a:rPr>
              <a:t>داراي </a:t>
            </a:r>
            <a:r>
              <a:rPr lang="fa-IR" b="1" dirty="0">
                <a:solidFill>
                  <a:schemeClr val="bg1"/>
                </a:solidFill>
                <a:ea typeface="Calibri"/>
                <a:cs typeface="Zar" pitchFamily="2" charset="-78"/>
              </a:rPr>
              <a:t>اثر </a:t>
            </a:r>
            <a:r>
              <a:rPr lang="fa-IR" b="1" dirty="0" smtClean="0">
                <a:solidFill>
                  <a:schemeClr val="bg1"/>
                </a:solidFill>
                <a:ea typeface="Calibri"/>
                <a:cs typeface="Zar" pitchFamily="2" charset="-78"/>
              </a:rPr>
              <a:t>کمي </a:t>
            </a:r>
            <a:r>
              <a:rPr lang="fa-IR" b="1" dirty="0">
                <a:solidFill>
                  <a:schemeClr val="bg1"/>
                </a:solidFill>
                <a:ea typeface="Calibri"/>
                <a:cs typeface="Zar" pitchFamily="2" charset="-78"/>
              </a:rPr>
              <a:t>بر </a:t>
            </a:r>
            <a:r>
              <a:rPr lang="fa-IR" b="1" dirty="0" smtClean="0">
                <a:solidFill>
                  <a:schemeClr val="bg1"/>
                </a:solidFill>
                <a:ea typeface="Calibri"/>
                <a:cs typeface="Zar" pitchFamily="2" charset="-78"/>
              </a:rPr>
              <a:t>روي </a:t>
            </a:r>
            <a:r>
              <a:rPr lang="fa-IR" b="1" dirty="0">
                <a:solidFill>
                  <a:schemeClr val="bg1"/>
                </a:solidFill>
                <a:ea typeface="Calibri"/>
                <a:cs typeface="Zar" pitchFamily="2" charset="-78"/>
              </a:rPr>
              <a:t>پوشش </a:t>
            </a:r>
            <a:r>
              <a:rPr lang="fa-IR" b="1" dirty="0" smtClean="0">
                <a:solidFill>
                  <a:schemeClr val="bg1"/>
                </a:solidFill>
                <a:ea typeface="Calibri"/>
                <a:cs typeface="Zar" pitchFamily="2" charset="-78"/>
              </a:rPr>
              <a:t>هاي پلاستيکي، چادرهايي </a:t>
            </a:r>
            <a:r>
              <a:rPr lang="fa-IR" b="1" dirty="0">
                <a:solidFill>
                  <a:schemeClr val="bg1"/>
                </a:solidFill>
                <a:ea typeface="Calibri"/>
                <a:cs typeface="Zar" pitchFamily="2" charset="-78"/>
              </a:rPr>
              <a:t>از جنس کرباس و </a:t>
            </a:r>
            <a:r>
              <a:rPr lang="fa-IR" b="1" dirty="0" smtClean="0">
                <a:solidFill>
                  <a:schemeClr val="bg1"/>
                </a:solidFill>
                <a:ea typeface="Calibri"/>
                <a:cs typeface="Zar" pitchFamily="2" charset="-78"/>
              </a:rPr>
              <a:t>ديوارهاي نقاشي </a:t>
            </a:r>
            <a:r>
              <a:rPr lang="fa-IR" b="1" dirty="0">
                <a:solidFill>
                  <a:schemeClr val="bg1"/>
                </a:solidFill>
                <a:ea typeface="Calibri"/>
                <a:cs typeface="Zar" pitchFamily="2" charset="-78"/>
              </a:rPr>
              <a:t>شده با </a:t>
            </a:r>
            <a:r>
              <a:rPr lang="fa-IR" b="1" dirty="0" smtClean="0">
                <a:solidFill>
                  <a:schemeClr val="bg1"/>
                </a:solidFill>
                <a:ea typeface="Calibri"/>
                <a:cs typeface="Zar" pitchFamily="2" charset="-78"/>
              </a:rPr>
              <a:t>پايه ي </a:t>
            </a:r>
            <a:r>
              <a:rPr lang="fa-IR" b="1" dirty="0">
                <a:solidFill>
                  <a:schemeClr val="bg1"/>
                </a:solidFill>
                <a:ea typeface="Calibri"/>
                <a:cs typeface="Zar" pitchFamily="2" charset="-78"/>
              </a:rPr>
              <a:t>نفت هستند.</a:t>
            </a:r>
            <a:endParaRPr lang="en-US" sz="4000" b="1" dirty="0">
              <a:solidFill>
                <a:schemeClr val="bg1"/>
              </a:solidFill>
              <a:ea typeface="Calibri"/>
              <a:cs typeface="Zar" pitchFamily="2" charset="-78"/>
            </a:endParaRPr>
          </a:p>
          <a:p>
            <a:pPr algn="r" rtl="1">
              <a:lnSpc>
                <a:spcPct val="220000"/>
              </a:lnSpc>
              <a:defRPr/>
            </a:pPr>
            <a:r>
              <a:rPr lang="fa-IR" b="1" dirty="0" smtClean="0">
                <a:solidFill>
                  <a:schemeClr val="bg1"/>
                </a:solidFill>
                <a:ea typeface="Times New Roman"/>
                <a:cs typeface="Zar" pitchFamily="2" charset="-78"/>
              </a:rPr>
              <a:t>سم پاشي ابقايي حشره کش با غلظت هاي تعليقي مي تواند بر روي پوشش هاي پلاستيکي، چادرهايي از جنس کرباس، ديوارهاي نقاشي شده با پايه ي نفتي استفاده شوند اما در سطوحي همچون ديوارهاي آجري، ديوارهاي گلي و سازه هاي چمن پوش شده نفوذ کرده و فاقد اثر است</a:t>
            </a:r>
            <a:r>
              <a:rPr lang="fa-IR" dirty="0" smtClean="0">
                <a:solidFill>
                  <a:schemeClr val="bg1"/>
                </a:solidFill>
                <a:ea typeface="Times New Roman"/>
                <a:cs typeface="Zar" pitchFamily="2" charset="-78"/>
              </a:rPr>
              <a:t>. </a:t>
            </a:r>
            <a:endParaRPr lang="en-US" dirty="0">
              <a:solidFill>
                <a:schemeClr val="bg1"/>
              </a:solidFill>
              <a:cs typeface="Zar" pitchFamily="2" charset="-78"/>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ar-SA">
                <a:solidFill>
                  <a:schemeClr val="bg1"/>
                </a:solidFill>
                <a:ea typeface="Times New Roman"/>
                <a:cs typeface="Zar" pitchFamily="2" charset="-78"/>
              </a:rPr>
              <a:t>نکات کليدي در مورد بسته بندي، حمل و نقل، ذخيره سازي و مصرف ايمن سموم آفت کش</a:t>
            </a:r>
            <a:endParaRPr>
              <a:solidFill>
                <a:schemeClr val="bg1"/>
              </a:solidFill>
              <a:cs typeface="Zar" pitchFamily="2" charset="-78"/>
            </a:endParaRPr>
          </a:p>
        </p:txBody>
      </p:sp>
      <p:sp>
        <p:nvSpPr>
          <p:cNvPr id="169987" name="Content Placeholder 2"/>
          <p:cNvSpPr>
            <a:spLocks noGrp="1"/>
          </p:cNvSpPr>
          <p:nvPr>
            <p:ph idx="1"/>
          </p:nvPr>
        </p:nvSpPr>
        <p:spPr/>
        <p:txBody>
          <a:bodyPr/>
          <a:lstStyle/>
          <a:p>
            <a:pPr algn="r" rtl="1"/>
            <a:r>
              <a:rPr lang="ar-SA" altLang="en-US" b="1" smtClean="0">
                <a:solidFill>
                  <a:schemeClr val="bg1"/>
                </a:solidFill>
                <a:ea typeface="Times New Roman" pitchFamily="18" charset="0"/>
                <a:cs typeface="Zar" pitchFamily="2" charset="-78"/>
              </a:rPr>
              <a:t>سموم آفت کش بهداشت عمومي نسبتا ايمن هستند؛ مشکلات رايج به جهت عدم استفاده ي صحيح بوجود مي آيد. هنوز هم بسته بندي، حمل و نقل، ذخيره سازي و دفع سموم آفت کش بهداشت عمومي به دليل طبيعت سمي آن ها مستلزم اقدامات احتياطي است. سموم آفت کش فاسد شده سبب ايجاد خطر براي مردم، حيوانات و محيط زيست مي شود. داشتن مديريت خوب در سفارش، خريد و برنامه ي استفاده از سموم آفت کش، نياز به دفع آن ها را به حداقل مي رساند.</a:t>
            </a:r>
            <a:endParaRPr lang="en-US" altLang="en-US" b="1" smtClean="0">
              <a:solidFill>
                <a:schemeClr val="bg1"/>
              </a:solidFill>
              <a:ea typeface="Times New Roman" pitchFamily="18" charset="0"/>
              <a:cs typeface="Zar" pitchFamily="2" charset="-78"/>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ar-SA" b="1" u="sng" smtClean="0">
                <a:solidFill>
                  <a:schemeClr val="bg1"/>
                </a:solidFill>
                <a:ea typeface="Calibri"/>
                <a:cs typeface="Zar" pitchFamily="2" charset="-78"/>
              </a:rPr>
              <a:t>بسته بندي </a:t>
            </a:r>
            <a:r>
              <a:rPr sz="3600" smtClean="0">
                <a:solidFill>
                  <a:schemeClr val="bg1"/>
                </a:solidFill>
                <a:ea typeface="Calibri"/>
                <a:cs typeface="Zar" pitchFamily="2" charset="-78"/>
              </a:rPr>
              <a:t/>
            </a:r>
            <a:br>
              <a:rPr sz="3600" smtClean="0">
                <a:solidFill>
                  <a:schemeClr val="bg1"/>
                </a:solidFill>
                <a:ea typeface="Calibri"/>
                <a:cs typeface="Zar" pitchFamily="2" charset="-78"/>
              </a:rPr>
            </a:br>
            <a:endParaRPr>
              <a:solidFill>
                <a:schemeClr val="bg1"/>
              </a:solidFill>
              <a:cs typeface="Zar" pitchFamily="2" charset="-78"/>
            </a:endParaRPr>
          </a:p>
        </p:txBody>
      </p:sp>
      <p:sp>
        <p:nvSpPr>
          <p:cNvPr id="171011" name="Content Placeholder 2"/>
          <p:cNvSpPr>
            <a:spLocks noGrp="1"/>
          </p:cNvSpPr>
          <p:nvPr>
            <p:ph idx="1"/>
          </p:nvPr>
        </p:nvSpPr>
        <p:spPr/>
        <p:txBody>
          <a:bodyPr/>
          <a:lstStyle/>
          <a:p>
            <a:pPr algn="r" rtl="1">
              <a:spcBef>
                <a:spcPct val="0"/>
              </a:spcBef>
              <a:buFont typeface="Wingdings" pitchFamily="2" charset="2"/>
              <a:buChar char=""/>
            </a:pPr>
            <a:r>
              <a:rPr lang="ar-SA" altLang="en-US" smtClean="0">
                <a:solidFill>
                  <a:schemeClr val="bg1"/>
                </a:solidFill>
                <a:ea typeface="Calibri" pitchFamily="34" charset="0"/>
                <a:cs typeface="Zar" pitchFamily="2" charset="-78"/>
              </a:rPr>
              <a:t>خريداري سموم آفت کش از پيش بسته بندي شده</a:t>
            </a:r>
            <a:endParaRPr lang="en-US" altLang="en-US" sz="2400" smtClean="0">
              <a:solidFill>
                <a:schemeClr val="bg1"/>
              </a:solidFill>
              <a:ea typeface="Calibri" pitchFamily="34" charset="0"/>
              <a:cs typeface="Zar" pitchFamily="2" charset="-78"/>
            </a:endParaRPr>
          </a:p>
          <a:p>
            <a:pPr algn="r" rtl="1">
              <a:spcBef>
                <a:spcPct val="0"/>
              </a:spcBef>
              <a:buFont typeface="Wingdings" pitchFamily="2" charset="2"/>
              <a:buChar char=""/>
            </a:pPr>
            <a:r>
              <a:rPr lang="ar-SA" altLang="en-US" smtClean="0">
                <a:solidFill>
                  <a:schemeClr val="bg1"/>
                </a:solidFill>
                <a:ea typeface="Calibri" pitchFamily="34" charset="0"/>
                <a:cs typeface="Zar" pitchFamily="2" charset="-78"/>
              </a:rPr>
              <a:t>حصول اطمينان از اينکه بسته بندي آفت کش توانايي مقاومت در برابر حمل و نقل، جابجايي و شرايط آب و هوايي و  ذخيره سازي راکه در معرض آن قرار خواهد گرفت، را دارد. بسته هاي حاوي آفت کش بهتر است به وضوح برچسب گذاري شده و محکم و فاقد درز و سوراخ بوده و در برابر شرايط آب و هوايي و رت ها مقاوم باشد. جهت حفظ کارايي پودرهاي خيس شونده، بايستي آن ها را در بسته هاي غير قابل نفوذ به رطوبت بسته بندي کرد.</a:t>
            </a:r>
            <a:endParaRPr lang="en-US" altLang="en-US" sz="2400" smtClean="0">
              <a:solidFill>
                <a:schemeClr val="bg1"/>
              </a:solidFill>
              <a:ea typeface="Calibri" pitchFamily="34" charset="0"/>
              <a:cs typeface="Zar" pitchFamily="2" charset="-78"/>
            </a:endParaRPr>
          </a:p>
          <a:p>
            <a:pPr algn="r" rtl="1">
              <a:spcBef>
                <a:spcPct val="0"/>
              </a:spcBef>
              <a:buFont typeface="Wingdings" pitchFamily="2" charset="2"/>
              <a:buChar char=""/>
            </a:pPr>
            <a:r>
              <a:rPr lang="ar-SA" altLang="en-US" smtClean="0">
                <a:solidFill>
                  <a:schemeClr val="bg1"/>
                </a:solidFill>
                <a:ea typeface="Calibri" pitchFamily="34" charset="0"/>
                <a:cs typeface="Zar" pitchFamily="2" charset="-78"/>
              </a:rPr>
              <a:t>در صورت آسيب ديدگي يا خراب شدن بسته ي آفت کش، آن ها را مجددا بسته بندي و برچسب گذاري کنيد. بسته هاي کاغذي يا پلاستيکي صدمه ديده ي حاوي فرمولاسيون هاي جامد را درون کيسه هاي پلاستيکي شفاف از جنس پلي اتيلن سنگين قرار داده به طوري که محتويات و برچسب آن ها قابل رويت باشد.</a:t>
            </a:r>
            <a:endParaRPr lang="en-US" altLang="en-US" sz="2400" smtClean="0">
              <a:solidFill>
                <a:schemeClr val="bg1"/>
              </a:solidFill>
              <a:ea typeface="Calibri" pitchFamily="34" charset="0"/>
              <a:cs typeface="Zar" pitchFamily="2" charset="-78"/>
            </a:endParaRPr>
          </a:p>
          <a:p>
            <a:endParaRPr lang="en-US" altLang="en-US" smtClean="0">
              <a:solidFill>
                <a:schemeClr val="bg1"/>
              </a:solidFill>
              <a:cs typeface="Zar" pitchFamily="2" charset="-7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ar-SA" b="1" u="sng" smtClean="0">
                <a:solidFill>
                  <a:schemeClr val="bg1"/>
                </a:solidFill>
                <a:ea typeface="Calibri"/>
                <a:cs typeface="Zar" pitchFamily="2" charset="-78"/>
              </a:rPr>
              <a:t>حمل و نقل</a:t>
            </a:r>
            <a:r>
              <a:rPr sz="3600" smtClean="0">
                <a:solidFill>
                  <a:schemeClr val="bg1"/>
                </a:solidFill>
                <a:ea typeface="Calibri"/>
                <a:cs typeface="Zar" pitchFamily="2" charset="-78"/>
              </a:rPr>
              <a:t/>
            </a:r>
            <a:br>
              <a:rPr sz="3600" smtClean="0">
                <a:solidFill>
                  <a:schemeClr val="bg1"/>
                </a:solidFill>
                <a:ea typeface="Calibri"/>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92500" lnSpcReduction="10000"/>
          </a:bodyPr>
          <a:lstStyle/>
          <a:p>
            <a:pPr algn="r" rtl="1">
              <a:spcBef>
                <a:spcPts val="0"/>
              </a:spcBef>
              <a:buFont typeface="Wingdings"/>
              <a:buChar char=""/>
              <a:defRPr/>
            </a:pPr>
            <a:r>
              <a:rPr lang="ar-SA" b="1" dirty="0" smtClean="0">
                <a:solidFill>
                  <a:schemeClr val="bg1"/>
                </a:solidFill>
                <a:ea typeface="Calibri"/>
                <a:cs typeface="Zar" pitchFamily="2" charset="-78"/>
              </a:rPr>
              <a:t>اجتناب </a:t>
            </a:r>
            <a:r>
              <a:rPr lang="ar-SA" b="1" dirty="0">
                <a:solidFill>
                  <a:schemeClr val="bg1"/>
                </a:solidFill>
                <a:ea typeface="Calibri"/>
                <a:cs typeface="Zar" pitchFamily="2" charset="-78"/>
              </a:rPr>
              <a:t>از حمل سموم آفت کش با وسايل حمل و نقل مواد غذايي.</a:t>
            </a:r>
            <a:endParaRPr lang="en-US" sz="2400" b="1" dirty="0">
              <a:solidFill>
                <a:schemeClr val="bg1"/>
              </a:solidFill>
              <a:ea typeface="Calibri"/>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اجتناب از قرار دادن سموم آفت کش در اتاقک راننده در حين حمل آن ها</a:t>
            </a:r>
            <a:endParaRPr lang="en-US" sz="2400" b="1" dirty="0">
              <a:solidFill>
                <a:schemeClr val="bg1"/>
              </a:solidFill>
              <a:ea typeface="Calibri"/>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حفظ تهويه ي مناسب وسيله ي حمل سموم آفت کش و اجتناب از قرار دادن آن ها در معرض نور خورشيد و گرما</a:t>
            </a:r>
            <a:endParaRPr lang="en-US" sz="2400" b="1" dirty="0">
              <a:solidFill>
                <a:schemeClr val="bg1"/>
              </a:solidFill>
              <a:ea typeface="Calibri"/>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لحاظ کردن احتياط در صورت برخورد با بسته هاي تحت فشار به خصوص اگر فشار به حدي زياد باشد که سبب بادکرده گي بسته ي حاوي آفت کش شده باشد. در پوش چنين بسته هايي نبايد به يکباره برداشته شوند بلکه جهت کنترل خروج فشار بايستي به آهستگي باز شوند.</a:t>
            </a:r>
            <a:endParaRPr lang="en-US" sz="2400" b="1" dirty="0">
              <a:solidFill>
                <a:schemeClr val="bg1"/>
              </a:solidFill>
              <a:ea typeface="Calibri"/>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بسته هاي داراي درز و گوشه هاي آسيب ديده را جهت حمل و نقل هاي ديگر مجددا بسته بندي کنيد. کف وسيله ي حمل و نقل را با پوشال( يا ديگر مواد جاذب) بپوشانيد. در انتهاي کار بهتر است پوشال ها در مکاني مناسب سوزاند.</a:t>
            </a:r>
            <a:endParaRPr lang="en-US" sz="24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ar-SA" sz="4000" b="1" u="sng">
                <a:solidFill>
                  <a:schemeClr val="bg1"/>
                </a:solidFill>
                <a:ea typeface="Calibri"/>
                <a:cs typeface="Zar" pitchFamily="2" charset="-78"/>
              </a:rPr>
              <a:t>حمل و نقل</a:t>
            </a:r>
            <a:r>
              <a:rPr sz="3200">
                <a:solidFill>
                  <a:schemeClr val="bg1"/>
                </a:solidFill>
                <a:ea typeface="Calibri"/>
                <a:cs typeface="Zar" pitchFamily="2" charset="-78"/>
              </a:rPr>
              <a:t/>
            </a:r>
            <a:br>
              <a:rPr sz="3200">
                <a:solidFill>
                  <a:schemeClr val="bg1"/>
                </a:solidFill>
                <a:ea typeface="Calibri"/>
                <a:cs typeface="Zar" pitchFamily="2" charset="-78"/>
              </a:rPr>
            </a:br>
            <a:endParaRPr>
              <a:solidFill>
                <a:schemeClr val="bg1"/>
              </a:solidFill>
              <a:cs typeface="Zar" pitchFamily="2" charset="-78"/>
            </a:endParaRPr>
          </a:p>
        </p:txBody>
      </p:sp>
      <p:sp>
        <p:nvSpPr>
          <p:cNvPr id="173059" name="Content Placeholder 2"/>
          <p:cNvSpPr>
            <a:spLocks noGrp="1"/>
          </p:cNvSpPr>
          <p:nvPr>
            <p:ph idx="1"/>
          </p:nvPr>
        </p:nvSpPr>
        <p:spPr/>
        <p:txBody>
          <a:bodyPr/>
          <a:lstStyle/>
          <a:p>
            <a:pPr algn="r" rtl="1">
              <a:spcBef>
                <a:spcPct val="0"/>
              </a:spcBef>
              <a:buFont typeface="Wingdings" pitchFamily="2" charset="2"/>
              <a:buChar char=""/>
            </a:pPr>
            <a:r>
              <a:rPr lang="ar-SA" altLang="en-US" b="1" smtClean="0">
                <a:solidFill>
                  <a:schemeClr val="bg1"/>
                </a:solidFill>
                <a:ea typeface="Calibri" pitchFamily="34" charset="0"/>
                <a:cs typeface="Zar" pitchFamily="2" charset="-78"/>
              </a:rPr>
              <a:t>جهت اجتناب از پرتاب شدن بسته هاي حاوي سموم آفت کش در حين حمل و نقل، آن ها را در وسيله ي نقليه نزديک به يکديگر و منظم قرار دهيد.</a:t>
            </a:r>
            <a:endParaRPr lang="en-US" altLang="en-US" sz="2400" b="1" smtClean="0">
              <a:solidFill>
                <a:schemeClr val="bg1"/>
              </a:solidFill>
              <a:ea typeface="Calibri" pitchFamily="34" charset="0"/>
              <a:cs typeface="Zar" pitchFamily="2" charset="-78"/>
            </a:endParaRPr>
          </a:p>
          <a:p>
            <a:pPr algn="r" rtl="1">
              <a:spcBef>
                <a:spcPct val="0"/>
              </a:spcBef>
              <a:buFont typeface="Wingdings" pitchFamily="2" charset="2"/>
              <a:buChar char=""/>
            </a:pPr>
            <a:r>
              <a:rPr lang="fa-IR" altLang="en-US" b="1" smtClean="0">
                <a:solidFill>
                  <a:schemeClr val="bg1"/>
                </a:solidFill>
                <a:ea typeface="Calibri" pitchFamily="34" charset="0"/>
                <a:cs typeface="Zar" pitchFamily="2" charset="-78"/>
              </a:rPr>
              <a:t>حفاظت از محصولات پودري در برابر باران.</a:t>
            </a:r>
            <a:endParaRPr lang="en-US" altLang="en-US" sz="2400" b="1" smtClean="0">
              <a:solidFill>
                <a:schemeClr val="bg1"/>
              </a:solidFill>
              <a:ea typeface="Calibri" pitchFamily="34" charset="0"/>
              <a:cs typeface="Zar" pitchFamily="2" charset="-78"/>
            </a:endParaRPr>
          </a:p>
          <a:p>
            <a:pPr algn="r" rtl="1">
              <a:spcBef>
                <a:spcPct val="0"/>
              </a:spcBef>
              <a:buFont typeface="Wingdings" pitchFamily="2" charset="2"/>
              <a:buChar char=""/>
            </a:pPr>
            <a:r>
              <a:rPr lang="ar-SA" altLang="en-US" b="1" smtClean="0">
                <a:solidFill>
                  <a:schemeClr val="bg1"/>
                </a:solidFill>
                <a:ea typeface="Calibri" pitchFamily="34" charset="0"/>
                <a:cs typeface="Zar" pitchFamily="2" charset="-78"/>
              </a:rPr>
              <a:t> آموزش راننده جهت حفظ سموم آفت کش بهداشت عمومي از دسترس کودکان و حيوانات و آسيب ديده گي و سرقت.</a:t>
            </a:r>
            <a:endParaRPr lang="en-US" altLang="en-US" sz="2400" b="1" smtClean="0">
              <a:solidFill>
                <a:schemeClr val="bg1"/>
              </a:solidFill>
              <a:ea typeface="Calibri" pitchFamily="34" charset="0"/>
              <a:cs typeface="Zar" pitchFamily="2" charset="-78"/>
            </a:endParaRPr>
          </a:p>
          <a:p>
            <a:pPr algn="r" rtl="1">
              <a:spcBef>
                <a:spcPct val="0"/>
              </a:spcBef>
              <a:buFont typeface="Wingdings" pitchFamily="2" charset="2"/>
              <a:buChar char=""/>
            </a:pPr>
            <a:r>
              <a:rPr lang="ar-SA" altLang="en-US" b="1" smtClean="0">
                <a:solidFill>
                  <a:schemeClr val="bg1"/>
                </a:solidFill>
                <a:ea typeface="Calibri" pitchFamily="34" charset="0"/>
                <a:cs typeface="Zar" pitchFamily="2" charset="-78"/>
              </a:rPr>
              <a:t> آموزش راننده در موقعيت هاي اورژانس همچون تصادفات( به عنوان مثال خاموش کردن موتور و قطع باتري، دوري از اماکن عمومي، </a:t>
            </a:r>
            <a:r>
              <a:rPr lang="en-US" altLang="en-US" b="1" smtClean="0">
                <a:solidFill>
                  <a:schemeClr val="bg1"/>
                </a:solidFill>
                <a:ea typeface="Calibri" pitchFamily="34" charset="0"/>
                <a:cs typeface="Zar" pitchFamily="2" charset="-78"/>
              </a:rPr>
              <a:t>contain spills with earth and sand</a:t>
            </a:r>
            <a:r>
              <a:rPr lang="fa-IR" altLang="en-US" b="1" smtClean="0">
                <a:solidFill>
                  <a:schemeClr val="bg1"/>
                </a:solidFill>
                <a:ea typeface="Calibri" pitchFamily="34" charset="0"/>
                <a:cs typeface="Zar" pitchFamily="2" charset="-78"/>
              </a:rPr>
              <a:t>)</a:t>
            </a:r>
            <a:endParaRPr lang="en-US" altLang="en-US" sz="2400" b="1" smtClean="0">
              <a:solidFill>
                <a:schemeClr val="bg1"/>
              </a:solidFill>
              <a:ea typeface="Calibri" pitchFamily="34" charset="0"/>
              <a:cs typeface="Zar" pitchFamily="2" charset="-78"/>
            </a:endParaRPr>
          </a:p>
          <a:p>
            <a:endParaRPr lang="en-US" altLang="en-US" smtClean="0">
              <a:solidFill>
                <a:schemeClr val="bg1"/>
              </a:solidFill>
              <a:cs typeface="Zar" pitchFamily="2" charset="-78"/>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ar-SA" b="1" u="sng" smtClean="0">
                <a:solidFill>
                  <a:schemeClr val="bg1"/>
                </a:solidFill>
                <a:ea typeface="Calibri"/>
                <a:cs typeface="Zar" pitchFamily="2" charset="-78"/>
              </a:rPr>
              <a:t>ذخيره سازي</a:t>
            </a:r>
            <a:r>
              <a:rPr sz="3600" smtClean="0">
                <a:solidFill>
                  <a:schemeClr val="bg1"/>
                </a:solidFill>
                <a:ea typeface="Calibri"/>
                <a:cs typeface="Zar" pitchFamily="2" charset="-78"/>
              </a:rPr>
              <a:t/>
            </a:r>
            <a:br>
              <a:rPr sz="3600" smtClean="0">
                <a:solidFill>
                  <a:schemeClr val="bg1"/>
                </a:solidFill>
                <a:ea typeface="Calibri"/>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85000" lnSpcReduction="20000"/>
          </a:bodyPr>
          <a:lstStyle/>
          <a:p>
            <a:pPr algn="r" rtl="1">
              <a:spcBef>
                <a:spcPts val="0"/>
              </a:spcBef>
              <a:buFont typeface="Wingdings"/>
              <a:buChar char=""/>
              <a:defRPr/>
            </a:pPr>
            <a:r>
              <a:rPr lang="ar-SA" dirty="0" smtClean="0">
                <a:solidFill>
                  <a:schemeClr val="bg1"/>
                </a:solidFill>
                <a:ea typeface="Calibri"/>
                <a:cs typeface="Zar" pitchFamily="2" charset="-78"/>
              </a:rPr>
              <a:t>سموم </a:t>
            </a:r>
            <a:r>
              <a:rPr lang="ar-SA" dirty="0">
                <a:solidFill>
                  <a:schemeClr val="bg1"/>
                </a:solidFill>
                <a:ea typeface="Calibri"/>
                <a:cs typeface="Zar" pitchFamily="2" charset="-78"/>
              </a:rPr>
              <a:t>آفت کش را در مکاني قرار دهيد که قفل دار و غير قابل دسترس براي کودکان و ساير افراد غير مجاز باشد. هرگز از سموم آفت کش در مکاني که ممکن است با مواد غذايي يا نوشيدني اشتباه گرفته شوند، نگهداري نکنيد. شرايط نگهداري بر روي بسته ي آفت کش مشخص شده است.</a:t>
            </a:r>
            <a:endParaRPr lang="en-US" sz="2400" dirty="0">
              <a:solidFill>
                <a:schemeClr val="bg1"/>
              </a:solidFill>
              <a:ea typeface="Calibri"/>
              <a:cs typeface="Zar" pitchFamily="2" charset="-78"/>
            </a:endParaRPr>
          </a:p>
          <a:p>
            <a:pPr algn="r" rtl="1">
              <a:spcBef>
                <a:spcPts val="0"/>
              </a:spcBef>
              <a:buFont typeface="Wingdings"/>
              <a:buChar char=""/>
              <a:defRPr/>
            </a:pPr>
            <a:r>
              <a:rPr lang="ar-SA" dirty="0">
                <a:solidFill>
                  <a:schemeClr val="bg1"/>
                </a:solidFill>
                <a:ea typeface="Calibri"/>
                <a:cs typeface="Zar" pitchFamily="2" charset="-78"/>
              </a:rPr>
              <a:t>از سموم آفت کش در مکاني خشک، با تهويه ي مناسب، به دور از نور خورشيد و گرما و جدا از ديگر مواد شيميايي( به عنوان مثال دارو، سوخت و کلر) نگهداري کنيد. برخي از سموم آفت کش بهداشت عمومي در صورت نگهداري شدن در درجه حرارت هاي بالا توانايي تبديل به مواد شيميايي سمي را دارند.</a:t>
            </a:r>
            <a:endParaRPr lang="en-US" sz="2400" dirty="0">
              <a:solidFill>
                <a:schemeClr val="bg1"/>
              </a:solidFill>
              <a:ea typeface="Calibri"/>
              <a:cs typeface="Zar" pitchFamily="2" charset="-78"/>
            </a:endParaRPr>
          </a:p>
          <a:p>
            <a:pPr algn="r" rtl="1">
              <a:spcBef>
                <a:spcPts val="0"/>
              </a:spcBef>
              <a:buFont typeface="Wingdings"/>
              <a:buChar char=""/>
              <a:defRPr/>
            </a:pPr>
            <a:r>
              <a:rPr lang="ar-SA" dirty="0">
                <a:solidFill>
                  <a:schemeClr val="bg1"/>
                </a:solidFill>
                <a:ea typeface="Calibri"/>
                <a:cs typeface="Zar" pitchFamily="2" charset="-78"/>
              </a:rPr>
              <a:t> قبل از باز کردن درب محصولات تازه خريداري شده از سموم آفت کش قديمي تر موجود در انبار استفاده کنيد.</a:t>
            </a:r>
            <a:endParaRPr lang="en-US" sz="2400" dirty="0">
              <a:solidFill>
                <a:schemeClr val="bg1"/>
              </a:solidFill>
              <a:ea typeface="Calibri"/>
              <a:cs typeface="Zar" pitchFamily="2" charset="-78"/>
            </a:endParaRPr>
          </a:p>
          <a:p>
            <a:pPr algn="r" rtl="1">
              <a:spcBef>
                <a:spcPts val="0"/>
              </a:spcBef>
              <a:buFont typeface="Wingdings"/>
              <a:buChar char=""/>
              <a:defRPr/>
            </a:pPr>
            <a:r>
              <a:rPr lang="ar-SA" dirty="0">
                <a:solidFill>
                  <a:schemeClr val="bg1"/>
                </a:solidFill>
                <a:ea typeface="Calibri"/>
                <a:cs typeface="Zar" pitchFamily="2" charset="-78"/>
              </a:rPr>
              <a:t>تاريخ انقضاي مشخص شده بر روي بسته بندي آفت کش را به دقت مشاهده کنيد.</a:t>
            </a:r>
            <a:endParaRPr lang="en-US" sz="2400" dirty="0">
              <a:solidFill>
                <a:schemeClr val="bg1"/>
              </a:solidFill>
              <a:ea typeface="Calibri"/>
              <a:cs typeface="Zar" pitchFamily="2" charset="-78"/>
            </a:endParaRPr>
          </a:p>
          <a:p>
            <a:pPr algn="r" rtl="1">
              <a:spcBef>
                <a:spcPts val="0"/>
              </a:spcBef>
              <a:buFont typeface="Wingdings"/>
              <a:buChar char=""/>
              <a:defRPr/>
            </a:pPr>
            <a:r>
              <a:rPr lang="ar-SA" dirty="0">
                <a:solidFill>
                  <a:schemeClr val="bg1"/>
                </a:solidFill>
                <a:ea typeface="Calibri"/>
                <a:cs typeface="Zar" pitchFamily="2" charset="-78"/>
              </a:rPr>
              <a:t>جهت اطمينان از ثبات ظروف و بسته هاي حاوي آفت کش، آن ها را بر روي سطحي با ارتفاع محدود قرار دهيد.</a:t>
            </a:r>
            <a:endParaRPr lang="en-US" sz="2400" dirty="0">
              <a:solidFill>
                <a:schemeClr val="bg1"/>
              </a:solidFill>
              <a:ea typeface="Calibri"/>
              <a:cs typeface="Zar" pitchFamily="2" charset="-78"/>
            </a:endParaRPr>
          </a:p>
          <a:p>
            <a:pPr algn="r" rtl="1">
              <a:spcBef>
                <a:spcPts val="0"/>
              </a:spcBef>
              <a:buFont typeface="Wingdings"/>
              <a:buChar char=""/>
              <a:defRPr/>
            </a:pPr>
            <a:r>
              <a:rPr lang="ar-SA" dirty="0">
                <a:solidFill>
                  <a:schemeClr val="bg1"/>
                </a:solidFill>
                <a:ea typeface="Calibri"/>
                <a:cs typeface="Zar" pitchFamily="2" charset="-78"/>
              </a:rPr>
              <a:t>تمامي ظروف و بسته هاي حاوي آفت کش را جهت بررسي آسيب ديده گي، نشتي، تاريخ انقضا و تجزيه شدن محصول به طور منظم مورد بازرسي قرار دهيد.</a:t>
            </a:r>
            <a:endParaRPr lang="en-US" sz="2400"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ar-SA" sz="2800" smtClean="0">
                <a:solidFill>
                  <a:schemeClr val="bg1"/>
                </a:solidFill>
                <a:ea typeface="Calibri"/>
                <a:cs typeface="Zar" pitchFamily="2" charset="-78"/>
              </a:rPr>
              <a:t>طريقه ي رفع نشتي يا ريختن سموم آفت کش</a:t>
            </a:r>
            <a:endParaRPr>
              <a:solidFill>
                <a:schemeClr val="bg1"/>
              </a:solidFill>
              <a:cs typeface="Zar" pitchFamily="2" charset="-78"/>
            </a:endParaRPr>
          </a:p>
        </p:txBody>
      </p:sp>
      <p:sp>
        <p:nvSpPr>
          <p:cNvPr id="3" name="Content Placeholder 2"/>
          <p:cNvSpPr>
            <a:spLocks noGrp="1"/>
          </p:cNvSpPr>
          <p:nvPr>
            <p:ph idx="1"/>
          </p:nvPr>
        </p:nvSpPr>
        <p:spPr/>
        <p:txBody>
          <a:bodyPr>
            <a:normAutofit fontScale="92500" lnSpcReduction="10000"/>
          </a:bodyPr>
          <a:lstStyle/>
          <a:p>
            <a:pPr algn="r" rtl="1">
              <a:spcBef>
                <a:spcPts val="0"/>
              </a:spcBef>
              <a:buFont typeface="Arial"/>
              <a:buChar char="-"/>
              <a:defRPr/>
            </a:pPr>
            <a:r>
              <a:rPr lang="ar-SA" b="1" dirty="0" smtClean="0">
                <a:solidFill>
                  <a:schemeClr val="bg1"/>
                </a:solidFill>
                <a:ea typeface="Times New Roman"/>
                <a:cs typeface="Zar" pitchFamily="2" charset="-78"/>
              </a:rPr>
              <a:t>بوسيله </a:t>
            </a:r>
            <a:r>
              <a:rPr lang="ar-SA" b="1" dirty="0">
                <a:solidFill>
                  <a:schemeClr val="bg1"/>
                </a:solidFill>
                <a:ea typeface="Times New Roman"/>
                <a:cs typeface="Zar" pitchFamily="2" charset="-78"/>
              </a:rPr>
              <a:t>ي ماده اي جاذب( به عنوان مثال خاک اره، خاک خشک يا آهک) حلقه اي اطراف سم ريخته شده تشکيل دهيد.</a:t>
            </a:r>
            <a:endParaRPr lang="en-US" sz="2400" b="1" dirty="0">
              <a:solidFill>
                <a:schemeClr val="bg1"/>
              </a:solidFill>
              <a:ea typeface="Times New Roman"/>
              <a:cs typeface="Zar" pitchFamily="2" charset="-78"/>
            </a:endParaRPr>
          </a:p>
          <a:p>
            <a:pPr algn="r" rtl="1">
              <a:spcBef>
                <a:spcPts val="0"/>
              </a:spcBef>
              <a:buFont typeface="Arial"/>
              <a:buChar char="-"/>
              <a:defRPr/>
            </a:pPr>
            <a:r>
              <a:rPr lang="ar-SA" b="1" dirty="0">
                <a:solidFill>
                  <a:schemeClr val="bg1"/>
                </a:solidFill>
                <a:ea typeface="Times New Roman"/>
                <a:cs typeface="Zar" pitchFamily="2" charset="-78"/>
              </a:rPr>
              <a:t>محيط را توسط محلولي شوينده( به عنوان مثال کربنات سديم %10 يا سود سوزآور %5) مرطوب کنيد.</a:t>
            </a:r>
            <a:endParaRPr lang="en-US" sz="2400" b="1" dirty="0">
              <a:solidFill>
                <a:schemeClr val="bg1"/>
              </a:solidFill>
              <a:ea typeface="Times New Roman"/>
              <a:cs typeface="Zar" pitchFamily="2" charset="-78"/>
            </a:endParaRPr>
          </a:p>
          <a:p>
            <a:pPr algn="r" rtl="1">
              <a:spcBef>
                <a:spcPts val="0"/>
              </a:spcBef>
              <a:buFont typeface="Arial"/>
              <a:buChar char="-"/>
              <a:defRPr/>
            </a:pPr>
            <a:r>
              <a:rPr lang="ar-SA" b="1" dirty="0">
                <a:solidFill>
                  <a:schemeClr val="bg1"/>
                </a:solidFill>
                <a:ea typeface="Times New Roman"/>
                <a:cs typeface="Zar" pitchFamily="2" charset="-78"/>
              </a:rPr>
              <a:t>کف زمين را تا اطراف حلقه ضدعفوني کرده سپس محلول را به سمت ماده ي جاذب بريزيد.</a:t>
            </a:r>
            <a:endParaRPr lang="en-US" sz="2400" b="1" dirty="0">
              <a:solidFill>
                <a:schemeClr val="bg1"/>
              </a:solidFill>
              <a:ea typeface="Times New Roman"/>
              <a:cs typeface="Zar" pitchFamily="2" charset="-78"/>
            </a:endParaRPr>
          </a:p>
          <a:p>
            <a:pPr algn="r" rtl="1">
              <a:spcBef>
                <a:spcPts val="0"/>
              </a:spcBef>
              <a:buFont typeface="Arial"/>
              <a:buChar char="-"/>
              <a:defRPr/>
            </a:pPr>
            <a:r>
              <a:rPr lang="ar-SA" b="1" dirty="0">
                <a:solidFill>
                  <a:schemeClr val="bg1"/>
                </a:solidFill>
                <a:ea typeface="Times New Roman"/>
                <a:cs typeface="Zar" pitchFamily="2" charset="-78"/>
              </a:rPr>
              <a:t>پس از اتمام جذب مايع، ماده جاذب را از بين ببريد. تکرار در صورت نياز.</a:t>
            </a:r>
            <a:endParaRPr lang="en-US" sz="2400" b="1" dirty="0">
              <a:solidFill>
                <a:schemeClr val="bg1"/>
              </a:solidFill>
              <a:ea typeface="Times New Roman"/>
              <a:cs typeface="Zar" pitchFamily="2" charset="-78"/>
            </a:endParaRPr>
          </a:p>
          <a:p>
            <a:pPr algn="r" rtl="1">
              <a:spcBef>
                <a:spcPts val="0"/>
              </a:spcBef>
              <a:buFont typeface="Arial"/>
              <a:buChar char="-"/>
              <a:defRPr/>
            </a:pPr>
            <a:r>
              <a:rPr lang="ar-SA" b="1" dirty="0">
                <a:solidFill>
                  <a:schemeClr val="bg1"/>
                </a:solidFill>
                <a:ea typeface="Times New Roman"/>
                <a:cs typeface="Zar" pitchFamily="2" charset="-78"/>
              </a:rPr>
              <a:t>توسط محلولي شوينده تجهيزات را تميز کنيد. </a:t>
            </a:r>
            <a:endParaRPr lang="en-US" sz="2400" b="1" dirty="0">
              <a:solidFill>
                <a:schemeClr val="bg1"/>
              </a:solidFill>
              <a:ea typeface="Times New Roman"/>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ظروف حاوي سموم آفت کش را بر روي زمين قرار ندهيد( به عنوان مثال پالت) مخصوصا در مناطقي که خطر جاري شدن سيل وجود دارد.</a:t>
            </a:r>
            <a:endParaRPr lang="en-US" sz="2400" b="1" dirty="0">
              <a:solidFill>
                <a:schemeClr val="bg1"/>
              </a:solidFill>
              <a:ea typeface="Calibri"/>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در صورت مشاهده ي اثرات اکسيداسيون بر روي ظروف فلزي، از ضد زنگ استفاده کنيد.</a:t>
            </a:r>
            <a:endParaRPr lang="en-US" sz="24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Body Lou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9401" y="1600200"/>
            <a:ext cx="3192760" cy="4214785"/>
          </a:xfrm>
          <a:noFill/>
        </p:spPr>
      </p:pic>
      <p:sp>
        <p:nvSpPr>
          <p:cNvPr id="20482" name="Rectangle 6"/>
          <p:cNvSpPr>
            <a:spLocks noGrp="1" noChangeArrowheads="1"/>
          </p:cNvSpPr>
          <p:nvPr>
            <p:ph type="title"/>
          </p:nvPr>
        </p:nvSpPr>
        <p:spPr/>
        <p:txBody>
          <a:bodyPr/>
          <a:lstStyle/>
          <a:p>
            <a:pPr algn="ctr" eaLnBrk="1" fontAlgn="auto" hangingPunct="1">
              <a:spcAft>
                <a:spcPts val="0"/>
              </a:spcAft>
              <a:defRPr/>
            </a:pPr>
            <a:r>
              <a:rPr sz="4400" b="1" smtClean="0">
                <a:solidFill>
                  <a:schemeClr val="bg1"/>
                </a:solidFill>
                <a:cs typeface="Zar" pitchFamily="2" charset="-78"/>
              </a:rPr>
              <a:t>lice</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ar-SA" b="1" u="sng" smtClean="0">
                <a:solidFill>
                  <a:schemeClr val="bg1"/>
                </a:solidFill>
                <a:ea typeface="Calibri"/>
                <a:cs typeface="Zar" pitchFamily="2" charset="-78"/>
              </a:rPr>
              <a:t>مصرف </a:t>
            </a:r>
            <a:r>
              <a:rPr sz="3600" smtClean="0">
                <a:solidFill>
                  <a:schemeClr val="bg1"/>
                </a:solidFill>
                <a:ea typeface="Calibri"/>
                <a:cs typeface="Zar" pitchFamily="2" charset="-78"/>
              </a:rPr>
              <a:t/>
            </a:r>
            <a:br>
              <a:rPr sz="3600" smtClean="0">
                <a:solidFill>
                  <a:schemeClr val="bg1"/>
                </a:solidFill>
                <a:ea typeface="Calibri"/>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92500" lnSpcReduction="10000"/>
          </a:bodyPr>
          <a:lstStyle/>
          <a:p>
            <a:pPr marL="0" algn="r" rtl="1">
              <a:spcBef>
                <a:spcPts val="0"/>
              </a:spcBef>
              <a:spcAft>
                <a:spcPts val="0"/>
              </a:spcAft>
              <a:defRPr/>
            </a:pPr>
            <a:r>
              <a:rPr lang="ar-SA" b="1" dirty="0" smtClean="0">
                <a:solidFill>
                  <a:schemeClr val="bg1"/>
                </a:solidFill>
                <a:ea typeface="Calibri"/>
                <a:cs typeface="Zar" pitchFamily="2" charset="-78"/>
              </a:rPr>
              <a:t>متاسفانه </a:t>
            </a:r>
            <a:r>
              <a:rPr lang="ar-SA" b="1" dirty="0">
                <a:solidFill>
                  <a:schemeClr val="bg1"/>
                </a:solidFill>
                <a:ea typeface="Calibri"/>
                <a:cs typeface="Zar" pitchFamily="2" charset="-78"/>
              </a:rPr>
              <a:t>روش هاي محدودي جهت استفاده ي ايمن از سموم آفت کش که در شرايط حاکم بر کشورهاي با درآمد پايين قابل اجرا باشد، وجود دارد. به همين سبب از تجمع سموم آفت کش ناخواسته جلوگيري کنيد.</a:t>
            </a:r>
            <a:endParaRPr lang="en-US" sz="2400" b="1" dirty="0">
              <a:solidFill>
                <a:schemeClr val="bg1"/>
              </a:solidFill>
              <a:ea typeface="Calibri"/>
              <a:cs typeface="Zar" pitchFamily="2" charset="-78"/>
            </a:endParaRPr>
          </a:p>
          <a:p>
            <a:pPr marL="0" algn="r" rtl="1">
              <a:spcBef>
                <a:spcPts val="0"/>
              </a:spcBef>
              <a:spcAft>
                <a:spcPts val="0"/>
              </a:spcAft>
              <a:defRPr/>
            </a:pPr>
            <a:r>
              <a:rPr lang="ar-SA" b="1" dirty="0">
                <a:solidFill>
                  <a:schemeClr val="bg1"/>
                </a:solidFill>
                <a:ea typeface="Calibri"/>
                <a:cs typeface="Zar" pitchFamily="2" charset="-78"/>
              </a:rPr>
              <a:t>موجودي سموم آفت کش ناخواسته ممکن است محصولاتي باشند که:</a:t>
            </a:r>
            <a:endParaRPr lang="en-US" sz="2400" b="1" dirty="0">
              <a:solidFill>
                <a:schemeClr val="bg1"/>
              </a:solidFill>
              <a:ea typeface="Calibri"/>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جهت استفاده در موارد مد نظر، مورد نياز نباشند.</a:t>
            </a:r>
            <a:endParaRPr lang="en-US" sz="2400" b="1" dirty="0">
              <a:solidFill>
                <a:schemeClr val="bg1"/>
              </a:solidFill>
              <a:ea typeface="Calibri"/>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تاريخ مصرف آن ها گذشته و ديگر نبايد مورد استفاده قرار گيرند.</a:t>
            </a:r>
            <a:endParaRPr lang="en-US" sz="2400" b="1" dirty="0">
              <a:solidFill>
                <a:schemeClr val="bg1"/>
              </a:solidFill>
              <a:ea typeface="Calibri"/>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از لحاظ فيزيکي يا شيميايي به حدي تغيير يافته اند که غير قابل استفاده شده اند.</a:t>
            </a:r>
            <a:endParaRPr lang="en-US" sz="2400" b="1" dirty="0">
              <a:solidFill>
                <a:schemeClr val="bg1"/>
              </a:solidFill>
              <a:ea typeface="Calibri"/>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به دليل نبود برچسب يا ناخوانا بودن آن به سبب آسيب ديده گي يا داشتن زباني خاص، شناسايي نشوند.</a:t>
            </a:r>
            <a:endParaRPr lang="en-US" sz="2400" b="1" dirty="0">
              <a:solidFill>
                <a:schemeClr val="bg1"/>
              </a:solidFill>
              <a:ea typeface="Calibri"/>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به دليل وجود شکاف در ظروف محتوي آن ها به بيرون نشت يافته اند.</a:t>
            </a:r>
            <a:endParaRPr lang="en-US" sz="2400" b="1" dirty="0">
              <a:solidFill>
                <a:schemeClr val="bg1"/>
              </a:solidFill>
              <a:ea typeface="Calibri"/>
              <a:cs typeface="Zar" pitchFamily="2" charset="-78"/>
            </a:endParaRPr>
          </a:p>
          <a:p>
            <a:pPr algn="r" rtl="1">
              <a:spcBef>
                <a:spcPts val="0"/>
              </a:spcBef>
              <a:buFont typeface="Wingdings"/>
              <a:buChar char=""/>
              <a:defRPr/>
            </a:pPr>
            <a:r>
              <a:rPr lang="ar-SA" b="1" dirty="0">
                <a:solidFill>
                  <a:schemeClr val="bg1"/>
                </a:solidFill>
                <a:ea typeface="Calibri"/>
                <a:cs typeface="Zar" pitchFamily="2" charset="-78"/>
              </a:rPr>
              <a:t>خريداري شده اند ولي به دليل ممنوعيت استفاده آن ها توسط قوانين بين المللي، غير قابل استفاده شده اند.</a:t>
            </a:r>
            <a:endParaRPr lang="en-US" sz="24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ar-SA" sz="4000" b="1" u="sng">
                <a:solidFill>
                  <a:schemeClr val="bg1"/>
                </a:solidFill>
                <a:ea typeface="Calibri"/>
                <a:cs typeface="Zar" pitchFamily="2" charset="-78"/>
              </a:rPr>
              <a:t>مصرف</a:t>
            </a:r>
            <a:endParaRPr>
              <a:solidFill>
                <a:schemeClr val="bg1"/>
              </a:solidFill>
              <a:cs typeface="Zar" pitchFamily="2" charset="-78"/>
            </a:endParaRPr>
          </a:p>
        </p:txBody>
      </p:sp>
      <p:sp>
        <p:nvSpPr>
          <p:cNvPr id="3" name="Content Placeholder 2"/>
          <p:cNvSpPr>
            <a:spLocks noGrp="1"/>
          </p:cNvSpPr>
          <p:nvPr>
            <p:ph idx="1"/>
          </p:nvPr>
        </p:nvSpPr>
        <p:spPr/>
        <p:txBody>
          <a:bodyPr>
            <a:normAutofit fontScale="70000" lnSpcReduction="20000"/>
          </a:bodyPr>
          <a:lstStyle/>
          <a:p>
            <a:pPr marL="0" algn="r" rtl="1">
              <a:spcBef>
                <a:spcPts val="0"/>
              </a:spcBef>
              <a:spcAft>
                <a:spcPts val="0"/>
              </a:spcAft>
              <a:defRPr/>
            </a:pPr>
            <a:r>
              <a:rPr lang="ar-SA" dirty="0">
                <a:solidFill>
                  <a:schemeClr val="bg1"/>
                </a:solidFill>
                <a:ea typeface="Calibri"/>
                <a:cs typeface="Zar" pitchFamily="2" charset="-78"/>
              </a:rPr>
              <a:t>هميشه قبل از اقدام به بازيافت، خنثي سازي، انهدام يا جداسازي سموم آفت کش منقضي، ضايعات آفت کش، مواد و ظروف مورد استفاده و آلوده، با مرجع فني خود مشاوره کنيد.</a:t>
            </a:r>
            <a:endParaRPr lang="en-US" sz="2400" dirty="0">
              <a:solidFill>
                <a:schemeClr val="bg1"/>
              </a:solidFill>
              <a:ea typeface="Calibri"/>
              <a:cs typeface="Zar" pitchFamily="2" charset="-78"/>
            </a:endParaRPr>
          </a:p>
          <a:p>
            <a:pPr marL="0" algn="r" rtl="1">
              <a:spcBef>
                <a:spcPts val="0"/>
              </a:spcBef>
              <a:spcAft>
                <a:spcPts val="0"/>
              </a:spcAft>
              <a:defRPr/>
            </a:pPr>
            <a:r>
              <a:rPr lang="ar-SA" dirty="0">
                <a:solidFill>
                  <a:schemeClr val="bg1"/>
                </a:solidFill>
                <a:ea typeface="Calibri"/>
                <a:cs typeface="Zar" pitchFamily="2" charset="-78"/>
              </a:rPr>
              <a:t> سوزاندن با درجه حرارت بالا( به عنوان مثال کوره ي کارخانه ي سيمان) روشي ارجح جهت دفع ايمن اکثر آفت کش هاي ناخواسته است. در صورت نبود امکان سوزاندن، قرار دادن آفت کش ها در محفظه اي به صورت کپسول( فصل 6) گزينه اي مناسب است. در کشورهاي کم درآمد، ظروف خالي سموم آفت کش ارزش بالايي داشته و به عنوان مخازن ذخيره ي ديگر مواد مانند سوخت، مواد شيميايي و حتي مواد غذايي و نوشيدني به فروش مي رسند. چنين اقداماتي خطرناک است و بايد به طريقي، براي مثال له کردن ظروف خالي آفت کش ها، استفاده از آن ها را غير ممكن كرد. مي توان کارتن و مواد بسته بندي را که به آرامي با پسمانده ي محصول آلوده شده اند، در مکاني دورافتاده و در مسير باد نزديکترين محل سکونت سوزاند. بهتر است ظروف پلاستيکي را سه بار شسته و با روشي که براي مواد بسته بندي نسبتا آلوده پيشنهاد شده، سوزاند. بهتر است شستشو جهت رقيق سازي محلول اسپري بعدي يا در صورت امکان دفن ايمن آن ها در چاه هاي توالت و يا ديگر چاه ها که در اين مورد بايستي چاه دور از منابع آبي باشد، صورت گيرد. خاکستر حاصل را نيز مي توان در چاه هاي دفن خاکستر( نکات کليدي 6.07) ريخت. ظروف حشره کش غير قابل احتراق نبايد سوزانده شوند. بايستي آن ها را پس از سه بار شستشو و مچاله کردن يا خرد کردن، داخل محفظه اي مانند کپسول قرار داد.</a:t>
            </a:r>
            <a:endParaRPr lang="en-US" sz="2400" dirty="0">
              <a:solidFill>
                <a:schemeClr val="bg1"/>
              </a:solidFill>
              <a:ea typeface="Calibri"/>
              <a:cs typeface="Zar" pitchFamily="2" charset="-78"/>
            </a:endParaRPr>
          </a:p>
          <a:p>
            <a:pPr marL="0" algn="r" rtl="1">
              <a:spcBef>
                <a:spcPts val="0"/>
              </a:spcBef>
              <a:spcAft>
                <a:spcPts val="0"/>
              </a:spcAft>
              <a:defRPr/>
            </a:pPr>
            <a:r>
              <a:rPr lang="ar-SA" dirty="0">
                <a:solidFill>
                  <a:schemeClr val="bg1"/>
                </a:solidFill>
                <a:ea typeface="Calibri"/>
                <a:cs typeface="Zar" pitchFamily="2" charset="-78"/>
              </a:rPr>
              <a:t>ممکن است ظروف به عنوان وسايل يدکي جهت تعويض با ظروف نشتي دار يا ظروف تخريب شده اي که حاوي محصولي مشابه بوده اند، باقي بمانند. ظروف قديمي و فرسوده مي توانند به عنوان ماده خام در کارخانه ي ذوب فلزات استفاده شوند. بهتر است آن ها قبل از فرستاده شدن به کارخانه ي ذوب فلزات، سه بار شسته و فشرده و مچاله شوند.</a:t>
            </a:r>
            <a:endParaRPr lang="en-US" sz="2400"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spcBef>
                <a:spcPts val="0"/>
              </a:spcBef>
              <a:defRPr/>
            </a:pPr>
            <a:r>
              <a:rPr lang="ar-SA" b="1" smtClean="0">
                <a:solidFill>
                  <a:schemeClr val="bg1"/>
                </a:solidFill>
                <a:ea typeface="Calibri"/>
                <a:cs typeface="Zar" pitchFamily="2" charset="-78"/>
              </a:rPr>
              <a:t>ملاحظات</a:t>
            </a:r>
            <a:endParaRPr>
              <a:solidFill>
                <a:schemeClr val="bg1"/>
              </a:solidFill>
              <a:cs typeface="Zar" pitchFamily="2" charset="-78"/>
            </a:endParaRPr>
          </a:p>
        </p:txBody>
      </p:sp>
      <p:pic>
        <p:nvPicPr>
          <p:cNvPr id="178179"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1000" y="1219200"/>
            <a:ext cx="8153400" cy="50895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269875" algn="r" rtl="1">
              <a:spcBef>
                <a:spcPts val="0"/>
              </a:spcBef>
              <a:spcAft>
                <a:spcPts val="0"/>
              </a:spcAft>
              <a:defRPr/>
            </a:pPr>
            <a:r>
              <a:rPr lang="fa-IR" sz="3100" b="1" smtClean="0">
                <a:solidFill>
                  <a:schemeClr val="bg1"/>
                </a:solidFill>
                <a:ea typeface="Calibri"/>
                <a:cs typeface="Zar" pitchFamily="2" charset="-78"/>
              </a:rPr>
              <a:t>الف ) ذخيره سازي نامناسب سموم آفت کش بهداشت عمومي</a:t>
            </a:r>
            <a:r>
              <a:rPr sz="2200" smtClean="0">
                <a:solidFill>
                  <a:schemeClr val="bg1"/>
                </a:solidFill>
                <a:ea typeface="Calibri"/>
                <a:cs typeface="Zar" pitchFamily="2" charset="-78"/>
              </a:rPr>
              <a:t/>
            </a:r>
            <a:br>
              <a:rPr sz="2200" smtClean="0">
                <a:solidFill>
                  <a:schemeClr val="bg1"/>
                </a:solidFill>
                <a:ea typeface="Calibri"/>
                <a:cs typeface="Zar" pitchFamily="2" charset="-78"/>
              </a:rPr>
            </a:br>
            <a:r>
              <a:rPr lang="fa-IR" sz="2200" smtClean="0">
                <a:solidFill>
                  <a:schemeClr val="bg1"/>
                </a:solidFill>
                <a:ea typeface="Calibri"/>
                <a:cs typeface="Zar" pitchFamily="2" charset="-78"/>
              </a:rPr>
              <a:t>ب) </a:t>
            </a:r>
            <a:r>
              <a:rPr lang="fa-IR" sz="3100" b="1" smtClean="0">
                <a:solidFill>
                  <a:schemeClr val="bg1"/>
                </a:solidFill>
                <a:ea typeface="Calibri"/>
                <a:cs typeface="Zar" pitchFamily="2" charset="-78"/>
              </a:rPr>
              <a:t>ذخيره سازي مناسب سموم آفت کش بهداشت عمومي</a:t>
            </a:r>
            <a:r>
              <a:rPr sz="3600">
                <a:solidFill>
                  <a:schemeClr val="bg1"/>
                </a:solidFill>
                <a:ea typeface="Calibri"/>
                <a:cs typeface="Zar" pitchFamily="2" charset="-78"/>
              </a:rPr>
              <a:t/>
            </a:r>
            <a:br>
              <a:rPr sz="3600">
                <a:solidFill>
                  <a:schemeClr val="bg1"/>
                </a:solidFill>
                <a:ea typeface="Calibri"/>
                <a:cs typeface="Zar" pitchFamily="2" charset="-78"/>
              </a:rPr>
            </a:br>
            <a:endParaRPr>
              <a:solidFill>
                <a:schemeClr val="bg1"/>
              </a:solidFill>
              <a:cs typeface="Zar" pitchFamily="2" charset="-78"/>
            </a:endParaRPr>
          </a:p>
        </p:txBody>
      </p:sp>
      <p:pic>
        <p:nvPicPr>
          <p:cNvPr id="179203"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0" y="1600200"/>
            <a:ext cx="3429000" cy="4708525"/>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fa-IR">
                <a:solidFill>
                  <a:schemeClr val="bg1"/>
                </a:solidFill>
                <a:ea typeface="Times New Roman"/>
                <a:cs typeface="Zar" pitchFamily="2" charset="-78"/>
              </a:rPr>
              <a:t>نکات کليدي در مورد استفاده ي ايمن از سموم آفت کش بهداشت عمومي</a:t>
            </a:r>
            <a:endParaRPr>
              <a:solidFill>
                <a:schemeClr val="bg1"/>
              </a:solidFill>
              <a:cs typeface="Zar" pitchFamily="2" charset="-78"/>
            </a:endParaRPr>
          </a:p>
        </p:txBody>
      </p:sp>
      <p:sp>
        <p:nvSpPr>
          <p:cNvPr id="180227" name="Content Placeholder 2"/>
          <p:cNvSpPr>
            <a:spLocks noGrp="1"/>
          </p:cNvSpPr>
          <p:nvPr>
            <p:ph idx="1"/>
          </p:nvPr>
        </p:nvSpPr>
        <p:spPr/>
        <p:txBody>
          <a:bodyPr/>
          <a:lstStyle/>
          <a:p>
            <a:pPr algn="r" rtl="1"/>
            <a:r>
              <a:rPr lang="fa-IR" altLang="en-US" b="1" smtClean="0">
                <a:solidFill>
                  <a:schemeClr val="bg1"/>
                </a:solidFill>
                <a:ea typeface="Times New Roman" pitchFamily="18" charset="0"/>
                <a:cs typeface="Zar" pitchFamily="2" charset="-78"/>
              </a:rPr>
              <a:t>سموم آفت کش بهداشت عمومي در صورتي که نادرست استفاده شوند به طور بالقوه خطرناک هستند. آن ها شامل مواد شيميايي هستند که تا حدي سمي هستند. علاوه بر ماده فعال تشکيل دهنده ي آنها، ترکيبات فرمولاسيون( به عنوان مثال حلال هاي آلي) نيز ممکن است سبب ايجاد عوارض جانبي شوند. جذب اين مواد توسط انسان ها مي تواند از طريق تماسي( پوست)، تنفسي( ريه ها) و گوارشي( دهان) صورت گيرد. لحاظ اقدامات احتياطي جهت حفاظت از پرسنل درگير در کنترل شيميايي ناقلين و افراد ذينفع ضروري است.</a:t>
            </a:r>
            <a:endParaRPr lang="en-US" altLang="en-US" b="1" smtClean="0">
              <a:solidFill>
                <a:schemeClr val="bg1"/>
              </a:solidFill>
              <a:ea typeface="Times New Roman" pitchFamily="18" charset="0"/>
              <a:cs typeface="Zar" pitchFamily="2" charset="-78"/>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fa-IR" b="1" u="sng" smtClean="0">
                <a:solidFill>
                  <a:schemeClr val="bg1"/>
                </a:solidFill>
                <a:ea typeface="Times New Roman"/>
                <a:cs typeface="Zar" pitchFamily="2" charset="-78"/>
              </a:rPr>
              <a:t>استراتژي</a:t>
            </a:r>
            <a:r>
              <a:rPr sz="6000" smtClean="0">
                <a:solidFill>
                  <a:schemeClr val="bg1"/>
                </a:solidFill>
                <a:ea typeface="Times New Roman"/>
                <a:cs typeface="Zar" pitchFamily="2" charset="-78"/>
              </a:rPr>
              <a:t/>
            </a:r>
            <a:br>
              <a:rPr sz="6000" smtClean="0">
                <a:solidFill>
                  <a:schemeClr val="bg1"/>
                </a:solidFill>
                <a:ea typeface="Times New Roman"/>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92500" lnSpcReduction="10000"/>
          </a:bodyPr>
          <a:lstStyle/>
          <a:p>
            <a:pPr algn="r" rtl="1">
              <a:spcBef>
                <a:spcPts val="0"/>
              </a:spcBef>
              <a:buFont typeface="Symbol"/>
              <a:buChar char=""/>
              <a:defRPr/>
            </a:pPr>
            <a:r>
              <a:rPr lang="fa-IR" b="1" dirty="0" smtClean="0">
                <a:solidFill>
                  <a:schemeClr val="bg1"/>
                </a:solidFill>
                <a:ea typeface="Times New Roman"/>
                <a:cs typeface="Zar" pitchFamily="2" charset="-78"/>
              </a:rPr>
              <a:t>لحاظ </a:t>
            </a:r>
            <a:r>
              <a:rPr lang="fa-IR" b="1" dirty="0">
                <a:solidFill>
                  <a:schemeClr val="bg1"/>
                </a:solidFill>
                <a:ea typeface="Times New Roman"/>
                <a:cs typeface="Zar" pitchFamily="2" charset="-78"/>
              </a:rPr>
              <a:t>كردن اقدامات احتياطي بيشتر در هنگام انتخاب سموم آفت کش بهداشت عمومي و تعيين زمان، چگونگي و طول دوره ي استفاده از آن ها.</a:t>
            </a:r>
            <a:endParaRPr lang="en-US" sz="4400" b="1" dirty="0">
              <a:solidFill>
                <a:schemeClr val="bg1"/>
              </a:solidFill>
              <a:ea typeface="Times New Roman"/>
              <a:cs typeface="Zar" pitchFamily="2" charset="-78"/>
            </a:endParaRPr>
          </a:p>
          <a:p>
            <a:pPr algn="r" rtl="1">
              <a:spcBef>
                <a:spcPts val="0"/>
              </a:spcBef>
              <a:buFont typeface="Symbol"/>
              <a:buChar char=""/>
              <a:defRPr/>
            </a:pPr>
            <a:r>
              <a:rPr lang="fa-IR" b="1" dirty="0">
                <a:solidFill>
                  <a:schemeClr val="bg1"/>
                </a:solidFill>
                <a:ea typeface="Times New Roman"/>
                <a:cs typeface="Zar" pitchFamily="2" charset="-78"/>
              </a:rPr>
              <a:t>ممکن است تماس سموم آفت کش با بدن ايجاد اثرات موضعي کند اما در صورت ورود آن ها به بدن علائم عمومي گسترده تري بروز خواهد کرد. سموم آفت کش از سه راه مي توانند وارد بدن شوند:</a:t>
            </a:r>
            <a:endParaRPr lang="en-US" sz="4400" b="1" dirty="0">
              <a:solidFill>
                <a:schemeClr val="bg1"/>
              </a:solidFill>
              <a:ea typeface="Times New Roman"/>
              <a:cs typeface="Zar" pitchFamily="2" charset="-78"/>
            </a:endParaRPr>
          </a:p>
          <a:p>
            <a:pPr algn="r" rtl="1">
              <a:spcBef>
                <a:spcPts val="0"/>
              </a:spcBef>
              <a:buFont typeface="Arial"/>
              <a:buChar char="-"/>
              <a:defRPr/>
            </a:pPr>
            <a:r>
              <a:rPr lang="fa-IR" b="1" dirty="0">
                <a:solidFill>
                  <a:schemeClr val="bg1"/>
                </a:solidFill>
                <a:ea typeface="Times New Roman"/>
                <a:cs typeface="Zar" pitchFamily="2" charset="-78"/>
              </a:rPr>
              <a:t>تماس پوستي: پوست همواره به عنوان سدي کامل در برابر عوامل مختلف عمل نمي کند بنابراين در صورت برقراري تماس پوستي با سموم آفت کش، ممکن است آن ها جذب بدن شوند.</a:t>
            </a:r>
            <a:endParaRPr lang="en-US" sz="4400" b="1" dirty="0">
              <a:solidFill>
                <a:schemeClr val="bg1"/>
              </a:solidFill>
              <a:ea typeface="Times New Roman"/>
              <a:cs typeface="Zar" pitchFamily="2" charset="-78"/>
            </a:endParaRPr>
          </a:p>
          <a:p>
            <a:pPr algn="r" rtl="1">
              <a:spcBef>
                <a:spcPts val="0"/>
              </a:spcBef>
              <a:buFont typeface="Arial"/>
              <a:buChar char="-"/>
              <a:defRPr/>
            </a:pPr>
            <a:r>
              <a:rPr lang="fa-IR" b="1" dirty="0">
                <a:solidFill>
                  <a:schemeClr val="bg1"/>
                </a:solidFill>
                <a:ea typeface="Times New Roman"/>
                <a:cs typeface="Zar" pitchFamily="2" charset="-78"/>
              </a:rPr>
              <a:t>تنفسي: سموم آفت کش ممکن است گاز يا گرد و غباري ايجاد کنند که از طريق ريه ها جذب شوند.</a:t>
            </a:r>
            <a:endParaRPr lang="en-US" sz="4400" b="1" dirty="0">
              <a:solidFill>
                <a:schemeClr val="bg1"/>
              </a:solidFill>
              <a:ea typeface="Times New Roman"/>
              <a:cs typeface="Zar" pitchFamily="2" charset="-78"/>
            </a:endParaRPr>
          </a:p>
          <a:p>
            <a:pPr algn="r" rtl="1">
              <a:spcBef>
                <a:spcPts val="0"/>
              </a:spcBef>
              <a:buFont typeface="Arial"/>
              <a:buChar char="-"/>
              <a:defRPr/>
            </a:pPr>
            <a:r>
              <a:rPr lang="fa-IR" b="1" dirty="0">
                <a:solidFill>
                  <a:schemeClr val="bg1"/>
                </a:solidFill>
                <a:ea typeface="Times New Roman"/>
                <a:cs typeface="Zar" pitchFamily="2" charset="-78"/>
              </a:rPr>
              <a:t>بلعي: اين طريقه ي ورود سبب بروز مسموميت حادتري شده و ممکن است به صورت تصادفي رخ دهد.</a:t>
            </a:r>
            <a:endParaRPr lang="en-US" sz="44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fa-IR" b="1" u="sng" smtClean="0">
                <a:solidFill>
                  <a:schemeClr val="bg1"/>
                </a:solidFill>
                <a:ea typeface="Times New Roman"/>
                <a:cs typeface="Zar" pitchFamily="2" charset="-78"/>
              </a:rPr>
              <a:t>هشدارهايي براي پرسنل اجرايي</a:t>
            </a:r>
            <a:r>
              <a:rPr sz="6000" smtClean="0">
                <a:solidFill>
                  <a:schemeClr val="bg1"/>
                </a:solidFill>
                <a:ea typeface="Times New Roman"/>
                <a:cs typeface="Zar" pitchFamily="2" charset="-78"/>
              </a:rPr>
              <a:t/>
            </a:r>
            <a:br>
              <a:rPr sz="6000" smtClean="0">
                <a:solidFill>
                  <a:schemeClr val="bg1"/>
                </a:solidFill>
                <a:ea typeface="Times New Roman"/>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92500"/>
          </a:bodyPr>
          <a:lstStyle/>
          <a:p>
            <a:pPr algn="r" rtl="1">
              <a:spcBef>
                <a:spcPts val="0"/>
              </a:spcBef>
              <a:buFont typeface="Wingdings"/>
              <a:buChar char=""/>
              <a:defRPr/>
            </a:pPr>
            <a:r>
              <a:rPr lang="fa-IR" dirty="0" smtClean="0">
                <a:solidFill>
                  <a:schemeClr val="bg1"/>
                </a:solidFill>
                <a:ea typeface="Times New Roman"/>
                <a:cs typeface="Zar" pitchFamily="2" charset="-78"/>
              </a:rPr>
              <a:t>هميشه </a:t>
            </a:r>
            <a:r>
              <a:rPr lang="fa-IR" dirty="0">
                <a:solidFill>
                  <a:schemeClr val="bg1"/>
                </a:solidFill>
                <a:ea typeface="Times New Roman"/>
                <a:cs typeface="Zar" pitchFamily="2" charset="-78"/>
              </a:rPr>
              <a:t>دستورالعمل هاي اجرايي را بخوانيد و</a:t>
            </a:r>
            <a:r>
              <a:rPr lang="en-US" dirty="0">
                <a:solidFill>
                  <a:schemeClr val="bg1"/>
                </a:solidFill>
                <a:ea typeface="Times New Roman"/>
                <a:cs typeface="Zar" pitchFamily="2" charset="-78"/>
              </a:rPr>
              <a:t> respect the application rates</a:t>
            </a:r>
            <a:r>
              <a:rPr lang="fa-IR" dirty="0">
                <a:solidFill>
                  <a:schemeClr val="bg1"/>
                </a:solidFill>
                <a:ea typeface="Times New Roman"/>
                <a:cs typeface="Zar" pitchFamily="2" charset="-78"/>
              </a:rPr>
              <a:t>. </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آموزش تمامي پرسنل با تاکيد بر انجام فعاليت هاي ايمن.</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استفاده از لباس هاي محافظ( نکات کليدي 7.20) در هنگام سم پاشي و يا استفاده از سموم آفت کش بهداشت عمومي.</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جلوگيري از تماس پوستي. هرگز با دست برهنه مايعات و يا آفت کش هاي سمي را مخلوط نکنيد. در صورت ريخته شدن آفت کش بر روي پوست به سرعت محل آلوده شده را با آب و صابون شستشو دهيد. </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جهت اندازه گيري، مخلوط کردن و يا حمل و نقل سموم آفت کش از وسايل مخصوص استفاده کنيد. اطمينان حاصل کنيد که مخلوط کردن اين سموم در اماکن بيروني و يا داراي تهويه مناسب انجام شود. موكداتوصيه مي شود سموم آفت کش در بسته بندهاي با کيفيت مناسب خريداري شود حتي اگر گران تر باشند. </a:t>
            </a:r>
            <a:endParaRPr lang="en-US" sz="4400"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sz="4000" b="1" u="sng">
                <a:solidFill>
                  <a:schemeClr val="bg1"/>
                </a:solidFill>
                <a:ea typeface="Times New Roman"/>
                <a:cs typeface="Zar" pitchFamily="2" charset="-78"/>
              </a:rPr>
              <a:t>هشدارهايي براي پرسنل </a:t>
            </a:r>
            <a:r>
              <a:rPr lang="fa-IR" sz="4000" b="1" u="sng" smtClean="0">
                <a:solidFill>
                  <a:schemeClr val="bg1"/>
                </a:solidFill>
                <a:ea typeface="Times New Roman"/>
                <a:cs typeface="Zar" pitchFamily="2" charset="-78"/>
              </a:rPr>
              <a:t>اجرايي</a:t>
            </a:r>
            <a:endParaRPr>
              <a:solidFill>
                <a:schemeClr val="bg1"/>
              </a:solidFill>
              <a:cs typeface="Zar" pitchFamily="2" charset="-78"/>
            </a:endParaRPr>
          </a:p>
        </p:txBody>
      </p:sp>
      <p:sp>
        <p:nvSpPr>
          <p:cNvPr id="3" name="Content Placeholder 2"/>
          <p:cNvSpPr>
            <a:spLocks noGrp="1"/>
          </p:cNvSpPr>
          <p:nvPr>
            <p:ph idx="1"/>
          </p:nvPr>
        </p:nvSpPr>
        <p:spPr/>
        <p:txBody>
          <a:bodyPr>
            <a:normAutofit fontScale="70000" lnSpcReduction="20000"/>
          </a:bodyPr>
          <a:lstStyle/>
          <a:p>
            <a:pPr algn="r" rtl="1">
              <a:spcBef>
                <a:spcPts val="0"/>
              </a:spcBef>
              <a:buFont typeface="Wingdings"/>
              <a:buChar char=""/>
              <a:defRPr/>
            </a:pPr>
            <a:r>
              <a:rPr lang="fa-IR" b="1" dirty="0">
                <a:solidFill>
                  <a:schemeClr val="bg1"/>
                </a:solidFill>
                <a:ea typeface="Times New Roman"/>
                <a:cs typeface="Zar" pitchFamily="2" charset="-78"/>
              </a:rPr>
              <a:t>پس از باز کردن بسته ي حاوي آفت کش، به دقت از آن مراقبت کنيد.</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در هنگام کار با سموم آفت کش از خوردن، آشاميدن و کشيدن سيگار خودداري کنيد.</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در صورت آغشته شدن لباس ها با سموم آفت کش، فورا آن ها را تعويض کرده يا بشوييد.</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بعد از انجام سم پاشي، دست ها و صورت خود را جهت خوردن، آشاميدن و کشيدن سيگار با آب و صابون بشوييد.</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بعد از اتمام هر روز کاري دوش گرفته و لباس هاي خود را تعويض کنيد.</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تمامي لباس هاي خود و لباس کار را در پايان هر روز کاري با آب و صابون شسته و آن ها را جدا از لباس هاي ديگر اعضاي خانواده نگه داريد( نکات کليدي 7.20). </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براي هر يک از پرسنل درگير در کنترل شيميايي ناقلين، دو سري کامل از لباس و وسايل شخصي محافظ تهيه کنيد. در اين صورت آن ها مي توانند هنگامي که يک دست از لباس ها شسته شده، از دست ديگر استفاده کنند.</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در هنگام آموزش افراد درگير در برنامه هاي استفاده از سموم آفت کش، اطلاعاتي راجع به علائم حاصل از مسموميت تصادفي و روش هاي درماني سريع در برنامه بگنجانيد.</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مکررا پرسنل را آگاه کنيد که در صورت داشتن علائم و احساس ناخوشايند، مورد را فورا به سرپرست خود گزارش دهند.</a:t>
            </a:r>
            <a:endParaRPr lang="en-US" sz="4400" b="1" dirty="0">
              <a:solidFill>
                <a:schemeClr val="bg1"/>
              </a:solidFill>
              <a:ea typeface="Times New Roman"/>
              <a:cs typeface="Zar" pitchFamily="2" charset="-78"/>
            </a:endParaRPr>
          </a:p>
          <a:p>
            <a:pPr marL="0" algn="r" rtl="1">
              <a:spcBef>
                <a:spcPts val="0"/>
              </a:spcBef>
              <a:spcAft>
                <a:spcPts val="0"/>
              </a:spcAft>
              <a:defRPr/>
            </a:pPr>
            <a:r>
              <a:rPr lang="fa-IR" b="1" dirty="0">
                <a:solidFill>
                  <a:schemeClr val="bg1"/>
                </a:solidFill>
                <a:ea typeface="Times New Roman"/>
                <a:cs typeface="Zar" pitchFamily="2" charset="-78"/>
              </a:rPr>
              <a:t>در صورت پايبندي به اقدامات احتياطي گفته شده و سپردن کار به پرسنلي که به طور مناسب آموزش ديده اند و تحت نظارت قرار  دادن کار آن ها احتمال بروز خطر به شدت کاهش مي يابد.</a:t>
            </a:r>
            <a:endParaRPr lang="en-US" sz="44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fa-IR" b="1" u="sng" smtClean="0">
                <a:solidFill>
                  <a:schemeClr val="bg1"/>
                </a:solidFill>
                <a:ea typeface="Times New Roman"/>
                <a:cs typeface="Zar" pitchFamily="2" charset="-78"/>
              </a:rPr>
              <a:t>هشدارهايي براي افراد ذينفع</a:t>
            </a:r>
            <a:r>
              <a:rPr sz="6000" smtClean="0">
                <a:solidFill>
                  <a:schemeClr val="bg1"/>
                </a:solidFill>
                <a:ea typeface="Times New Roman"/>
                <a:cs typeface="Zar" pitchFamily="2" charset="-78"/>
              </a:rPr>
              <a:t/>
            </a:r>
            <a:br>
              <a:rPr sz="6000" smtClean="0">
                <a:solidFill>
                  <a:schemeClr val="bg1"/>
                </a:solidFill>
                <a:ea typeface="Times New Roman"/>
                <a:cs typeface="Zar" pitchFamily="2" charset="-78"/>
              </a:rPr>
            </a:br>
            <a:endParaRPr>
              <a:solidFill>
                <a:schemeClr val="bg1"/>
              </a:solidFill>
              <a:cs typeface="Zar" pitchFamily="2" charset="-78"/>
            </a:endParaRPr>
          </a:p>
        </p:txBody>
      </p:sp>
      <p:sp>
        <p:nvSpPr>
          <p:cNvPr id="184323" name="Content Placeholder 2"/>
          <p:cNvSpPr>
            <a:spLocks noGrp="1"/>
          </p:cNvSpPr>
          <p:nvPr>
            <p:ph idx="1"/>
          </p:nvPr>
        </p:nvSpPr>
        <p:spPr/>
        <p:txBody>
          <a:bodyPr/>
          <a:lstStyle/>
          <a:p>
            <a:pPr algn="r" rtl="1">
              <a:spcBef>
                <a:spcPct val="0"/>
              </a:spcBef>
              <a:buFont typeface="Wingdings" pitchFamily="2" charset="2"/>
              <a:buChar char=""/>
            </a:pPr>
            <a:r>
              <a:rPr lang="fa-IR" altLang="en-US" b="1" smtClean="0">
                <a:solidFill>
                  <a:schemeClr val="bg1"/>
                </a:solidFill>
                <a:ea typeface="Times New Roman" pitchFamily="18" charset="0"/>
                <a:cs typeface="Zar" pitchFamily="2" charset="-78"/>
              </a:rPr>
              <a:t>برنامه ريزي فعاليت هاي کنترل ناقلين را هميشه با مشاوره کميته هاي سلامت/ بهداشت شبكه هاي بهداشتي انجام دهيد.</a:t>
            </a:r>
            <a:endParaRPr lang="en-US" altLang="en-US" sz="4400" b="1" smtClean="0">
              <a:solidFill>
                <a:schemeClr val="bg1"/>
              </a:solidFill>
              <a:ea typeface="Times New Roman" pitchFamily="18" charset="0"/>
              <a:cs typeface="Zar" pitchFamily="2" charset="-78"/>
            </a:endParaRPr>
          </a:p>
          <a:p>
            <a:pPr algn="r" rtl="1">
              <a:spcBef>
                <a:spcPct val="0"/>
              </a:spcBef>
              <a:buFont typeface="Wingdings" pitchFamily="2" charset="2"/>
              <a:buChar char=""/>
            </a:pPr>
            <a:r>
              <a:rPr lang="fa-IR" altLang="en-US" b="1" smtClean="0">
                <a:solidFill>
                  <a:schemeClr val="bg1"/>
                </a:solidFill>
                <a:ea typeface="Times New Roman" pitchFamily="18" charset="0"/>
                <a:cs typeface="Zar" pitchFamily="2" charset="-78"/>
              </a:rPr>
              <a:t>در زمان اجراي روش هاي کنترل شيميايي، بيماران، کارکنان شبكه هاي بهداشتي و يا جامعه ي آسيب ديده را از نوع، دوره ي اجرا و خطرات وابسته به اين فعاليت ها مطلع کنيد.</a:t>
            </a:r>
            <a:endParaRPr lang="en-US" altLang="en-US" sz="4400" b="1" smtClean="0">
              <a:solidFill>
                <a:schemeClr val="bg1"/>
              </a:solidFill>
              <a:ea typeface="Times New Roman" pitchFamily="18" charset="0"/>
              <a:cs typeface="Zar" pitchFamily="2" charset="-78"/>
            </a:endParaRPr>
          </a:p>
          <a:p>
            <a:pPr algn="r" rtl="1">
              <a:spcBef>
                <a:spcPct val="0"/>
              </a:spcBef>
              <a:buFont typeface="Wingdings" pitchFamily="2" charset="2"/>
              <a:buChar char=""/>
            </a:pPr>
            <a:r>
              <a:rPr lang="fa-IR" altLang="en-US" b="1" smtClean="0">
                <a:solidFill>
                  <a:schemeClr val="bg1"/>
                </a:solidFill>
                <a:ea typeface="Times New Roman" pitchFamily="18" charset="0"/>
                <a:cs typeface="Zar" pitchFamily="2" charset="-78"/>
              </a:rPr>
              <a:t>کارکنان بيمارستاني/ خدمتكاران منازل را از چگونگي شناسايي علائم مسموميت آگاه کنيد.</a:t>
            </a:r>
            <a:endParaRPr lang="en-US" altLang="en-US" sz="4400" b="1" smtClean="0">
              <a:solidFill>
                <a:schemeClr val="bg1"/>
              </a:solidFill>
              <a:ea typeface="Times New Roman" pitchFamily="18" charset="0"/>
              <a:cs typeface="Zar" pitchFamily="2" charset="-78"/>
            </a:endParaRPr>
          </a:p>
          <a:p>
            <a:endParaRPr lang="en-US" altLang="en-US" smtClean="0">
              <a:solidFill>
                <a:schemeClr val="bg1"/>
              </a:solidFill>
              <a:cs typeface="Zar" pitchFamily="2" charset="-78"/>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fa-IR" b="1" u="sng" smtClean="0">
                <a:solidFill>
                  <a:schemeClr val="bg1"/>
                </a:solidFill>
                <a:ea typeface="Times New Roman"/>
                <a:cs typeface="Zar" pitchFamily="2" charset="-78"/>
              </a:rPr>
              <a:t>علائم مسموميت</a:t>
            </a:r>
            <a:r>
              <a:rPr sz="6000" smtClean="0">
                <a:solidFill>
                  <a:schemeClr val="bg1"/>
                </a:solidFill>
                <a:ea typeface="Times New Roman"/>
                <a:cs typeface="Zar" pitchFamily="2" charset="-78"/>
              </a:rPr>
              <a:t/>
            </a:r>
            <a:br>
              <a:rPr sz="6000" smtClean="0">
                <a:solidFill>
                  <a:schemeClr val="bg1"/>
                </a:solidFill>
                <a:ea typeface="Times New Roman"/>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92500" lnSpcReduction="20000"/>
          </a:bodyPr>
          <a:lstStyle/>
          <a:p>
            <a:pPr algn="r" rtl="1">
              <a:spcBef>
                <a:spcPts val="0"/>
              </a:spcBef>
              <a:buFont typeface="Wingdings"/>
              <a:buChar char=""/>
              <a:defRPr/>
            </a:pPr>
            <a:r>
              <a:rPr lang="fa-IR" b="1" dirty="0" smtClean="0">
                <a:solidFill>
                  <a:schemeClr val="bg1"/>
                </a:solidFill>
                <a:ea typeface="Times New Roman"/>
                <a:cs typeface="Zar" pitchFamily="2" charset="-78"/>
              </a:rPr>
              <a:t>علائم </a:t>
            </a:r>
            <a:r>
              <a:rPr lang="fa-IR" b="1" dirty="0">
                <a:solidFill>
                  <a:schemeClr val="bg1"/>
                </a:solidFill>
                <a:ea typeface="Times New Roman"/>
                <a:cs typeface="Zar" pitchFamily="2" charset="-78"/>
              </a:rPr>
              <a:t>حاصل از مسموميت يا قرارگرفتن بيش از حد در معرض سموم آفت کش، به سرعت در طي يك ساعت پس از تماس بروز مي کند.</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علائم اوليه ي حاصل از مسموميت با سموم ارگانوفسفاته يا کاربامات شامل تهوع، سردرد، خستگي و اختلالات رواني و عضلاني است و به دنبال آن تهوع، دردهاي پيچشي شکم، اسهال، عرق شديد و ترشح بزاق ايجاد مي شود. در موارد شديد ممکن است فلج و مشکلات تنفسي و به دنبال آن تشنج و از دست دادن هوشياري که منجر به کما، ايست تنفسي و مرگ مي شود، رخ دهد. </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پايرتروئيدها داراي سميت کمي براي پستانداران هستند و تنها دوز خوراکي با بيش از 15 گرم براي انسان ها مسموميت ايجاد مي کند. در موارد مسموميت شغلي( استفاده ي نامناسب)، غير طبيعي شدن حالت صورت، علائم سوزش پوست و اختلال در دستگاه تنفسي فوقاني مي تواند ايجاد شود. در موارد مسموميت ناشي از بلع، علائم اوليه عمدتا گوارشي است( درد در نواحي فوقاني معده، تهوع و استفراغ).</a:t>
            </a:r>
            <a:endParaRPr lang="en-US" sz="44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
          <p:cNvSpPr>
            <a:spLocks noGrp="1" noChangeArrowheads="1"/>
          </p:cNvSpPr>
          <p:nvPr>
            <p:ph type="title"/>
          </p:nvPr>
        </p:nvSpPr>
        <p:spPr/>
        <p:txBody>
          <a:bodyPr/>
          <a:lstStyle/>
          <a:p>
            <a:pPr algn="ctr" eaLnBrk="1" fontAlgn="auto" hangingPunct="1">
              <a:spcAft>
                <a:spcPts val="0"/>
              </a:spcAft>
              <a:defRPr/>
            </a:pPr>
            <a:r>
              <a:rPr sz="4400" smtClean="0">
                <a:solidFill>
                  <a:schemeClr val="bg1"/>
                </a:solidFill>
                <a:cs typeface="Zar" pitchFamily="2" charset="-78"/>
              </a:rPr>
              <a:t>Flea</a:t>
            </a:r>
          </a:p>
        </p:txBody>
      </p:sp>
      <p:pic>
        <p:nvPicPr>
          <p:cNvPr id="768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484784"/>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fa-IR" b="1" u="sng" smtClean="0">
                <a:solidFill>
                  <a:schemeClr val="bg1"/>
                </a:solidFill>
                <a:ea typeface="Times New Roman"/>
                <a:cs typeface="Zar" pitchFamily="2" charset="-78"/>
              </a:rPr>
              <a:t>دستورالعمل هاي ايمني جهت مواجهه با مسموميت ناشي از سموم آفت کش</a:t>
            </a:r>
            <a:r>
              <a:rPr sz="6000" smtClean="0">
                <a:solidFill>
                  <a:schemeClr val="bg1"/>
                </a:solidFill>
                <a:ea typeface="Times New Roman"/>
                <a:cs typeface="Zar" pitchFamily="2" charset="-78"/>
              </a:rPr>
              <a:t/>
            </a:r>
            <a:br>
              <a:rPr sz="6000" smtClean="0">
                <a:solidFill>
                  <a:schemeClr val="bg1"/>
                </a:solidFill>
                <a:ea typeface="Times New Roman"/>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92500" lnSpcReduction="10000"/>
          </a:bodyPr>
          <a:lstStyle/>
          <a:p>
            <a:pPr marL="0" algn="r" rtl="1">
              <a:spcBef>
                <a:spcPts val="0"/>
              </a:spcBef>
              <a:spcAft>
                <a:spcPts val="0"/>
              </a:spcAft>
              <a:defRPr/>
            </a:pPr>
            <a:r>
              <a:rPr lang="fa-IR" dirty="0" smtClean="0">
                <a:solidFill>
                  <a:schemeClr val="bg1"/>
                </a:solidFill>
                <a:ea typeface="Times New Roman"/>
                <a:cs typeface="Zar" pitchFamily="2" charset="-78"/>
              </a:rPr>
              <a:t>بهتر </a:t>
            </a:r>
            <a:r>
              <a:rPr lang="fa-IR" dirty="0">
                <a:solidFill>
                  <a:schemeClr val="bg1"/>
                </a:solidFill>
                <a:ea typeface="Times New Roman"/>
                <a:cs typeface="Zar" pitchFamily="2" charset="-78"/>
              </a:rPr>
              <a:t>است تمامي کارکنان از قوانين ساده ي زير جهت رويارويي با مسموميت ناشي از سموم آفت کش به طور کامل آگاهي داشته باشند:</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فرد مسموم را از محل تماس با آفت کش دور کنيد.</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خونسردي خود را حفظ کرده و از بيمار در محلي آرام و مناسب براي استراحت نگهداري کنيد.</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لباس هاي آلوده ي فرد را تعويض کرده و پوست بدن او را با آب و صابون بشوييد.</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در صورت آلوده شدن چشم ها، آن ها را با آب با فشار به مدت 10 دقيقه بشوييد؛ لازم است در طي شستشو، پلک ها باز نگه داشته شوند.</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به تنفس فرد توجه کرده و در صورت لزوم به وي تنفس مصنوعي دهيد.</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بيمار را در موقعيتي ايمن به پهلو بخوابانيد.</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در موارد مسموميت با سموم فوق العاده سمي، بيمار را تنها در صورت هوشياري وادار به استفراغ کنيد.</a:t>
            </a:r>
            <a:endParaRPr lang="en-US" sz="4400" dirty="0">
              <a:solidFill>
                <a:schemeClr val="bg1"/>
              </a:solidFill>
              <a:ea typeface="Times New Roman"/>
              <a:cs typeface="Zar" pitchFamily="2" charset="-78"/>
            </a:endParaRPr>
          </a:p>
          <a:p>
            <a:pPr algn="r" rtl="1">
              <a:spcBef>
                <a:spcPts val="0"/>
              </a:spcBef>
              <a:buFont typeface="Wingdings"/>
              <a:buChar char=""/>
              <a:defRPr/>
            </a:pPr>
            <a:r>
              <a:rPr lang="fa-IR" dirty="0">
                <a:solidFill>
                  <a:schemeClr val="bg1"/>
                </a:solidFill>
                <a:ea typeface="Times New Roman"/>
                <a:cs typeface="Zar" pitchFamily="2" charset="-78"/>
              </a:rPr>
              <a:t>از کمک هاي پزشکي استفاده کنيد.</a:t>
            </a:r>
            <a:endParaRPr lang="en-US" sz="4400"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fa-IR" b="1" smtClean="0">
                <a:solidFill>
                  <a:schemeClr val="bg1"/>
                </a:solidFill>
                <a:ea typeface="Times New Roman"/>
                <a:cs typeface="Zar" pitchFamily="2" charset="-78"/>
              </a:rPr>
              <a:t>ملاحظات</a:t>
            </a:r>
            <a:r>
              <a:rPr smtClean="0">
                <a:solidFill>
                  <a:schemeClr val="bg1"/>
                </a:solidFill>
                <a:cs typeface="Zar" pitchFamily="2" charset="-78"/>
              </a:rPr>
              <a:t/>
            </a:r>
            <a:br>
              <a:rPr smtClean="0">
                <a:solidFill>
                  <a:schemeClr val="bg1"/>
                </a:solidFill>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77500" lnSpcReduction="20000"/>
          </a:bodyPr>
          <a:lstStyle/>
          <a:p>
            <a:pPr algn="r" rtl="1">
              <a:spcBef>
                <a:spcPts val="0"/>
              </a:spcBef>
              <a:buFont typeface="Wingdings"/>
              <a:buChar char=""/>
              <a:defRPr/>
            </a:pPr>
            <a:r>
              <a:rPr lang="fa-IR" b="1" dirty="0">
                <a:solidFill>
                  <a:schemeClr val="bg1"/>
                </a:solidFill>
                <a:ea typeface="Times New Roman"/>
                <a:cs typeface="Zar" pitchFamily="2" charset="-78"/>
              </a:rPr>
              <a:t>کارکنان بهداشتي بايد از نوع آفت کش مورد استفاده و اقدامات لازم در موارد مسموميت آگاهي داشته باشند. استفاده از برخي از سموم آفت کش نظير جونده کش ها نياز به وجود پادزهر دارد. يک ويال آتروپين تزريقي بايستي در مواقع احتمال وجود مسموميت با سموم ارگانوفسفره و کاربامات درحين کار با آن ها، در دسترس باشد.</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سرپرستان کارکناني که با سموم آفت کش کار مي کنند بايستي توانايي تشخيص سريع مسموميت و انجام اقدامات لازم را داشته باشند.</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لباس هاي محافظ در صورتي که به دقت شسته نشوند و يا پس از استفاده دور انداخته نشوند، مي توانند منبع مناسبي جهت مسموم کردن کارکنان باشند.</a:t>
            </a:r>
            <a:endParaRPr lang="en-US" sz="4400" b="1" dirty="0">
              <a:solidFill>
                <a:schemeClr val="bg1"/>
              </a:solidFill>
              <a:ea typeface="Times New Roman"/>
              <a:cs typeface="Zar" pitchFamily="2" charset="-78"/>
            </a:endParaRPr>
          </a:p>
          <a:p>
            <a:pPr algn="r" rtl="1">
              <a:spcBef>
                <a:spcPts val="0"/>
              </a:spcBef>
              <a:buFont typeface="Wingdings"/>
              <a:buChar char=""/>
              <a:defRPr/>
            </a:pPr>
            <a:r>
              <a:rPr lang="fa-IR" b="1" dirty="0">
                <a:solidFill>
                  <a:schemeClr val="bg1"/>
                </a:solidFill>
                <a:ea typeface="Times New Roman"/>
                <a:cs typeface="Zar" pitchFamily="2" charset="-78"/>
              </a:rPr>
              <a:t>در کشورهاي کم درآمد، ظروف خالي سموم آفت کش از ارزش بالايي برخوردار بوده و به عنوان مخازن ذخيره ي مواد ديگر، حتي مواد غذايي و نوشيدني فروخته مي شوند. ظروف آفت کش هرگز نمي توانند جهت ذخيره ي مواد غذايي و نوشيدني به اندازه ي کافي بهداشتي ساخته شوند. چنين فعاليت هايي خطرناک بوده و بايستي از آن ها جلوگيري شود، براي مثال سوراخ کردن و کپسوله کردن تمامي ظروف خالي سموم آفت کش تا از استفاده ي مجدد آن ها جلوگيري شود.</a:t>
            </a:r>
            <a:endParaRPr lang="en-US" sz="4400" b="1" dirty="0">
              <a:solidFill>
                <a:schemeClr val="bg1"/>
              </a:solidFill>
              <a:ea typeface="Times New Roman"/>
              <a:cs typeface="Zar" pitchFamily="2" charset="-78"/>
            </a:endParaRPr>
          </a:p>
          <a:p>
            <a:pPr algn="r" rtl="1">
              <a:defRPr/>
            </a:pPr>
            <a:r>
              <a:rPr lang="fa-IR" b="1" dirty="0">
                <a:solidFill>
                  <a:schemeClr val="bg1"/>
                </a:solidFill>
                <a:ea typeface="Times New Roman"/>
                <a:cs typeface="Zar" pitchFamily="2" charset="-78"/>
              </a:rPr>
              <a:t>سيستم دوش هميشه در دسترس باشد( به عنوان مثال سطل آب و صابون). </a:t>
            </a:r>
            <a:endParaRPr lang="en-US" b="1" dirty="0">
              <a:solidFill>
                <a:schemeClr val="bg1"/>
              </a:solidFill>
              <a:cs typeface="Zar" pitchFamily="2" charset="-78"/>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3"/>
          <p:cNvSpPr>
            <a:spLocks noGrp="1" noChangeArrowheads="1"/>
          </p:cNvSpPr>
          <p:nvPr>
            <p:ph idx="1"/>
          </p:nvPr>
        </p:nvSpPr>
        <p:spPr/>
        <p:txBody>
          <a:bodyPr/>
          <a:lstStyle/>
          <a:p>
            <a:pPr eaLnBrk="1" hangingPunct="1"/>
            <a:endParaRPr lang="fa-IR" altLang="en-US" smtClean="0"/>
          </a:p>
        </p:txBody>
      </p:sp>
      <p:sp>
        <p:nvSpPr>
          <p:cNvPr id="79874" name="Rectangle 2"/>
          <p:cNvSpPr>
            <a:spLocks noGrp="1" noChangeArrowheads="1"/>
          </p:cNvSpPr>
          <p:nvPr>
            <p:ph type="title"/>
          </p:nvPr>
        </p:nvSpPr>
        <p:spPr/>
        <p:txBody>
          <a:bodyPr/>
          <a:lstStyle/>
          <a:p>
            <a:pPr eaLnBrk="1" fontAlgn="auto" hangingPunct="1">
              <a:spcAft>
                <a:spcPts val="0"/>
              </a:spcAft>
              <a:defRPr/>
            </a:pPr>
            <a:endParaRPr sz="2000" smtClean="0">
              <a:cs typeface="Zar" pitchFamily="2" charset="-78"/>
            </a:endParaRPr>
          </a:p>
        </p:txBody>
      </p:sp>
      <p:pic>
        <p:nvPicPr>
          <p:cNvPr id="188420" name="Picture 4" descr="Babies_Travel_Lite_Backp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67850"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1" name="WordArt 5"/>
          <p:cNvSpPr>
            <a:spLocks noChangeArrowheads="1" noChangeShapeType="1" noTextEdit="1"/>
          </p:cNvSpPr>
          <p:nvPr/>
        </p:nvSpPr>
        <p:spPr bwMode="auto">
          <a:xfrm>
            <a:off x="3059113" y="5013325"/>
            <a:ext cx="5545137" cy="1655763"/>
          </a:xfrm>
          <a:prstGeom prst="rect">
            <a:avLst/>
          </a:prstGeom>
        </p:spPr>
        <p:txBody>
          <a:bodyPr wrap="none" fromWordArt="1">
            <a:prstTxWarp prst="textCascadeUp">
              <a:avLst>
                <a:gd name="adj" fmla="val 44444"/>
              </a:avLst>
            </a:prstTxWarp>
            <a:scene3d>
              <a:camera prst="legacyPerspectiveFront">
                <a:rot lat="20519971" lon="1080000" rev="0"/>
              </a:camera>
              <a:lightRig rig="legacyHarsh2" dir="b"/>
            </a:scene3d>
            <a:sp3d extrusionH="430200" prstMaterial="legacyMatte">
              <a:extrusionClr>
                <a:srgbClr val="FF6600"/>
              </a:extrusionClr>
            </a:sp3d>
          </a:bodyPr>
          <a:lstStyle/>
          <a:p>
            <a:pPr algn="ctr" rtl="1"/>
            <a:r>
              <a:rPr lang="fa-IR" sz="3600" kern="10">
                <a:ln w="9525">
                  <a:round/>
                  <a:headEnd/>
                  <a:tailEnd/>
                </a:ln>
                <a:gradFill rotWithShape="1">
                  <a:gsLst>
                    <a:gs pos="0">
                      <a:srgbClr val="FFE701"/>
                    </a:gs>
                    <a:gs pos="100000">
                      <a:srgbClr val="FE3E02"/>
                    </a:gs>
                  </a:gsLst>
                  <a:lin ang="5400000" scaled="1"/>
                </a:gradFill>
                <a:latin typeface="Arial"/>
              </a:rPr>
              <a:t>از توجه شما متشكرم</a:t>
            </a:r>
            <a:endParaRPr lang="en-US" sz="3600" kern="10">
              <a:ln w="9525">
                <a:round/>
                <a:headEnd/>
                <a:tailEnd/>
              </a:ln>
              <a:gradFill rotWithShape="1">
                <a:gsLst>
                  <a:gs pos="0">
                    <a:srgbClr val="FFE701"/>
                  </a:gs>
                  <a:gs pos="100000">
                    <a:srgbClr val="FE3E02"/>
                  </a:gs>
                </a:gsLst>
                <a:lin ang="5400000" scaled="1"/>
              </a:gradFill>
              <a:latin typeface="Arial"/>
              <a:cs typeface="Arial"/>
            </a:endParaRPr>
          </a:p>
        </p:txBody>
      </p:sp>
      <p:sp>
        <p:nvSpPr>
          <p:cNvPr id="188422" name="WordArt 6"/>
          <p:cNvSpPr>
            <a:spLocks noChangeArrowheads="1" noChangeShapeType="1" noTextEdit="1"/>
          </p:cNvSpPr>
          <p:nvPr/>
        </p:nvSpPr>
        <p:spPr bwMode="auto">
          <a:xfrm>
            <a:off x="468313" y="692150"/>
            <a:ext cx="8064500" cy="4392613"/>
          </a:xfrm>
          <a:prstGeom prst="rect">
            <a:avLst/>
          </a:prstGeom>
        </p:spPr>
        <p:txBody>
          <a:bodyPr spcFirstLastPara="1" wrap="none" fromWordArt="1">
            <a:prstTxWarp prst="textArchUp">
              <a:avLst>
                <a:gd name="adj" fmla="val 10800004"/>
              </a:avLst>
            </a:prstTxWarp>
          </a:bodyPr>
          <a:lstStyle/>
          <a:p>
            <a:pPr algn="ctr" rtl="1"/>
            <a:r>
              <a:rPr lang="fa-IR" sz="3200" kern="10">
                <a:ln w="9525">
                  <a:solidFill>
                    <a:srgbClr val="000000"/>
                  </a:solidFill>
                  <a:round/>
                  <a:headEnd/>
                  <a:tailEnd/>
                </a:ln>
                <a:solidFill>
                  <a:srgbClr val="000000"/>
                </a:solidFill>
                <a:latin typeface="Arial"/>
              </a:rPr>
              <a:t>آينده متعلق به من است انتظار دارم در حفظ آن بكوشيد</a:t>
            </a:r>
            <a:endParaRPr lang="en-US" sz="3200" kern="10">
              <a:ln w="9525">
                <a:solidFill>
                  <a:srgbClr val="000000"/>
                </a:solidFill>
                <a:round/>
                <a:headEnd/>
                <a:tailEnd/>
              </a:ln>
              <a:solidFill>
                <a:srgbClr val="000000"/>
              </a:solidFill>
              <a:latin typeface="Arial"/>
              <a:cs typeface="Aria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title"/>
          </p:nvPr>
        </p:nvSpPr>
        <p:spPr/>
        <p:txBody>
          <a:bodyPr/>
          <a:lstStyle/>
          <a:p>
            <a:pPr algn="ctr" eaLnBrk="1" fontAlgn="auto" hangingPunct="1">
              <a:spcAft>
                <a:spcPts val="0"/>
              </a:spcAft>
              <a:defRPr/>
            </a:pPr>
            <a:r>
              <a:rPr sz="3200" b="1" smtClean="0">
                <a:solidFill>
                  <a:schemeClr val="bg1"/>
                </a:solidFill>
                <a:cs typeface="Zar" pitchFamily="2" charset="-78"/>
              </a:rPr>
              <a:t>Housefly</a:t>
            </a:r>
          </a:p>
        </p:txBody>
      </p:sp>
      <p:pic>
        <p:nvPicPr>
          <p:cNvPr id="77827" name="Picture 5" descr="http://puredefensepestsolutions.net/wp-content/uploads/2013/10/house-fly-pure-defense-pes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00200"/>
            <a:ext cx="4953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title"/>
          </p:nvPr>
        </p:nvSpPr>
        <p:spPr/>
        <p:txBody>
          <a:bodyPr/>
          <a:lstStyle/>
          <a:p>
            <a:pPr algn="ctr" eaLnBrk="1" fontAlgn="auto" hangingPunct="1">
              <a:spcAft>
                <a:spcPts val="0"/>
              </a:spcAft>
              <a:defRPr/>
            </a:pPr>
            <a:r>
              <a:rPr sz="4000" b="1" smtClean="0">
                <a:solidFill>
                  <a:schemeClr val="bg1"/>
                </a:solidFill>
                <a:cs typeface="Zar" pitchFamily="2" charset="-78"/>
              </a:rPr>
              <a:t>Ant</a:t>
            </a:r>
          </a:p>
        </p:txBody>
      </p:sp>
      <p:pic>
        <p:nvPicPr>
          <p:cNvPr id="798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5384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3951364" y="548680"/>
            <a:ext cx="4735436" cy="1460351"/>
          </a:xfrm>
        </p:spPr>
        <p:txBody>
          <a:bodyPr>
            <a:normAutofit/>
          </a:bodyPr>
          <a:lstStyle/>
          <a:p>
            <a:pPr algn="ctr" eaLnBrk="1" fontAlgn="auto" hangingPunct="1">
              <a:spcAft>
                <a:spcPts val="0"/>
              </a:spcAft>
              <a:defRPr/>
            </a:pPr>
            <a:r>
              <a:rPr sz="6600" b="1" dirty="0" smtClean="0">
                <a:solidFill>
                  <a:schemeClr val="bg1"/>
                </a:solidFill>
                <a:cs typeface="Zar" pitchFamily="2" charset="-78"/>
              </a:rPr>
              <a:t>Spider</a:t>
            </a:r>
            <a:endParaRPr sz="4400" b="1" dirty="0" smtClean="0">
              <a:solidFill>
                <a:schemeClr val="bg1"/>
              </a:solidFill>
              <a:cs typeface="Zar" pitchFamily="2" charset="-78"/>
            </a:endParaRPr>
          </a:p>
        </p:txBody>
      </p:sp>
      <p:pic>
        <p:nvPicPr>
          <p:cNvPr id="880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43" y="404664"/>
            <a:ext cx="3460750" cy="241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90" y="3352800"/>
            <a:ext cx="3462304"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352800"/>
            <a:ext cx="3783644" cy="286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670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title"/>
          </p:nvPr>
        </p:nvSpPr>
        <p:spPr>
          <a:xfrm>
            <a:off x="457200" y="152400"/>
            <a:ext cx="8229600" cy="914400"/>
          </a:xfrm>
        </p:spPr>
        <p:txBody>
          <a:bodyPr/>
          <a:lstStyle/>
          <a:p>
            <a:pPr algn="ctr" eaLnBrk="1" fontAlgn="auto" hangingPunct="1">
              <a:spcAft>
                <a:spcPts val="0"/>
              </a:spcAft>
              <a:defRPr/>
            </a:pPr>
            <a:r>
              <a:rPr sz="3200" b="1" smtClean="0">
                <a:solidFill>
                  <a:schemeClr val="bg1"/>
                </a:solidFill>
                <a:cs typeface="Zar" pitchFamily="2" charset="-78"/>
              </a:rPr>
              <a:t>Rodents</a:t>
            </a:r>
          </a:p>
        </p:txBody>
      </p:sp>
      <p:pic>
        <p:nvPicPr>
          <p:cNvPr id="931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52600"/>
            <a:ext cx="5181600"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631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title"/>
          </p:nvPr>
        </p:nvSpPr>
        <p:spPr/>
        <p:txBody>
          <a:bodyPr/>
          <a:lstStyle/>
          <a:p>
            <a:pPr algn="ctr" eaLnBrk="1" fontAlgn="auto" hangingPunct="1">
              <a:spcAft>
                <a:spcPts val="0"/>
              </a:spcAft>
              <a:defRPr/>
            </a:pPr>
            <a:r>
              <a:rPr sz="4400" b="1" smtClean="0">
                <a:solidFill>
                  <a:schemeClr val="bg1"/>
                </a:solidFill>
                <a:cs typeface="Zar" pitchFamily="2" charset="-78"/>
              </a:rPr>
              <a:t>Mite</a:t>
            </a:r>
          </a:p>
        </p:txBody>
      </p:sp>
      <p:pic>
        <p:nvPicPr>
          <p:cNvPr id="8909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28800"/>
            <a:ext cx="51816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877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descr="All four deer tick stag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7544" y="1295400"/>
            <a:ext cx="2914139" cy="2721550"/>
          </a:xfrm>
          <a:noFill/>
        </p:spPr>
      </p:pic>
      <p:sp>
        <p:nvSpPr>
          <p:cNvPr id="38914" name="Rectangle 6"/>
          <p:cNvSpPr>
            <a:spLocks noGrp="1" noChangeArrowheads="1"/>
          </p:cNvSpPr>
          <p:nvPr>
            <p:ph type="title"/>
          </p:nvPr>
        </p:nvSpPr>
        <p:spPr/>
        <p:txBody>
          <a:bodyPr/>
          <a:lstStyle/>
          <a:p>
            <a:pPr algn="ctr" eaLnBrk="1" fontAlgn="auto" hangingPunct="1">
              <a:spcAft>
                <a:spcPts val="0"/>
              </a:spcAft>
              <a:defRPr/>
            </a:pPr>
            <a:r>
              <a:rPr sz="3600" b="1" smtClean="0">
                <a:solidFill>
                  <a:schemeClr val="bg1"/>
                </a:solidFill>
                <a:cs typeface="Zar" pitchFamily="2" charset="-78"/>
              </a:rPr>
              <a:t>Ticks</a:t>
            </a:r>
          </a:p>
        </p:txBody>
      </p:sp>
      <p:pic>
        <p:nvPicPr>
          <p:cNvPr id="90116" name="Picture 4" descr="F:\Multimedia\My Picture\Entomology\Ticks\untit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03338"/>
            <a:ext cx="2533650" cy="271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F:\Multimedia\My Picture\Entomology\Ticks\untitled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3750" y="4343400"/>
            <a:ext cx="293225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9123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title"/>
          </p:nvPr>
        </p:nvSpPr>
        <p:spPr/>
        <p:txBody>
          <a:bodyPr/>
          <a:lstStyle/>
          <a:p>
            <a:pPr algn="ctr" eaLnBrk="1" fontAlgn="auto" hangingPunct="1">
              <a:spcAft>
                <a:spcPts val="0"/>
              </a:spcAft>
              <a:defRPr/>
            </a:pPr>
            <a:r>
              <a:rPr sz="3600" b="1" smtClean="0">
                <a:solidFill>
                  <a:schemeClr val="bg1"/>
                </a:solidFill>
                <a:cs typeface="Zar" pitchFamily="2" charset="-78"/>
              </a:rPr>
              <a:t>Centipede</a:t>
            </a:r>
            <a:endParaRPr sz="2000" b="1" smtClean="0">
              <a:solidFill>
                <a:schemeClr val="bg1"/>
              </a:solidFill>
              <a:cs typeface="Zar" pitchFamily="2" charset="-78"/>
            </a:endParaRPr>
          </a:p>
        </p:txBody>
      </p:sp>
      <p:pic>
        <p:nvPicPr>
          <p:cNvPr id="911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014538"/>
            <a:ext cx="4572000"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038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97868525"/>
              </p:ext>
            </p:extLst>
          </p:nvPr>
        </p:nvGraphicFramePr>
        <p:xfrm>
          <a:off x="179512" y="188640"/>
          <a:ext cx="7477125" cy="882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1161312925"/>
              </p:ext>
            </p:extLst>
          </p:nvPr>
        </p:nvGraphicFramePr>
        <p:xfrm>
          <a:off x="304800" y="1219200"/>
          <a:ext cx="7386638" cy="44973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8"/>
          <p:cNvSpPr>
            <a:spLocks noGrp="1" noChangeArrowheads="1"/>
          </p:cNvSpPr>
          <p:nvPr>
            <p:ph type="title" sz="quarter"/>
          </p:nvPr>
        </p:nvSpPr>
        <p:spPr>
          <a:xfrm>
            <a:off x="457200" y="277813"/>
            <a:ext cx="8229600" cy="712787"/>
          </a:xfrm>
        </p:spPr>
        <p:txBody>
          <a:bodyPr/>
          <a:lstStyle/>
          <a:p>
            <a:pPr algn="ctr" eaLnBrk="1" fontAlgn="auto" hangingPunct="1">
              <a:spcAft>
                <a:spcPts val="0"/>
              </a:spcAft>
              <a:defRPr/>
            </a:pPr>
            <a:r>
              <a:rPr sz="3200" b="1" smtClean="0">
                <a:solidFill>
                  <a:schemeClr val="bg1"/>
                </a:solidFill>
                <a:cs typeface="Zar" pitchFamily="2" charset="-78"/>
              </a:rPr>
              <a:t>Sand fly</a:t>
            </a:r>
          </a:p>
        </p:txBody>
      </p:sp>
      <p:pic>
        <p:nvPicPr>
          <p:cNvPr id="72707" name="Picture 5" descr="https://upload.wikimedia.org/wikipedia/commons/4/46/Phlebotomus_pappatasi_bloodmeal_continue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295400"/>
            <a:ext cx="6764734" cy="481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807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eaLnBrk="1" fontAlgn="auto" hangingPunct="1">
              <a:spcAft>
                <a:spcPts val="0"/>
              </a:spcAft>
              <a:defRPr/>
            </a:pPr>
            <a:r>
              <a:rPr sz="3600" b="1" smtClean="0">
                <a:solidFill>
                  <a:schemeClr val="bg1"/>
                </a:solidFill>
                <a:cs typeface="Zar" pitchFamily="2" charset="-78"/>
              </a:rPr>
              <a:t>Black fly</a:t>
            </a:r>
          </a:p>
        </p:txBody>
      </p:sp>
      <p:sp>
        <p:nvSpPr>
          <p:cNvPr id="78851" name="AutoShape 5" descr="data:image/jpeg;base64,/9j/4AAQSkZJRgABAQAAAQABAAD/2wCEAAkGBxITEhUTExIWExUVGBsVFxgYGBgZIRgaGhYXGhgYGhsZHSggGBolGxkVIjEhJSkuLi4uGR8zODMtOCgtLisBCgoKDg0OGxAQGy0lICUwLTU3LTctLzcvLS0tLy0tLS0tLS0tLS0tLS0rLy0tLS0tLS0tLS0tLS0tLS0tLS0tLf/AABEIAPsAyQMBIgACEQEDEQH/xAAcAAEAAgMBAQEAAAAAAAAAAAAABQYDBAcCCAH/xABEEAACAQIEAggDBgMGAwkAAAABAgADEQQSITEFQQYHEyJRYXGBMpGhFCNCscHwUmJyM4KSotHxCBXhFzVDY3ODk6PC/8QAGQEBAAMBAQAAAAAAAAAAAAAAAAIDBAEF/8QAJxEAAwACAgIBBAIDAQAAAAAAAAECAxESITFBEwQyUWEi8IGh0XH/2gAMAwEAAhEDEQA/AO4xEQBERAEREAREQBERAEREAREQBERAETHXrKilnYKqi5J0AlRxPSSriGKYam3Z7doTkBP9WpAt/CL7ajW0atT5JTDotVXG01OUtrvYa29bbe8xrxFTbutqbbX/AClKqYGsQA1ZrblKN6K+eovUYnzbW01ON4hKNME6tslyT7k7kA7DmbecoeZlyxI6WDP2ci6F8Qq9swTtnrM3w7oq5hneob6HUkDbbckAddluPJzWyvJj4PQiIlhWIiIAiIgCIiAIiIAiIgCIiAIiIAiIgCYsTiFpozuwVVFyTyEyymVK/wDzCudzg6DW8q1Ufmg/e+kariiUzs8VHfHEVKgZMKD93T2NX+d7bDfT/eb2TKoVAF9BoNr7TbU5tbWAvp76zR4hiwg5ZrE2/lG5JNrKBufMDUkA5n29s0Lro1uJ4ynQplnOg0AG7t/CvjKvg+EVsTUavWIHIKTog2KjxbkT6+NzLYPh7Vm7arsvwAi2UfyryPn+Z0Eu9MFcpAWmvxEeoIUeZNiTvtzMg1smno8dDqC0az00uwcXZtSM65eZ3uCdtBktyNrlKpwpD2yaZQDppsMrWt5S1zRg+3RnzfdsRES4qEREAREQBERAEREAREQBERAEREAREw43FJSptUc2VAWJ8h+sAq3T7i7qqYWgbVq5APkjHLqeWYm1/AGbmHwQw+HSjT/CuW/ix1ZvmS3taVrowGr4qriqo1ANXb4cwZaSDwy0w5884Ms9TEi2f8Ki++5IAHzv9TMrrk9mlTxWjXxFUqoSmvw75jsLbXFyTax95qHAh+85JG/hci5DNr3Qu6oNF3JJ23RYK7vzJLXNrAWG50toN/SY3VqhBBIFwb+Nte9f8PgOZ18jEkZA5JsNPH+VfED1/We0p3IGyrsNiSSdT433mSkm4GwOrHdjbeZMvhoBz8P3+saGzxh6f3qNbn8v3r85PyEpN3ltr3hr7jbx/KTS7S7D4ZTl8n7ERLioREQBERAEREAREQBERAEREAREQBKV07xxqOuDTUaVK3Ln90pPqC5HgktvEcalGk9VzZUUsfbl6nac2rUXIqu1xWqIrvc/DWxLdnSTyKI6f4j5SrK9LRbiXeyd6LYS1DtCLduTUb+i2WkuvLIB9RN/E0QcrXIKnS3r5cxf5zaVAihF0VQFFuQGgA89PrNdbP3jog0052vYC2+375U6Ld+zyKYzAZc6qtgDrc66sf2d5skaWG/M/wDTkJ520C25ny/dvpPVAHKqjfzt7knnz/es4ADYC41OuW1yT++c/CCfjFv5Qbjw1P4j9JnCEHxuNSdyf0E8ZTedOHmiNQx01X85NyJo07EeNx+clpdi8MryCIiWlQiIgCIiAIiIAiIgCIiAIiIAiJq8Vx60KNSs/wANNSxA3NtgPMmwHrAILpC/2jEU8GLGmlsRiTfZVN6VM/1MLn+VTIThjGrUp1LaVaj45r3/ALNAEw6+vepn/wBuZsTTfD4By5P2rHPZyupD1dCq+VOkDb+k+M2OjymorstNqdM2RCSNaVMZVAAOlzn3mantmiVpEiatwLmyk29fH52mbPewttsBPLLrbe97C/5eAAtrMuHpnU3vfUsdPYDkPrOHT0FO2uo3Bt9RsIpAC3Mgb2/Lw9Jkbaw2nlV9/P8AftAMbXLe1xv+957Uef7M9inrfytPLuBYbW8B9NPnDBlwy3ceVz+g/P6SRmrgF0LH8R+g0/1m1L8a1JTb2xERJkBERAEREAREQBERAEREAREQBIDiTfaMSlAa06Fq1XwL3+5Q+4L/AN0SaxVdaaM7aKilj6AXMrnR2t2eGfE1bBqpbEOb+OiKPLKFA9ZC36JyvZH8YqGpjbLqMLTAH/rVdFP91AfmZOrTWlTVBsNLfSw85AdEhnzV2Fu2Y1vXMQUNv6ClhyKtJwUc7Nf4Qdb3sTb4Rr/i+XiZSW+OhgabMO0bS+w8Ry9vz3mxVYDc2UchzmGtiRqFIAuAXOwYmwA/ia5AsPpPeHoAG4vfXVtSb258h5CAeaOLQ2FmVrFspGtgbX0JEzioPcev6ieTiFGmpOu1tOdiRMLVy3MgeHOcBkrYuxyrqbX15eZB1/e8/MBgLXN9Tux1Pj+fKa6kAWPpy18z5yWwCG1zoDqB+pnZW2cp6RtIoAAGw0n7ETSUCIiAIiIAiIgCIiAIiIAiaPF+L0cMnaVqgReV9yfADcmcu6Q9cBuVwyBR/E2p+Ww+s42dSbOvzC+Kpjd1HqwnzJxfpti6579ZyPC5t7DYSGOIqP8AExkXaRbOCqPpTp5xhaOFy/E2IdcOgGty/wAXyXN72nJOMdK8Rij9kpgLTDZUG2cL3Bc8he4AHMjwnOMRi3RxlqsuXvLYnRvEDkZtcK4ljMKc1M2JGYFlV7bgEZudzf1sZXa5d7LInj1o7d0Y6RpTP3xKAqqkN/4bXa3OxU8mGkuKd9Rrlp22BsWB213H5m/Lc/NvBsVjcTVF6jPlzFs7BVUN8RYkhVB8PlO04DozV7Na2LxdUqAoSjRayWsAqm1zVYm1tbaDe0hproVryWpAm41A7ugNrabaWO1tPpDtmtnIVfAsATtuF9+ftK1i+H1KRFQorId1uwdfVgbMbA+V+Z3kphWOyso9VAPpdbX/ADjaY0SaVlt3Bf0Frc7eF/eeOxZvK/Ian3MCtyLpc8jvr/evJTCUCNSd7bf63Mkp2QdaMWDwI0Yj0/1khES6ZSRS22IiJI4IiIAiIgCIiAJ4SqpJAIJG4B29fCQ3TLjP2XCvUBAY91PU8/YXMrHVniq9fM2q0UN2POrUYcyRsotoP5d7mQd6pSWLHuXR0OQPTLpTR4fh2q1CC2yJfV2Ow8hvr5GTjsACToALmcE67meq+GqfhfOGFxZHv3UP82UMb+ewnarRyJ5PRS+kPSzEYyq1Sq5JOw5KPBRyEiFuTNmrw0LswJtci403OvhMAxdNN9T4D96TP8nL7TfOFR9xI4Lh5Mz4+glJCzNY/U+kisT0ic92muQePP8A6TSKF7M5PqR8pWsVt7t6LHnnWoPWDVe0DVB3bhiP5d5Y+LWqhGpgAEcuQFrXJ2IGk88RwodBWYLmJuWU2vz1W2/0tNujwypicKEVLMCGHeFiouD3TruDqNNRecq1TVfgrmXKZAcPYsWTN3bXY+PmfYyc6O9KauBqoyOzUQ1mpk5gQdGZFJsrhSbN+hmpxbhYoIUDZtla3M7kC3LlcyExlBgFzaA7AnW3j6SyGqe0zl7mdNHXsJ0vx+LDVKa01w2wDWZiALkkqALm42AHKVPpBxXE1CXrV39A2UelkAE/Or7iTU6dakf7I/eZidFyizaefd+Uwcc4jTIBy57Enw8N/wDaU3VfJpeCWNTx20V1uJITqnudSfnMo6W4xGJpYirSFsuVHZRYC2wNtppYmnTJzLoCfhve2u3pNGouuk2RM+TNkq9abL90O6zK+EcswNYMSXVmYZrgbbhbeSztPRrrLwGLyjtOwqH8FQga+Ab4T6aHynyreZ6Ne0sU68FLafk+1QYnzV0E6ysTg2VHc1cPcBkYk5VvqaZ3UgctvKfRuAx1OtTWrSdaiMLqym4M6QaNiIiDgiIgCIiAcg64sTUrY3CYGmdamWw83crc+QC39AZJdIunuC4KiYGhTNerTUZlBChSdS1R7HvtfNYA78tJo9etLsDhsfTfs69Mmmp0ueakA72u3znB8zMSzEszG5Ym5JO5JO5lfSbZcltJHVMX174q65cLSUXuwzMcy2+HUaHz+k59xCscQL6Al2q//Jcn/MLfKR2KQBQed/0mzgWISmw01KHbYnQ+xtK7ptbRfjhKuLN/hXElRLMLOL38/Q/pK64JY6czf5ydx2Fao5FIXZkzkc7DcjzteRdahl7wN+f+8jh4ptr2TzJtafo9YSncj1lpfA3pNcWsptK7SJ0I156SwDi/3dim4Kn0sBKs/JtaLsSSWjaw65hTRA1QZWsNCc2gtpsbD6zPUw9RcMrIQrl7ctG7TUZt7AqPLWQNDHGkAysRZjr5G0luj+KNRChqaLUz962mxJ+n0lFQ5XL9k+Sb0aeKxj0W175YnPcCxsLC29rEmQVW7m5BCgab7eXleWPjNelkCLZsulxc3B1UXtvuD/T5ycw/A2daZzKqlR3WVlIa2osRte/rLZycVvRTUqnrZWuE4pQnZlCQbgEDX0PlNbiFIW3ygcj6y+Yno0oTOlifiAFrEcwCDoQdhKbxTAsL3BGux5WnJtc9+CWtyQSrbl6TLjOHm2ci19f2J+qmXU39R4TJiMcxQLy5/wC/zmnb30UcVrsgnn4DPVTeeTNSMbMqVJeOrXp03D64LlmoObVVGunJwP4h9RcSggz2rw0Ez7YwuIWoiuhurqGU+IIuD8plnz11LdODh6owtZz2FU2W50pudiPBWOh87Hxn0LOCp0IiIIiInirUCqWJsALn2gHz9/xCcRL4xKN+7SpqbfzOWLH/AAhJyxC9rDWdF63sIPtQrOxNXEZy1M2ORFCrR22sN9TztynO1JQEWv5jbWUqt+DTx1owsWYhdSdgPMmX3j/RtaCImVdaQF7D41sGPqbqfnJrql6samIdMZi0KYcEPTQ6GqQbqSNxTvr56cp0/rK6OU6mBd6dNRUo/fLYAFraMt+d1J9wJHLFUv4+juLIprv2ca6I8MRK9DFK2UEqrqRcKHORz4gC5PtIvpVSKYuqKCgqWezAE3GazAA7Lm28pvdG8UCtRT8INxzsG1t6XJ+cxZC1JWW+ampB8SCT9bAH3mNZGm1X9Xo2/Gn2ujFS6H4x0arQw5daf9oKbK9tLgqL5iLX2B2kQrnxnXOrfi4oYhFY2p1kFMnwOmRifW4/vSa60ertcQpxWEpD7QNXRe72w9rDtB489jymjE/kjfspu/jvi/Bws07g3mSggVrKAQbX53BO3zEzulNGKVUem66MjZgQfMHUTXWpZBdSQ98p1GqmxIPO1xp5ic230TfFEjh+GEBHc5RWzPT12yVMnpe950fA8SOLpmjVIL0RfMB8aWYAkA2BvYH1vIinw1cdw6lTw4X7VgEOYBs3bU2JZip5Nm7wB8xI3q/6Q0xxKm9QAJUPZMW2yspAzX0HfyG/lOVDb/RBUuP7RdcHwqvSojOujFiLMARc3XMuWw5fiOsiuP8ACXqd82XMRYG9wwGoJ589bbTo3Sjh7hSyrmTmBuvnbmvpt9ZQuIVTmBLMVXX35AcgfOU5J4vTEVyW0UjiHA8veGthbe+v68pV+IYUg6AgnS3+k6Viqq1LKFsOXr4eZvK7xkr3BoBmIJOxAtmI+vrJY6aZJ6a0yh1UPhMFpP8AFKBBvTscz2UAX3vpfy/WRdXClWynQ/i8pujJtGW8fZpT9nuqljaeJbsoa0Z8PVtPqHqo6XfbsLlqW7ajZX2GZfwOANtiD5jzE+WFnSOpPG1KfEqQUnLVVqbD+IHX6Fb38jIPp7LJ/kmj6XiIkikSD6V456dI5aZqWR6h3CjIL99rd0a30uxy6De05Kp1o8XbDcNrugu7gUV0vY1Dkv7An3tOV4JR9yPn7huNbGYmticWwy5SToRv/Z01/hW9iddQtuZk10Q6IvxCsq0iOwple1q/hsDso2L2BsPc6Wmer0KxS00Aw1Sr2qU6t1UlSWQGxtsRtY6aTs/V5whsLgKNJ07NxmZ100ZmJI035azJEu77WtG27+OOnvZYwLaDSfjoCCCLg7jx8p6ibDAcFfon2fEOIYK4+/pGvhkH4ilQ1Ka+WgqLbwmj0L4DWq1+xCl71FNViCAtNfjJOwN9Au518JYOnOKNHpNgqnIrRX2d6tI+ujGdnAmesKt9mpZ3C69nLOm3RdcKr4hW7tSq1kyg5c6Na3goa4yjSxHhOgdF+ICvhKNUEnMgBvvmXutfzzAyldcPEbrSwqG7k9s2vwgaLcc73fTyvJ7qxoFcAhP42dwNRYZraXPMgn3nIaWVzP4OWm8SqvOye4hwfD1/7ahSq22zorfmJEdI+hGDxdBaDUhSWmxdOyATKSLGwAtY8x5DwlkiaNIzqmj5uxmDfBYipTR2c037MkXDCxGR1trqDsPGQ+Nw+QmoEut7N3MtrCxP+t50vjlOniuMqEUKFqLRYgX7RlN6jHwIF1/u312lz6UdCKWKLVEbsqrfEbXV9Ld5fG2lx9ZhWNvlx77/AL/k9D5kuPLraOWcA6zMfTw60EWmxS9qj3c5dLLYEbai5O1vDWK4rxnGVLuXUa3IWmAPUCS/Gei5wzgVqKo19GAureYI39DrJHA/8sqrlr06mEbbtaLOU90fNk+VvMSt5KquLev0/wDpYpiVtLf7RzzE8ZrhbB11H8Nv9jNCtiqtXL2guiiwVTl08jYztH/ZNhqyh6OMzqR3WyI4PujKDIfiPUxigp7HE0WPIMrpcf5rTRMUvRU8mJ+zkGIqgfxqRqCbfpPOIJZS7vmOykb76hv3zl/xnU9xNQWY4ewFye1IHzZRb3lNp8ArLXFMBal2C3RhlckgDKTYEXOh2OvKW9T5KvufRBM14Alt6QdFGwoHb03oM2i3FwTpoT+H2veaVHo4zgdmQx5i9rC17knQDePmn2R+Cn4K+Flq4Njai0VKLkekQyON7gg6++sjsZgOzYUyO8NyNRcna/lLr0c4WWr4fDhTULugcC4GS96hJG3cD6+UpzZOWkvyaMGPg23+D6I4fiO0pU6lrZ0V7eGZQf1mxPKKAAALAaADkPCepsPOErvWFg+14diUtfuZ7f0EP/8AmWKeatMMCpFwQQR4g6GcpbWjsvTTKpwTilXDKlPFtmpMF7HE7Agju0638D+DHQ+N97YDeQOCd8PTGHrUmqU0GRairnDUxoodB3gQtgdCDabVLgOFsClIKD3hkLINedlIkZ/BOteSViYMHhEpLlRco33J19TqZnkys4R1+OafEMJWA1WjceqVSw/MTt7YxBS7ZmCoE7Qk8ltcn5Tn3Xf0ZWvgzixm7TCqSAoHeVmTNmvyUXb5ys8W6dLi+H4bDUcynKq4kHkEAAS/4sxGfTkNfCVXahNsvmHk4pGpicQ+PxhaxDYioEQHdU2X5Jqfed0wmGWmi00FlRQqjwAFhOc9U/Bbs+LdTp93Sv8A52/Jf8U6ZKvpYfF2/LJ/VWuSheEJUesXpmOGUqT9n2jVHtlvbuqLsb+Pwj3lunCf+IXE3xFClyWmGt/XUYH0+BZop6RRE7ZO9WeEL4parasBUqsbbs+h97uZ1mUXqqw/3NWodSWCDTawzG3l3h8pepT9Mmsa37LPqa3k/wDDDjMJTqoUqIHU7gi85/0g6umALYR7/wDluforn8m+c6NI3j/HKGDomviKgRBp4lidlUDVmPgJZkxRkX8kQx5Kh/xOGYLEY7A1iaWbDvu1OoO6/wDUp0b+ofOdMwPWXhThUq1ARXYlPs6EO5ZRuNrIdDmbKNZS+L9PanEs1NKSUKI1uwV6pFviBPdpc/hufOVDq+4bUxONenQ1JVmLsdFUMBmY7k2IAA1JI2FyM0U43MPejZcrJqrWi4dIOJ47iVQUvhV2tTw9Mmx/mqN+O25Jsote3ORnS7hy4WvTw9I5jhqaPVf+Ks7ZyfQIKdh4Ts3AuA0MGhI1a33lVrXNtT5KvkNPU6zi3DMYcZiWc977ViQfPs2cBR6CmAPaRyTczunum1/gliyTValalf7O78S4bRxFM061NaiNurC/+0quG6ruGoGVUqZX3HauB6aEXHkby6xNrlPyeeqa8M5TxbqZomorUKrKljmV7aEC6kZVGl7Ag8jvIzoh0Vx4rKSnYJTfMbXzOQDqDeyrqR56ztMSqsEtls/UUlpgRES8oEREAREQBERAI7pFi1pYas7p2ihGum+e4sF9ybe8+X8Hhmw9cGoclKqbMygtkBbfL5DNYbmxn1RxHBrWpPSf4ailD6EWnBqnE/8Al/a8M4lhRWos+cVl+Ox+GoL/ABgDNbW41Epyzvp+DRhrXjyd04GlEYekMOVaiEGQqbgjxvzm9OT9WGJOHrrh0xKVsJXV6tF/4ytg48abg7qeQJ3nWJZL6KbWmJ8//wDEEScdSHhQU/8A2VJ9ATifXrwDE1K616VJnQUdWXUJ2bMzZjsoswOu9jFeCWPydE6tqBXAU2bQ1LvbwBNh8woPvLRIzouoGDwwAsOxp2Hh3FknELUpEbe6bE5P1/cOqPQoVUQFVchmsSQSLKN9FPe9wJ1ifjqCCCAQdCDznaW0Jri9nySz06KOQ1a7jKPg172txyGTwJ1nQupLi2Cw5r1K1ZaJYLTTOCosLs5z7anINT+GT/Wr1cNiclbCUqa9mrZ0QBWckrYgAWNgDpubyC4fwfhBtTNXEYGqNMmIW4HnmAXQ+LEGZ2nL37NapXP6Ll1m9MMOvD2WhiKdR8T9ypR1aysPvG7p0smYX8WEpfVtQSpjsN2QutPM7eQWmwHyZlEq/WV0SfD9nXp1Er4drItVLWLnMctgx0AUa35y59XHQ3iGDBxOHxGHqhlU1KKOGLgXITNbKp1OoYTtS6ap+vRGWplyvfs7VEq/RTplTxbNRem2Hr0yQ9N7bjkL2JPt85aJemn4Mrlp6YiInTgiIgCIiAIiIAiIgCV/pf0VwuPphcQpBW4SopsyX89reR0lgmHGYhKaPUc5URSzE8gBcn5TjWzqbT2j5+xHRjE8Fx+HanWpV0qVPu1NrtspzUzsbNbMOdp9DicM6v1PFuM1Mc6kUMMB2KHXKLnsV9fie3I+07nOIlT2JXOsT/u3Fakfdm9rbaA7j6SxyP45wlMVSNGoWFNviC27wuDa5Gmona7RGXpoj+gNKouAw61BYhAAP5fw387SwTxRp5VCjZQB8hae4laWhT29iIidOCafEeF0K4y1qKVRyzqDb0vt7TciAno5h0k6ncPVBOFqtQJ1yNdkza673H1lFxvQbivDmFWkhYD8eHY3H9QFmt7Wn0TEg4TLFlpHzxjem71UtiaZ+0UiCldbUqikbK+lnHyI3ly6J9YlWqaFNqmHqZmCVAc6VAC1swz9xyNLgH0Bl9450YwmLsa9FWYEENswtyzDUjyOkqXFeqbDvc0q70idRdVYA+2XSQ40n12Wq4pd9HRYlC6KVsTgKy4HGVVqrU1oVNf8GvLbS+hIGxEvstmtlFTxERE6REREAREQBERAEqnWjxAUeGYkkXLoaSjzfu39r39pa5zvrtxI+wrRAualVR6BQW9+XznG9IlK2zZ6l+DpQ4ZScCz1yarnx1Kr7BQPmZe5o8CwgpYajTUWCU1W3oov9ZvQvByvIiInTgiIgCIiAIiIAiIgCIiAVfrDwAfC9qB95h3WrTPnmUEHxGxt5CWHA189NH2zqrfMAz1isOtRCjjMrCxHjNLgVNkptTPwo7Kh8U0K/K5HtI+KJ73JJRESRAREQBERAEREASn9LuF/bMRRw4AAT76o5120VR56k295cJ+Wkana0SmuL2foiIkiIiIgCIiAIiIAiIgCIiAIiIAiIgCIiAf/2Q==">
            <a:hlinkClick r:id="rId2"/>
          </p:cNvPr>
          <p:cNvSpPr>
            <a:spLocks noChangeAspect="1" noChangeArrowheads="1"/>
          </p:cNvSpPr>
          <p:nvPr/>
        </p:nvSpPr>
        <p:spPr bwMode="auto">
          <a:xfrm>
            <a:off x="53975" y="-1851025"/>
            <a:ext cx="30956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endParaRPr lang="fa-IR" altLang="en-US"/>
          </a:p>
        </p:txBody>
      </p:sp>
      <p:pic>
        <p:nvPicPr>
          <p:cNvPr id="7885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77975"/>
            <a:ext cx="3167063" cy="395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marL="742950" indent="-742950" algn="ctr" eaLnBrk="1" fontAlgn="auto" hangingPunct="1">
              <a:spcAft>
                <a:spcPts val="0"/>
              </a:spcAft>
              <a:defRPr/>
            </a:pPr>
            <a:r>
              <a:rPr sz="3600" b="1" smtClean="0">
                <a:solidFill>
                  <a:schemeClr val="bg1"/>
                </a:solidFill>
                <a:cs typeface="Zar" pitchFamily="2" charset="-78"/>
              </a:rPr>
              <a:t>Fire ants</a:t>
            </a:r>
          </a:p>
        </p:txBody>
      </p:sp>
      <p:pic>
        <p:nvPicPr>
          <p:cNvPr id="808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388" y="1905000"/>
            <a:ext cx="5408612"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title"/>
          </p:nvPr>
        </p:nvSpPr>
        <p:spPr/>
        <p:txBody>
          <a:bodyPr/>
          <a:lstStyle/>
          <a:p>
            <a:pPr algn="ctr" eaLnBrk="1" fontAlgn="auto" hangingPunct="1">
              <a:spcAft>
                <a:spcPts val="0"/>
              </a:spcAft>
              <a:defRPr/>
            </a:pPr>
            <a:r>
              <a:rPr sz="4000" b="1" smtClean="0">
                <a:solidFill>
                  <a:schemeClr val="bg1"/>
                </a:solidFill>
                <a:cs typeface="Zar" pitchFamily="2" charset="-78"/>
              </a:rPr>
              <a:t>Termite</a:t>
            </a:r>
          </a:p>
        </p:txBody>
      </p:sp>
      <p:pic>
        <p:nvPicPr>
          <p:cNvPr id="8192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83482"/>
            <a:ext cx="5977426" cy="332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title"/>
          </p:nvPr>
        </p:nvSpPr>
        <p:spPr/>
        <p:txBody>
          <a:bodyPr/>
          <a:lstStyle/>
          <a:p>
            <a:pPr algn="ctr" eaLnBrk="1" fontAlgn="auto" hangingPunct="1">
              <a:spcAft>
                <a:spcPts val="0"/>
              </a:spcAft>
              <a:defRPr/>
            </a:pPr>
            <a:r>
              <a:rPr sz="3600" b="1" smtClean="0">
                <a:solidFill>
                  <a:schemeClr val="bg1"/>
                </a:solidFill>
                <a:cs typeface="Zar" pitchFamily="2" charset="-78"/>
              </a:rPr>
              <a:t>Wasps</a:t>
            </a:r>
          </a:p>
        </p:txBody>
      </p:sp>
      <p:pic>
        <p:nvPicPr>
          <p:cNvPr id="829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2450"/>
            <a:ext cx="39687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Apis_mellifer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72210" y="1916832"/>
            <a:ext cx="4992078" cy="3710970"/>
          </a:xfrm>
          <a:noFill/>
        </p:spPr>
      </p:pic>
      <p:sp>
        <p:nvSpPr>
          <p:cNvPr id="32770" name="Rectangle 6"/>
          <p:cNvSpPr>
            <a:spLocks noGrp="1" noChangeArrowheads="1"/>
          </p:cNvSpPr>
          <p:nvPr>
            <p:ph type="title"/>
          </p:nvPr>
        </p:nvSpPr>
        <p:spPr/>
        <p:txBody>
          <a:bodyPr/>
          <a:lstStyle/>
          <a:p>
            <a:pPr algn="ctr" eaLnBrk="1" fontAlgn="auto" hangingPunct="1">
              <a:spcAft>
                <a:spcPts val="0"/>
              </a:spcAft>
              <a:defRPr/>
            </a:pPr>
            <a:r>
              <a:rPr sz="3600" b="1" smtClean="0">
                <a:solidFill>
                  <a:schemeClr val="bg1"/>
                </a:solidFill>
                <a:cs typeface="Zar" pitchFamily="2" charset="-78"/>
              </a:rPr>
              <a:t>Honey bee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title"/>
          </p:nvPr>
        </p:nvSpPr>
        <p:spPr/>
        <p:txBody>
          <a:bodyPr/>
          <a:lstStyle/>
          <a:p>
            <a:pPr algn="ctr" eaLnBrk="1" fontAlgn="auto" hangingPunct="1">
              <a:spcAft>
                <a:spcPts val="0"/>
              </a:spcAft>
              <a:defRPr/>
            </a:pPr>
            <a:r>
              <a:rPr sz="3200" b="1" dirty="0" err="1" smtClean="0">
                <a:solidFill>
                  <a:schemeClr val="bg1"/>
                </a:solidFill>
                <a:cs typeface="Zar" pitchFamily="2" charset="-78"/>
              </a:rPr>
              <a:t>Staphylinidae</a:t>
            </a:r>
            <a:r>
              <a:rPr sz="3200" b="1" dirty="0" smtClean="0">
                <a:solidFill>
                  <a:schemeClr val="bg1"/>
                </a:solidFill>
                <a:cs typeface="Zar" pitchFamily="2" charset="-78"/>
              </a:rPr>
              <a:t> (rove beetle)</a:t>
            </a:r>
          </a:p>
        </p:txBody>
      </p:sp>
      <p:pic>
        <p:nvPicPr>
          <p:cNvPr id="849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524000"/>
            <a:ext cx="3657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eaLnBrk="1" fontAlgn="auto" hangingPunct="1">
              <a:spcAft>
                <a:spcPts val="0"/>
              </a:spcAft>
              <a:defRPr/>
            </a:pPr>
            <a:r>
              <a:rPr sz="3600" b="1" err="1" smtClean="0">
                <a:solidFill>
                  <a:schemeClr val="bg1"/>
                </a:solidFill>
                <a:cs typeface="Zar" pitchFamily="2" charset="-78"/>
              </a:rPr>
              <a:t>Meloidea</a:t>
            </a:r>
            <a:r>
              <a:rPr sz="3600" b="1" smtClean="0">
                <a:solidFill>
                  <a:schemeClr val="bg1"/>
                </a:solidFill>
                <a:cs typeface="Zar" pitchFamily="2" charset="-78"/>
              </a:rPr>
              <a:t> (blister beetle)</a:t>
            </a:r>
          </a:p>
        </p:txBody>
      </p:sp>
      <p:pic>
        <p:nvPicPr>
          <p:cNvPr id="860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752600"/>
            <a:ext cx="61912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p:txBody>
          <a:bodyPr/>
          <a:lstStyle/>
          <a:p>
            <a:pPr algn="ctr" eaLnBrk="1" fontAlgn="auto" hangingPunct="1">
              <a:spcAft>
                <a:spcPts val="0"/>
              </a:spcAft>
              <a:defRPr/>
            </a:pPr>
            <a:r>
              <a:rPr sz="3600" smtClean="0">
                <a:solidFill>
                  <a:schemeClr val="bg1"/>
                </a:solidFill>
                <a:cs typeface="Zar" pitchFamily="2" charset="-78"/>
              </a:rPr>
              <a:t>Scorpion</a:t>
            </a:r>
            <a:endParaRPr sz="2000" smtClean="0">
              <a:solidFill>
                <a:schemeClr val="bg1"/>
              </a:solidFill>
              <a:cs typeface="Zar" pitchFamily="2" charset="-78"/>
            </a:endParaRPr>
          </a:p>
        </p:txBody>
      </p:sp>
      <p:pic>
        <p:nvPicPr>
          <p:cNvPr id="87043" name="Picture 4" descr="F:\Multimedia\My Picture\Entomology\Scorpion\dj_p_boreus_cricket_40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663700"/>
            <a:ext cx="5257800" cy="4232275"/>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eaLnBrk="1" fontAlgn="auto" hangingPunct="1">
              <a:spcAft>
                <a:spcPts val="0"/>
              </a:spcAft>
              <a:defRPr/>
            </a:pPr>
            <a:r>
              <a:rPr sz="3200" b="1" smtClean="0">
                <a:solidFill>
                  <a:schemeClr val="bg1"/>
                </a:solidFill>
                <a:cs typeface="Zar" pitchFamily="2" charset="-78"/>
              </a:rPr>
              <a:t>Millipede</a:t>
            </a:r>
          </a:p>
        </p:txBody>
      </p:sp>
      <p:pic>
        <p:nvPicPr>
          <p:cNvPr id="921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828800"/>
            <a:ext cx="57150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40006444"/>
              </p:ext>
            </p:extLst>
          </p:nvPr>
        </p:nvGraphicFramePr>
        <p:xfrm>
          <a:off x="685800" y="1052513"/>
          <a:ext cx="7620000" cy="4846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p:txBody>
          <a:bodyPr/>
          <a:lstStyle/>
          <a:p>
            <a:pPr algn="r" rtl="1" eaLnBrk="1" hangingPunct="1">
              <a:lnSpc>
                <a:spcPct val="200000"/>
              </a:lnSpc>
            </a:pPr>
            <a:r>
              <a:rPr lang="fa-IR" altLang="en-US" sz="2000" b="1" smtClean="0">
                <a:cs typeface="Zar" pitchFamily="2" charset="-78"/>
              </a:rPr>
              <a:t>هميشه هدف استراتژي مبارزه را تعيين مي کند</a:t>
            </a:r>
          </a:p>
          <a:p>
            <a:pPr algn="r" rtl="1" eaLnBrk="1" hangingPunct="1">
              <a:lnSpc>
                <a:spcPct val="200000"/>
              </a:lnSpc>
            </a:pPr>
            <a:r>
              <a:rPr lang="fa-IR" altLang="en-US" sz="2000" b="1" smtClean="0">
                <a:solidFill>
                  <a:srgbClr val="C00000"/>
                </a:solidFill>
                <a:cs typeface="Zar" pitchFamily="2" charset="-78"/>
              </a:rPr>
              <a:t>وقتي که تعداد ناقلين از حد انتظار تجاوز کند( در مورد جانوران سمي و زهرآگين حتي مشاهده 1 مورد عبور از حد مجاز است)</a:t>
            </a:r>
          </a:p>
          <a:p>
            <a:pPr algn="r" rtl="1" eaLnBrk="1" hangingPunct="1">
              <a:lnSpc>
                <a:spcPct val="200000"/>
              </a:lnSpc>
            </a:pPr>
            <a:r>
              <a:rPr lang="fa-IR" altLang="en-US" sz="2000" b="1" smtClean="0">
                <a:cs typeface="Zar" pitchFamily="2" charset="-78"/>
              </a:rPr>
              <a:t>ساير روشها مانند مديريت محيط ( تغييرات محيطي، دستکاري محيطي، کاهش تماس بين ناقل، مخزن و عامل بيماريزا) در کنترل ناقلين موثر نباشد</a:t>
            </a:r>
            <a:endParaRPr lang="en-US" altLang="en-US" sz="2000" b="1" smtClean="0">
              <a:cs typeface="Zar" pitchFamily="2" charset="-78"/>
            </a:endParaRPr>
          </a:p>
        </p:txBody>
      </p:sp>
      <p:sp>
        <p:nvSpPr>
          <p:cNvPr id="13314" name="Title 1"/>
          <p:cNvSpPr>
            <a:spLocks noGrp="1"/>
          </p:cNvSpPr>
          <p:nvPr>
            <p:ph type="title"/>
          </p:nvPr>
        </p:nvSpPr>
        <p:spPr/>
        <p:txBody>
          <a:bodyPr/>
          <a:lstStyle/>
          <a:p>
            <a:pPr algn="ctr" rtl="1" eaLnBrk="1" fontAlgn="auto" hangingPunct="1">
              <a:spcAft>
                <a:spcPts val="0"/>
              </a:spcAft>
              <a:defRPr/>
            </a:pPr>
            <a:r>
              <a:rPr lang="fa-IR" sz="3200" b="1" smtClean="0">
                <a:solidFill>
                  <a:srgbClr val="C00000"/>
                </a:solidFill>
                <a:cs typeface="Zar" pitchFamily="2" charset="-78"/>
              </a:rPr>
              <a:t>چه موقع از روش شيميايي استفاده کنيم؟</a:t>
            </a:r>
            <a:endParaRPr sz="3200" b="1" smtClean="0">
              <a:solidFill>
                <a:srgbClr val="C00000"/>
              </a:solidFill>
              <a:cs typeface="Zar" pitchFamily="2" charset="-7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74320" indent="-274320" algn="r" rtl="1" eaLnBrk="1" fontAlgn="auto" hangingPunct="1">
              <a:spcAft>
                <a:spcPts val="0"/>
              </a:spcAft>
              <a:buFont typeface="Wingdings 2"/>
              <a:buChar char=""/>
              <a:defRPr/>
            </a:pPr>
            <a:r>
              <a:rPr lang="fa-IR" sz="2000" b="1" dirty="0" smtClean="0">
                <a:cs typeface="Zar" pitchFamily="2" charset="-78"/>
              </a:rPr>
              <a:t>موثر باشد</a:t>
            </a:r>
          </a:p>
          <a:p>
            <a:pPr marL="274320" indent="-274320" algn="r" rtl="1" eaLnBrk="1" fontAlgn="auto" hangingPunct="1">
              <a:spcAft>
                <a:spcPts val="0"/>
              </a:spcAft>
              <a:buFont typeface="Wingdings 2"/>
              <a:buChar char=""/>
              <a:defRPr/>
            </a:pPr>
            <a:r>
              <a:rPr lang="fa-IR" sz="2000" b="1" dirty="0" smtClean="0">
                <a:solidFill>
                  <a:srgbClr val="C00000"/>
                </a:solidFill>
                <a:cs typeface="Zar" pitchFamily="2" charset="-78"/>
              </a:rPr>
              <a:t>حداقل عوارض را براي موجودات و محيط زيست داشته باشد(</a:t>
            </a:r>
            <a:r>
              <a:rPr lang="fa-IR" sz="2000" b="1" dirty="0" smtClean="0">
                <a:cs typeface="Zar" pitchFamily="2" charset="-78"/>
              </a:rPr>
              <a:t>بي خطر يا کم خطر )</a:t>
            </a:r>
            <a:endParaRPr lang="en-US" sz="2000" b="1" dirty="0">
              <a:cs typeface="Zar" pitchFamily="2" charset="-78"/>
            </a:endParaRPr>
          </a:p>
          <a:p>
            <a:pPr marL="274320" indent="-274320" algn="r" rtl="1" eaLnBrk="1" fontAlgn="auto" hangingPunct="1">
              <a:spcAft>
                <a:spcPts val="0"/>
              </a:spcAft>
              <a:buFont typeface="Wingdings 2"/>
              <a:buChar char=""/>
              <a:defRPr/>
            </a:pPr>
            <a:r>
              <a:rPr lang="fa-IR" sz="2000" b="1" dirty="0" smtClean="0">
                <a:solidFill>
                  <a:srgbClr val="C00000"/>
                </a:solidFill>
                <a:cs typeface="Zar" pitchFamily="2" charset="-78"/>
              </a:rPr>
              <a:t>داراي شناسنامه فني و بهداشتي</a:t>
            </a:r>
            <a:r>
              <a:rPr lang="en-US" sz="2000" b="1" dirty="0" smtClean="0">
                <a:solidFill>
                  <a:srgbClr val="C00000"/>
                </a:solidFill>
                <a:cs typeface="Zar" pitchFamily="2" charset="-78"/>
              </a:rPr>
              <a:t> </a:t>
            </a:r>
            <a:r>
              <a:rPr lang="fa-IR" sz="2000" b="1" dirty="0" smtClean="0">
                <a:solidFill>
                  <a:srgbClr val="C00000"/>
                </a:solidFill>
                <a:cs typeface="Zar" pitchFamily="2" charset="-78"/>
              </a:rPr>
              <a:t>(</a:t>
            </a:r>
            <a:r>
              <a:rPr lang="en-US" sz="2000" b="1" dirty="0" smtClean="0">
                <a:solidFill>
                  <a:srgbClr val="C00000"/>
                </a:solidFill>
                <a:cs typeface="Zar" pitchFamily="2" charset="-78"/>
              </a:rPr>
              <a:t>MSDS</a:t>
            </a:r>
            <a:r>
              <a:rPr lang="fa-IR" sz="2000" b="1" dirty="0" smtClean="0">
                <a:solidFill>
                  <a:srgbClr val="C00000"/>
                </a:solidFill>
                <a:cs typeface="Zar" pitchFamily="2" charset="-78"/>
              </a:rPr>
              <a:t>)  باشد</a:t>
            </a:r>
          </a:p>
          <a:p>
            <a:pPr marL="274320" indent="-274320" algn="r" rtl="1" eaLnBrk="1" fontAlgn="auto" hangingPunct="1">
              <a:spcAft>
                <a:spcPts val="0"/>
              </a:spcAft>
              <a:buFont typeface="Wingdings 2"/>
              <a:buChar char=""/>
              <a:defRPr/>
            </a:pPr>
            <a:r>
              <a:rPr lang="fa-IR" sz="2000" b="1" dirty="0" smtClean="0">
                <a:cs typeface="Zar" pitchFamily="2" charset="-78"/>
              </a:rPr>
              <a:t>ترجيحا اختصاصي (مربوط به ناقل يا ناقلين خاص) مثل</a:t>
            </a:r>
            <a:r>
              <a:rPr lang="en-US" sz="2000" b="1" dirty="0">
                <a:cs typeface="Zar" pitchFamily="2" charset="-78"/>
              </a:rPr>
              <a:t>IGR </a:t>
            </a:r>
            <a:r>
              <a:rPr lang="fa-IR" sz="2000" b="1" dirty="0">
                <a:cs typeface="Zar" pitchFamily="2" charset="-78"/>
              </a:rPr>
              <a:t> ها </a:t>
            </a:r>
            <a:r>
              <a:rPr lang="fa-IR" sz="2000" b="1" dirty="0" smtClean="0">
                <a:cs typeface="Zar" pitchFamily="2" charset="-78"/>
              </a:rPr>
              <a:t> ،آلفاکرون و آجيتا براي مگس خانگي يا، گلادياتور </a:t>
            </a:r>
            <a:r>
              <a:rPr lang="fa-IR" sz="2000" b="1" dirty="0">
                <a:cs typeface="Zar" pitchFamily="2" charset="-78"/>
              </a:rPr>
              <a:t>براي موريانه</a:t>
            </a:r>
            <a:r>
              <a:rPr lang="fa-IR" sz="2000" b="1" dirty="0" smtClean="0">
                <a:cs typeface="Zar" pitchFamily="2" charset="-78"/>
              </a:rPr>
              <a:t>،</a:t>
            </a:r>
          </a:p>
          <a:p>
            <a:pPr marL="274320" indent="-274320" algn="r" rtl="1" eaLnBrk="1" fontAlgn="auto" hangingPunct="1">
              <a:spcAft>
                <a:spcPts val="0"/>
              </a:spcAft>
              <a:buFont typeface="Wingdings 2"/>
              <a:buChar char=""/>
              <a:defRPr/>
            </a:pPr>
            <a:r>
              <a:rPr lang="fa-IR" sz="2000" b="1" dirty="0" smtClean="0">
                <a:solidFill>
                  <a:srgbClr val="C00000"/>
                </a:solidFill>
                <a:cs typeface="Zar" pitchFamily="2" charset="-78"/>
              </a:rPr>
              <a:t>با توجه به چرخه زندگي ، بيولوژي و اکولوژي ناقل انتخاب شده باشد</a:t>
            </a:r>
          </a:p>
          <a:p>
            <a:pPr marL="274320" indent="-274320" algn="r" rtl="1" eaLnBrk="1" fontAlgn="auto" hangingPunct="1">
              <a:spcAft>
                <a:spcPts val="0"/>
              </a:spcAft>
              <a:buFont typeface="Wingdings 2"/>
              <a:buChar char=""/>
              <a:defRPr/>
            </a:pPr>
            <a:r>
              <a:rPr lang="fa-IR" sz="2000" b="1" dirty="0" smtClean="0">
                <a:cs typeface="Zar" pitchFamily="2" charset="-78"/>
              </a:rPr>
              <a:t>شرايط زيست محيطي در نظر گرفته شود( آبهاي زير زميني، افراد، حيوانات . ..)</a:t>
            </a:r>
          </a:p>
          <a:p>
            <a:pPr marL="274320" indent="-274320" algn="r" rtl="1" eaLnBrk="1" fontAlgn="auto" hangingPunct="1">
              <a:spcAft>
                <a:spcPts val="0"/>
              </a:spcAft>
              <a:buFont typeface="Wingdings 2"/>
              <a:buChar char=""/>
              <a:defRPr/>
            </a:pPr>
            <a:r>
              <a:rPr lang="fa-IR" sz="2000" b="1" dirty="0" smtClean="0">
                <a:solidFill>
                  <a:srgbClr val="C00000"/>
                </a:solidFill>
                <a:cs typeface="Zar" pitchFamily="2" charset="-78"/>
              </a:rPr>
              <a:t>اصول ايمني در حمل و نقل، نگهداري و مصرف آن لحاظ شود</a:t>
            </a:r>
          </a:p>
          <a:p>
            <a:pPr marL="274320" indent="-274320" algn="r" rtl="1" eaLnBrk="1" fontAlgn="auto" hangingPunct="1">
              <a:spcAft>
                <a:spcPts val="0"/>
              </a:spcAft>
              <a:buFont typeface="Wingdings 2"/>
              <a:buChar char=""/>
              <a:defRPr/>
            </a:pPr>
            <a:r>
              <a:rPr lang="fa-IR" sz="2000" b="1" dirty="0" smtClean="0">
                <a:solidFill>
                  <a:srgbClr val="C00000"/>
                </a:solidFill>
                <a:cs typeface="Zar" pitchFamily="2" charset="-78"/>
              </a:rPr>
              <a:t>از افراد آموزش ديده و کاردان براي مصرف آنها استفاده شده باشد</a:t>
            </a:r>
          </a:p>
          <a:p>
            <a:pPr marL="274320" indent="-274320" algn="r" rtl="1" eaLnBrk="1" fontAlgn="auto" hangingPunct="1">
              <a:spcAft>
                <a:spcPts val="0"/>
              </a:spcAft>
              <a:buFont typeface="Wingdings 2"/>
              <a:buChar char=""/>
              <a:defRPr/>
            </a:pPr>
            <a:r>
              <a:rPr lang="fa-IR" sz="2000" b="1" dirty="0" smtClean="0">
                <a:cs typeface="Zar" pitchFamily="2" charset="-78"/>
              </a:rPr>
              <a:t>به منظور جلوگيري از ايجاد مقاومت از سموم ضعيف به قوي، يک درميان، روش هاي موزائيکي و .. استفاده شود</a:t>
            </a:r>
          </a:p>
          <a:p>
            <a:pPr marL="274320" indent="-274320" algn="r" rtl="1" eaLnBrk="1" fontAlgn="auto" hangingPunct="1">
              <a:spcAft>
                <a:spcPts val="0"/>
              </a:spcAft>
              <a:buClr>
                <a:srgbClr val="F3A447"/>
              </a:buClr>
              <a:buFont typeface="Wingdings 2"/>
              <a:buChar char=""/>
              <a:defRPr/>
            </a:pPr>
            <a:r>
              <a:rPr lang="fa-IR" sz="2000" b="1" dirty="0" smtClean="0">
                <a:solidFill>
                  <a:srgbClr val="C00000"/>
                </a:solidFill>
                <a:cs typeface="Zar" pitchFamily="2" charset="-78"/>
              </a:rPr>
              <a:t>نقاط </a:t>
            </a:r>
            <a:r>
              <a:rPr lang="fa-IR" sz="2000" b="1" dirty="0">
                <a:solidFill>
                  <a:srgbClr val="C00000"/>
                </a:solidFill>
                <a:cs typeface="Zar" pitchFamily="2" charset="-78"/>
              </a:rPr>
              <a:t>هدف و </a:t>
            </a:r>
            <a:r>
              <a:rPr lang="fa-IR" sz="2000" b="1" dirty="0" smtClean="0">
                <a:solidFill>
                  <a:srgbClr val="C00000"/>
                </a:solidFill>
                <a:cs typeface="Zar" pitchFamily="2" charset="-78"/>
              </a:rPr>
              <a:t>کليدي( نه حجم کار به منظور دريافت مزد بيشتر)را مد نظر قرار دهد</a:t>
            </a:r>
            <a:endParaRPr lang="fa-IR" sz="2000" b="1" dirty="0">
              <a:solidFill>
                <a:srgbClr val="C00000"/>
              </a:solidFill>
              <a:cs typeface="Zar" pitchFamily="2" charset="-78"/>
            </a:endParaRPr>
          </a:p>
          <a:p>
            <a:pPr marL="274320" indent="-274320" algn="r" rtl="1" eaLnBrk="1" fontAlgn="auto" hangingPunct="1">
              <a:spcAft>
                <a:spcPts val="0"/>
              </a:spcAft>
              <a:buFont typeface="Wingdings 2"/>
              <a:buChar char=""/>
              <a:defRPr/>
            </a:pPr>
            <a:endParaRPr lang="fa-IR" sz="2000" b="1" dirty="0" smtClean="0">
              <a:cs typeface="Zar" pitchFamily="2" charset="-78"/>
            </a:endParaRPr>
          </a:p>
          <a:p>
            <a:pPr marL="0" indent="0" algn="r" rtl="1" eaLnBrk="1" fontAlgn="auto" hangingPunct="1">
              <a:spcAft>
                <a:spcPts val="0"/>
              </a:spcAft>
              <a:buFontTx/>
              <a:buNone/>
              <a:defRPr/>
            </a:pPr>
            <a:endParaRPr lang="fa-IR" sz="2000" dirty="0" smtClean="0">
              <a:cs typeface="Zar" pitchFamily="2" charset="-78"/>
            </a:endParaRPr>
          </a:p>
          <a:p>
            <a:pPr marL="274320" indent="-274320" algn="r" rtl="1" eaLnBrk="1" fontAlgn="auto" hangingPunct="1">
              <a:spcAft>
                <a:spcPts val="0"/>
              </a:spcAft>
              <a:buFont typeface="Wingdings 2"/>
              <a:buChar char=""/>
              <a:defRPr/>
            </a:pPr>
            <a:endParaRPr lang="en-US" sz="2000" dirty="0">
              <a:cs typeface="Zar" pitchFamily="2" charset="-78"/>
            </a:endParaRPr>
          </a:p>
        </p:txBody>
      </p:sp>
      <p:sp>
        <p:nvSpPr>
          <p:cNvPr id="12290" name="Title 1"/>
          <p:cNvSpPr>
            <a:spLocks noGrp="1"/>
          </p:cNvSpPr>
          <p:nvPr>
            <p:ph type="title"/>
          </p:nvPr>
        </p:nvSpPr>
        <p:spPr/>
        <p:txBody>
          <a:bodyPr/>
          <a:lstStyle/>
          <a:p>
            <a:pPr algn="ctr" rtl="1" eaLnBrk="1" fontAlgn="auto" hangingPunct="1">
              <a:spcAft>
                <a:spcPts val="0"/>
              </a:spcAft>
              <a:defRPr/>
            </a:pPr>
            <a:r>
              <a:rPr lang="fa-IR" sz="3200" b="1" smtClean="0">
                <a:solidFill>
                  <a:schemeClr val="bg1"/>
                </a:solidFill>
                <a:cs typeface="Zar" pitchFamily="2" charset="-78"/>
              </a:rPr>
              <a:t>سم مناسب و روش مناسب چيست؟</a:t>
            </a:r>
            <a:endParaRPr sz="3200" b="1"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2"/>
          <p:cNvSpPr>
            <a:spLocks noGrp="1"/>
          </p:cNvSpPr>
          <p:nvPr>
            <p:ph idx="1"/>
          </p:nvPr>
        </p:nvSpPr>
        <p:spPr>
          <a:xfrm>
            <a:off x="457200" y="1676400"/>
            <a:ext cx="8001000" cy="4419600"/>
          </a:xfrm>
        </p:spPr>
        <p:txBody>
          <a:bodyPr/>
          <a:lstStyle/>
          <a:p>
            <a:pPr algn="r" rtl="1" eaLnBrk="1" hangingPunct="1">
              <a:lnSpc>
                <a:spcPct val="200000"/>
              </a:lnSpc>
            </a:pPr>
            <a:r>
              <a:rPr lang="fa-IR" altLang="en-US" sz="2000" b="1" smtClean="0">
                <a:solidFill>
                  <a:schemeClr val="bg1"/>
                </a:solidFill>
                <a:cs typeface="Zar" pitchFamily="2" charset="-78"/>
              </a:rPr>
              <a:t>وجود شرکت ها و افراد غير کارشناس </a:t>
            </a:r>
          </a:p>
          <a:p>
            <a:pPr algn="r" rtl="1" eaLnBrk="1" hangingPunct="1">
              <a:lnSpc>
                <a:spcPct val="200000"/>
              </a:lnSpc>
            </a:pPr>
            <a:r>
              <a:rPr lang="fa-IR" altLang="en-US" sz="2000" b="1" smtClean="0">
                <a:solidFill>
                  <a:srgbClr val="C00000"/>
                </a:solidFill>
                <a:cs typeface="Zar" pitchFamily="2" charset="-78"/>
              </a:rPr>
              <a:t>نداشتن اطلاعات در مورد بيولوژي و اکولوژي ناقلين( مثال زنجير) </a:t>
            </a:r>
          </a:p>
          <a:p>
            <a:pPr algn="r" rtl="1" eaLnBrk="1" hangingPunct="1">
              <a:lnSpc>
                <a:spcPct val="200000"/>
              </a:lnSpc>
            </a:pPr>
            <a:r>
              <a:rPr lang="fa-IR" altLang="en-US" sz="2000" b="1" smtClean="0">
                <a:solidFill>
                  <a:schemeClr val="bg1"/>
                </a:solidFill>
                <a:cs typeface="Zar" pitchFamily="2" charset="-78"/>
              </a:rPr>
              <a:t> بروز موارد خاص مانند بروز برخي بندپايان مهم و مشکل مثل هيپوبوسيده و سراتو پوگونيده</a:t>
            </a:r>
          </a:p>
          <a:p>
            <a:pPr algn="r" rtl="1" eaLnBrk="1" hangingPunct="1">
              <a:lnSpc>
                <a:spcPct val="200000"/>
              </a:lnSpc>
            </a:pPr>
            <a:r>
              <a:rPr lang="fa-IR" altLang="en-US" sz="2000" b="1" smtClean="0">
                <a:solidFill>
                  <a:srgbClr val="C00000"/>
                </a:solidFill>
                <a:cs typeface="Zar" pitchFamily="2" charset="-78"/>
              </a:rPr>
              <a:t>نبود سموم مناسب و کارا با کاربرد بهداشتي( مشکل تحريم  و نداشتن متولي مشخص براي سموم بهداشتي)</a:t>
            </a:r>
            <a:r>
              <a:rPr lang="fa-IR" altLang="en-US" sz="2000" smtClean="0">
                <a:solidFill>
                  <a:srgbClr val="C00000"/>
                </a:solidFill>
                <a:cs typeface="Zar" pitchFamily="2" charset="-78"/>
              </a:rPr>
              <a:t>	</a:t>
            </a:r>
          </a:p>
        </p:txBody>
      </p:sp>
      <p:sp>
        <p:nvSpPr>
          <p:cNvPr id="8194" name="Title 1"/>
          <p:cNvSpPr>
            <a:spLocks noGrp="1"/>
          </p:cNvSpPr>
          <p:nvPr>
            <p:ph type="title"/>
          </p:nvPr>
        </p:nvSpPr>
        <p:spPr/>
        <p:txBody>
          <a:bodyPr/>
          <a:lstStyle/>
          <a:p>
            <a:pPr algn="ctr" rtl="1" eaLnBrk="1" fontAlgn="auto" hangingPunct="1">
              <a:spcAft>
                <a:spcPts val="0"/>
              </a:spcAft>
              <a:defRPr/>
            </a:pPr>
            <a:r>
              <a:rPr lang="fa-IR" sz="3200" b="1" smtClean="0">
                <a:solidFill>
                  <a:srgbClr val="FF0000"/>
                </a:solidFill>
                <a:cs typeface="Zar" pitchFamily="2" charset="-78"/>
              </a:rPr>
              <a:t>              چالش هاي ارائه دهندگان خدمات</a:t>
            </a:r>
            <a:endParaRPr sz="3200" b="1" smtClean="0">
              <a:solidFill>
                <a:srgbClr val="FF0000"/>
              </a:solidFill>
              <a:cs typeface="Zar" pitchFamily="2" charset="-7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457200" y="836712"/>
            <a:ext cx="8229600" cy="5259288"/>
          </a:xfrm>
        </p:spPr>
        <p:txBody>
          <a:bodyPr/>
          <a:lstStyle/>
          <a:p>
            <a:pPr algn="justLow" rtl="1" eaLnBrk="1" hangingPunct="1">
              <a:lnSpc>
                <a:spcPct val="200000"/>
              </a:lnSpc>
              <a:buFont typeface="Wingdings" pitchFamily="2" charset="2"/>
              <a:buChar char="E"/>
            </a:pPr>
            <a:r>
              <a:rPr lang="fa-IR" altLang="en-US" sz="2000" b="1" dirty="0" smtClean="0">
                <a:solidFill>
                  <a:srgbClr val="CCCC00"/>
                </a:solidFill>
                <a:cs typeface="Zar" pitchFamily="2" charset="-78"/>
              </a:rPr>
              <a:t>آفت کش ها</a:t>
            </a:r>
            <a:r>
              <a:rPr lang="fa-IR" altLang="en-US" sz="2000" b="1" dirty="0" smtClean="0">
                <a:cs typeface="Zar" pitchFamily="2" charset="-78"/>
              </a:rPr>
              <a:t> : موادي هستند که جهت مسموم نمودن  و از بين بردن گروه معيني از موجودات زنده طراحي و تهيه شده اند. </a:t>
            </a:r>
          </a:p>
          <a:p>
            <a:pPr algn="justLow" rtl="1" eaLnBrk="1" hangingPunct="1">
              <a:lnSpc>
                <a:spcPct val="200000"/>
              </a:lnSpc>
              <a:buFont typeface="Wingdings" pitchFamily="2" charset="2"/>
              <a:buChar char="ü"/>
            </a:pPr>
            <a:r>
              <a:rPr lang="fa-IR" altLang="en-US" sz="2000" b="1" dirty="0" smtClean="0">
                <a:solidFill>
                  <a:schemeClr val="bg1"/>
                </a:solidFill>
                <a:cs typeface="Zar" pitchFamily="2" charset="-78"/>
              </a:rPr>
              <a:t>تاکنون حدود 250 حشره کش و جونده کش مجوز ورود به کشور را گرفته که از اين ميان تنها 18 مورد کاربرد را در بهداشت دارند</a:t>
            </a:r>
          </a:p>
          <a:p>
            <a:pPr algn="justLow" rtl="1" eaLnBrk="1" hangingPunct="1">
              <a:lnSpc>
                <a:spcPct val="200000"/>
              </a:lnSpc>
              <a:buFont typeface="Wingdings" pitchFamily="2" charset="2"/>
              <a:buChar char="ü"/>
            </a:pPr>
            <a:r>
              <a:rPr lang="fa-IR" altLang="en-US" sz="2000" b="1" dirty="0" smtClean="0">
                <a:cs typeface="Zar" pitchFamily="2" charset="-78"/>
              </a:rPr>
              <a:t>از اين تعداد 7 نمونه جونده کش بوده که متولي آن سازمان حفظ نباتات مي باشد</a:t>
            </a:r>
          </a:p>
          <a:p>
            <a:pPr algn="justLow" rtl="1" eaLnBrk="1" hangingPunct="1">
              <a:lnSpc>
                <a:spcPct val="200000"/>
              </a:lnSpc>
              <a:buFont typeface="Wingdings" pitchFamily="2" charset="2"/>
              <a:buChar char="ü"/>
            </a:pPr>
            <a:r>
              <a:rPr lang="fa-IR" altLang="en-US" sz="2000" b="1" dirty="0" smtClean="0">
                <a:solidFill>
                  <a:schemeClr val="bg1"/>
                </a:solidFill>
                <a:cs typeface="Zar" pitchFamily="2" charset="-78"/>
              </a:rPr>
              <a:t>از 11 حشره کش که مديريت آن به سازمان غذا و دارو محول شده تنها  3 تاي آن در بازار کشور موجود است که کارايي لازم را ندارد.</a:t>
            </a:r>
          </a:p>
          <a:p>
            <a:pPr algn="justLow" rtl="1" eaLnBrk="1" hangingPunct="1">
              <a:lnSpc>
                <a:spcPct val="200000"/>
              </a:lnSpc>
              <a:buFont typeface="Wingdings" pitchFamily="2" charset="2"/>
              <a:buChar char="ü"/>
            </a:pPr>
            <a:r>
              <a:rPr lang="ar-SA" altLang="en-US" sz="2000" b="1" u="sng" dirty="0" smtClean="0">
                <a:solidFill>
                  <a:srgbClr val="FF3300"/>
                </a:solidFill>
                <a:cs typeface="Zar" pitchFamily="2" charset="-78"/>
              </a:rPr>
              <a:t>حدود 90 درصد</a:t>
            </a:r>
            <a:r>
              <a:rPr lang="ar-SA" altLang="en-US" sz="2000" b="1" dirty="0" smtClean="0">
                <a:cs typeface="Zar" pitchFamily="2" charset="-78"/>
              </a:rPr>
              <a:t> از </a:t>
            </a:r>
            <a:r>
              <a:rPr lang="fa-IR" altLang="en-US" sz="2000" b="1" dirty="0" smtClean="0">
                <a:cs typeface="Zar" pitchFamily="2" charset="-78"/>
              </a:rPr>
              <a:t>آنها </a:t>
            </a:r>
            <a:r>
              <a:rPr lang="ar-SA" altLang="en-US" sz="2000" b="1" u="sng" dirty="0" smtClean="0">
                <a:solidFill>
                  <a:srgbClr val="FF3300"/>
                </a:solidFill>
                <a:cs typeface="Zar" pitchFamily="2" charset="-78"/>
              </a:rPr>
              <a:t>تركيبات آلي</a:t>
            </a:r>
            <a:r>
              <a:rPr lang="ar-SA" altLang="en-US" sz="2000" b="1" dirty="0" smtClean="0">
                <a:cs typeface="Zar" pitchFamily="2" charset="-78"/>
              </a:rPr>
              <a:t> </a:t>
            </a:r>
            <a:r>
              <a:rPr lang="fa-IR" altLang="en-US" sz="2000" b="1" dirty="0" smtClean="0">
                <a:cs typeface="Zar" pitchFamily="2" charset="-78"/>
              </a:rPr>
              <a:t>10% بقيه : گياهي و معدني است</a:t>
            </a:r>
            <a:endParaRPr lang="en-US" altLang="en-US" sz="2000" b="1" dirty="0" smtClean="0">
              <a:cs typeface="Zar" pitchFamily="2" charset="-78"/>
            </a:endParaRPr>
          </a:p>
        </p:txBody>
      </p:sp>
      <p:sp>
        <p:nvSpPr>
          <p:cNvPr id="56322" name="Rectangle 2"/>
          <p:cNvSpPr>
            <a:spLocks noGrp="1" noChangeArrowheads="1"/>
          </p:cNvSpPr>
          <p:nvPr>
            <p:ph type="title"/>
          </p:nvPr>
        </p:nvSpPr>
        <p:spPr>
          <a:xfrm>
            <a:off x="685800" y="301625"/>
            <a:ext cx="7772400" cy="607095"/>
          </a:xfrm>
        </p:spPr>
        <p:txBody>
          <a:bodyPr>
            <a:normAutofit fontScale="90000"/>
          </a:bodyPr>
          <a:lstStyle/>
          <a:p>
            <a:pPr algn="ctr" rtl="1" eaLnBrk="1" fontAlgn="auto" hangingPunct="1">
              <a:spcAft>
                <a:spcPts val="0"/>
              </a:spcAft>
              <a:defRPr/>
            </a:pPr>
            <a:r>
              <a:rPr lang="fa-IR" sz="3600" b="1" smtClean="0">
                <a:solidFill>
                  <a:srgbClr val="FF0000"/>
                </a:solidFill>
                <a:cs typeface="Zar" pitchFamily="2" charset="-78"/>
              </a:rPr>
              <a:t>آفت کش ها</a:t>
            </a:r>
            <a:endParaRPr sz="3600" b="1" smtClean="0">
              <a:solidFill>
                <a:srgbClr val="FF0000"/>
              </a:solidFill>
              <a:cs typeface="Zar"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500" fill="hold"/>
                                        <p:tgtEl>
                                          <p:spTgt spid="56322"/>
                                        </p:tgtEl>
                                        <p:attrNameLst>
                                          <p:attrName>ppt_x</p:attrName>
                                        </p:attrNameLst>
                                      </p:cBhvr>
                                      <p:tavLst>
                                        <p:tav tm="0">
                                          <p:val>
                                            <p:strVal val="#ppt_x"/>
                                          </p:val>
                                        </p:tav>
                                        <p:tav tm="100000">
                                          <p:val>
                                            <p:strVal val="#ppt_x"/>
                                          </p:val>
                                        </p:tav>
                                      </p:tavLst>
                                    </p:anim>
                                    <p:anim calcmode="lin" valueType="num">
                                      <p:cBhvr additive="base">
                                        <p:cTn id="8" dur="500" fill="hold"/>
                                        <p:tgtEl>
                                          <p:spTgt spid="563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6323">
                                            <p:txEl>
                                              <p:pRg st="0" end="0"/>
                                            </p:txEl>
                                          </p:spTgt>
                                        </p:tgtEl>
                                        <p:attrNameLst>
                                          <p:attrName>style.visibility</p:attrName>
                                        </p:attrNameLst>
                                      </p:cBhvr>
                                      <p:to>
                                        <p:strVal val="visible"/>
                                      </p:to>
                                    </p:set>
                                    <p:anim calcmode="lin" valueType="num">
                                      <p:cBhvr additive="base">
                                        <p:cTn id="13"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6323">
                                            <p:txEl>
                                              <p:pRg st="1" end="1"/>
                                            </p:txEl>
                                          </p:spTgt>
                                        </p:tgtEl>
                                        <p:attrNameLst>
                                          <p:attrName>style.visibility</p:attrName>
                                        </p:attrNameLst>
                                      </p:cBhvr>
                                      <p:to>
                                        <p:strVal val="visible"/>
                                      </p:to>
                                    </p:set>
                                    <p:anim calcmode="lin" valueType="num">
                                      <p:cBhvr additive="base">
                                        <p:cTn id="19"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6323">
                                            <p:txEl>
                                              <p:pRg st="2" end="2"/>
                                            </p:txEl>
                                          </p:spTgt>
                                        </p:tgtEl>
                                        <p:attrNameLst>
                                          <p:attrName>style.visibility</p:attrName>
                                        </p:attrNameLst>
                                      </p:cBhvr>
                                      <p:to>
                                        <p:strVal val="visible"/>
                                      </p:to>
                                    </p:set>
                                    <p:anim calcmode="lin" valueType="num">
                                      <p:cBhvr additive="base">
                                        <p:cTn id="25"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6323">
                                            <p:txEl>
                                              <p:pRg st="3" end="3"/>
                                            </p:txEl>
                                          </p:spTgt>
                                        </p:tgtEl>
                                        <p:attrNameLst>
                                          <p:attrName>style.visibility</p:attrName>
                                        </p:attrNameLst>
                                      </p:cBhvr>
                                      <p:to>
                                        <p:strVal val="visible"/>
                                      </p:to>
                                    </p:set>
                                    <p:anim calcmode="lin" valueType="num">
                                      <p:cBhvr additive="base">
                                        <p:cTn id="31"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6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6323">
                                            <p:txEl>
                                              <p:pRg st="4" end="4"/>
                                            </p:txEl>
                                          </p:spTgt>
                                        </p:tgtEl>
                                        <p:attrNameLst>
                                          <p:attrName>style.visibility</p:attrName>
                                        </p:attrNameLst>
                                      </p:cBhvr>
                                      <p:to>
                                        <p:strVal val="visible"/>
                                      </p:to>
                                    </p:set>
                                    <p:anim calcmode="lin" valueType="num">
                                      <p:cBhvr additive="base">
                                        <p:cTn id="37" dur="500" fill="hold"/>
                                        <p:tgtEl>
                                          <p:spTgt spid="5632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63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876800"/>
          </a:xfrm>
        </p:spPr>
        <p:txBody>
          <a:bodyPr/>
          <a:lstStyle/>
          <a:p>
            <a:pPr marL="342900" indent="-342900" algn="just" rtl="1">
              <a:lnSpc>
                <a:spcPct val="150000"/>
              </a:lnSpc>
              <a:spcBef>
                <a:spcPts val="0"/>
              </a:spcBef>
              <a:spcAft>
                <a:spcPts val="0"/>
              </a:spcAft>
              <a:buFont typeface="Wingdings"/>
              <a:buChar char=""/>
              <a:tabLst>
                <a:tab pos="457200" algn="l"/>
              </a:tabLst>
              <a:defRPr/>
            </a:pPr>
            <a:r>
              <a:rPr lang="fa-IR" sz="2800" u="sng" dirty="0" smtClean="0">
                <a:solidFill>
                  <a:srgbClr val="FF0000"/>
                </a:solidFill>
                <a:effectLst>
                  <a:outerShdw blurRad="38100" dist="38100" dir="2700000" algn="tl">
                    <a:srgbClr val="000000"/>
                  </a:outerShdw>
                </a:effectLst>
                <a:latin typeface="Arial"/>
                <a:ea typeface="+mj-ea"/>
                <a:cs typeface="Zar"/>
              </a:rPr>
              <a:t>فرم تکنيک</a:t>
            </a:r>
            <a:r>
              <a:rPr lang="fa-IR" sz="2800" dirty="0" smtClean="0">
                <a:solidFill>
                  <a:srgbClr val="FF0000"/>
                </a:solidFill>
                <a:effectLst>
                  <a:outerShdw blurRad="38100" dist="38100" dir="2700000" algn="tl">
                    <a:srgbClr val="000000"/>
                  </a:outerShdw>
                </a:effectLst>
                <a:latin typeface="Arial"/>
                <a:ea typeface="+mj-ea"/>
                <a:cs typeface="Zar"/>
              </a:rPr>
              <a:t> يا </a:t>
            </a:r>
            <a:r>
              <a:rPr lang="fa-IR" sz="2800" u="sng" dirty="0" smtClean="0">
                <a:solidFill>
                  <a:srgbClr val="FF0000"/>
                </a:solidFill>
                <a:effectLst>
                  <a:outerShdw blurRad="38100" dist="38100" dir="2700000" algn="tl">
                    <a:srgbClr val="000000"/>
                  </a:outerShdw>
                </a:effectLst>
                <a:latin typeface="Arial"/>
                <a:ea typeface="+mj-ea"/>
                <a:cs typeface="Zar"/>
              </a:rPr>
              <a:t>خام</a:t>
            </a:r>
            <a:r>
              <a:rPr lang="fa-IR" sz="2800" dirty="0" smtClean="0">
                <a:solidFill>
                  <a:srgbClr val="FF0000"/>
                </a:solidFill>
                <a:effectLst>
                  <a:outerShdw blurRad="38100" dist="38100" dir="2700000" algn="tl">
                    <a:srgbClr val="000000"/>
                  </a:outerShdw>
                </a:effectLst>
                <a:latin typeface="Arial"/>
                <a:ea typeface="+mj-ea"/>
                <a:cs typeface="Zar"/>
              </a:rPr>
              <a:t> </a:t>
            </a:r>
            <a:r>
              <a:rPr lang="fa-IR" sz="2800" dirty="0" smtClean="0">
                <a:effectLst>
                  <a:outerShdw blurRad="38100" dist="38100" dir="2700000" algn="tl">
                    <a:srgbClr val="000000"/>
                  </a:outerShdw>
                </a:effectLst>
                <a:latin typeface="Arial"/>
                <a:ea typeface="+mj-ea"/>
                <a:cs typeface="Zar"/>
              </a:rPr>
              <a:t>اين </a:t>
            </a:r>
            <a:r>
              <a:rPr lang="fa-IR" sz="2800" u="sng" dirty="0" smtClean="0">
                <a:effectLst>
                  <a:outerShdw blurRad="38100" dist="38100" dir="2700000" algn="tl">
                    <a:srgbClr val="000000"/>
                  </a:outerShdw>
                </a:effectLst>
                <a:latin typeface="Arial"/>
                <a:ea typeface="+mj-ea"/>
                <a:cs typeface="Zar"/>
              </a:rPr>
              <a:t>فرم</a:t>
            </a:r>
            <a:r>
              <a:rPr lang="fa-IR" sz="2800" dirty="0" smtClean="0">
                <a:effectLst>
                  <a:outerShdw blurRad="38100" dist="38100" dir="2700000" algn="tl">
                    <a:srgbClr val="000000"/>
                  </a:outerShdw>
                </a:effectLst>
                <a:latin typeface="Arial"/>
                <a:ea typeface="+mj-ea"/>
                <a:cs typeface="Zar"/>
              </a:rPr>
              <a:t> توسط سازندگان تهيه شده و </a:t>
            </a:r>
            <a:r>
              <a:rPr lang="fa-IR" sz="2800" u="sng" dirty="0" smtClean="0">
                <a:effectLst>
                  <a:outerShdw blurRad="38100" dist="38100" dir="2700000" algn="tl">
                    <a:srgbClr val="000000"/>
                  </a:outerShdw>
                </a:effectLst>
                <a:latin typeface="Arial"/>
                <a:ea typeface="+mj-ea"/>
                <a:cs typeface="Zar"/>
              </a:rPr>
              <a:t>نسبتا“ خالص</a:t>
            </a:r>
            <a:r>
              <a:rPr lang="fa-IR" sz="2800" dirty="0" smtClean="0">
                <a:effectLst>
                  <a:outerShdw blurRad="38100" dist="38100" dir="2700000" algn="tl">
                    <a:srgbClr val="000000"/>
                  </a:outerShdw>
                </a:effectLst>
                <a:latin typeface="Arial"/>
                <a:ea typeface="+mj-ea"/>
                <a:cs typeface="Zar"/>
              </a:rPr>
              <a:t> است و به آن ماده آفت کش مي نامند.</a:t>
            </a:r>
            <a:endParaRPr lang="en-US" dirty="0" smtClean="0"/>
          </a:p>
          <a:p>
            <a:pPr marL="342900" indent="-342900" algn="just" rtl="1">
              <a:lnSpc>
                <a:spcPct val="150000"/>
              </a:lnSpc>
              <a:spcBef>
                <a:spcPts val="0"/>
              </a:spcBef>
              <a:spcAft>
                <a:spcPts val="0"/>
              </a:spcAft>
              <a:buFont typeface="Wingdings"/>
              <a:buChar char=""/>
              <a:tabLst>
                <a:tab pos="457200" algn="l"/>
              </a:tabLst>
              <a:defRPr/>
            </a:pPr>
            <a:r>
              <a:rPr lang="fa-IR" sz="2800" dirty="0" smtClean="0">
                <a:effectLst>
                  <a:outerShdw blurRad="38100" dist="38100" dir="2700000" algn="tl">
                    <a:srgbClr val="000000"/>
                  </a:outerShdw>
                </a:effectLst>
                <a:latin typeface="Arial"/>
                <a:ea typeface="+mj-ea"/>
                <a:cs typeface="Zar"/>
              </a:rPr>
              <a:t>چنين فرمي در مبارزه با آفات در اغلب مواقع قابل استفاده نيست و براي استفاده بايد آنرا </a:t>
            </a:r>
            <a:r>
              <a:rPr lang="fa-IR" sz="2800" u="sng" dirty="0" smtClean="0">
                <a:solidFill>
                  <a:srgbClr val="FF0000"/>
                </a:solidFill>
                <a:effectLst>
                  <a:outerShdw blurRad="38100" dist="38100" dir="2700000" algn="tl">
                    <a:srgbClr val="000000"/>
                  </a:outerShdw>
                </a:effectLst>
                <a:latin typeface="Arial"/>
                <a:ea typeface="+mj-ea"/>
                <a:cs typeface="Zar"/>
              </a:rPr>
              <a:t>فرموله</a:t>
            </a:r>
            <a:r>
              <a:rPr lang="fa-IR" sz="2800" dirty="0" smtClean="0">
                <a:effectLst>
                  <a:outerShdw blurRad="38100" dist="38100" dir="2700000" algn="tl">
                    <a:srgbClr val="000000"/>
                  </a:outerShdw>
                </a:effectLst>
                <a:latin typeface="Arial"/>
                <a:ea typeface="+mj-ea"/>
                <a:cs typeface="Zar"/>
              </a:rPr>
              <a:t> کرد .</a:t>
            </a:r>
            <a:endParaRPr lang="en-US" dirty="0" smtClean="0"/>
          </a:p>
          <a:p>
            <a:pPr marL="342900" indent="-342900" algn="just" rtl="1">
              <a:lnSpc>
                <a:spcPct val="150000"/>
              </a:lnSpc>
              <a:spcBef>
                <a:spcPts val="0"/>
              </a:spcBef>
              <a:spcAft>
                <a:spcPts val="0"/>
              </a:spcAft>
              <a:buFont typeface="Wingdings"/>
              <a:buChar char=""/>
              <a:tabLst>
                <a:tab pos="457200" algn="l"/>
              </a:tabLst>
              <a:defRPr/>
            </a:pPr>
            <a:r>
              <a:rPr lang="fa-IR" sz="2800" dirty="0" smtClean="0">
                <a:solidFill>
                  <a:srgbClr val="FF0000"/>
                </a:solidFill>
                <a:effectLst>
                  <a:outerShdw blurRad="38100" dist="38100" dir="2700000" algn="tl">
                    <a:srgbClr val="000000"/>
                  </a:outerShdw>
                </a:effectLst>
                <a:latin typeface="Arial"/>
                <a:ea typeface="+mj-ea"/>
                <a:cs typeface="Zar"/>
              </a:rPr>
              <a:t>فرمولاسيون يک آفت کش </a:t>
            </a:r>
            <a:r>
              <a:rPr lang="fa-IR" sz="2800" dirty="0" smtClean="0">
                <a:effectLst>
                  <a:outerShdw blurRad="38100" dist="38100" dir="2700000" algn="tl">
                    <a:srgbClr val="000000"/>
                  </a:outerShdw>
                </a:effectLst>
                <a:latin typeface="Arial"/>
                <a:ea typeface="+mj-ea"/>
                <a:cs typeface="Zar"/>
              </a:rPr>
              <a:t>، مجموعه تغييرات فيزيکي و شيميايي است که روي فرم تکنيک بعمل مي آيد يا آن را به فرم قابل مصرف تبديل کند.</a:t>
            </a:r>
            <a:endParaRPr lang="en-US" dirty="0" smtClean="0"/>
          </a:p>
          <a:p>
            <a:pPr>
              <a:defRPr/>
            </a:pPr>
            <a:endParaRPr lang="en-US" dirty="0"/>
          </a:p>
        </p:txBody>
      </p:sp>
      <p:sp>
        <p:nvSpPr>
          <p:cNvPr id="3" name="Title 2"/>
          <p:cNvSpPr>
            <a:spLocks noGrp="1"/>
          </p:cNvSpPr>
          <p:nvPr>
            <p:ph type="title"/>
          </p:nvPr>
        </p:nvSpPr>
        <p:spPr>
          <a:xfrm>
            <a:off x="457200" y="152400"/>
            <a:ext cx="8229600" cy="838200"/>
          </a:xfrm>
        </p:spPr>
        <p:txBody>
          <a:bodyPr/>
          <a:lstStyle/>
          <a:p>
            <a:pPr algn="r" rtl="1">
              <a:defRPr/>
            </a:pPr>
            <a:r>
              <a:rPr lang="fa-IR" sz="3200" b="1" smtClean="0">
                <a:solidFill>
                  <a:srgbClr val="FF0000"/>
                </a:solidFill>
                <a:effectLst>
                  <a:outerShdw blurRad="38100" dist="38100" dir="2700000" algn="tl">
                    <a:srgbClr val="000000"/>
                  </a:outerShdw>
                </a:effectLst>
                <a:latin typeface="Arial"/>
                <a:cs typeface="Zar"/>
              </a:rPr>
              <a:t>فرمولاسيون آفت کش ها</a:t>
            </a:r>
            <a:endParaRPr sz="3200">
              <a:solidFill>
                <a:srgbClr val="FF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686800" cy="4953000"/>
          </a:xfrm>
        </p:spPr>
        <p:txBody>
          <a:bodyPr/>
          <a:lstStyle/>
          <a:p>
            <a:pPr algn="just" rtl="1">
              <a:lnSpc>
                <a:spcPct val="150000"/>
              </a:lnSpc>
              <a:spcAft>
                <a:spcPts val="0"/>
              </a:spcAft>
              <a:defRPr/>
            </a:pPr>
            <a:r>
              <a:rPr lang="fa-IR" sz="2000" b="1" u="sng" dirty="0" smtClean="0">
                <a:solidFill>
                  <a:srgbClr val="FF0000"/>
                </a:solidFill>
                <a:effectLst>
                  <a:outerShdw blurRad="38100" dist="38100" dir="2700000" algn="tl">
                    <a:srgbClr val="000000"/>
                  </a:outerShdw>
                </a:effectLst>
                <a:latin typeface="Arial"/>
                <a:ea typeface="+mj-ea"/>
                <a:cs typeface="Zar"/>
              </a:rPr>
              <a:t>گردهاي پاشيدني</a:t>
            </a:r>
            <a:r>
              <a:rPr lang="fa-IR" sz="2000" b="1" dirty="0" smtClean="0">
                <a:solidFill>
                  <a:srgbClr val="FF0000"/>
                </a:solidFill>
                <a:effectLst>
                  <a:outerShdw blurRad="38100" dist="38100" dir="2700000" algn="tl">
                    <a:srgbClr val="000000"/>
                  </a:outerShdw>
                </a:effectLst>
                <a:latin typeface="Arial"/>
                <a:ea typeface="+mj-ea"/>
                <a:cs typeface="Zar"/>
              </a:rPr>
              <a:t> </a:t>
            </a:r>
            <a:r>
              <a:rPr lang="fa-IR" sz="2400" dirty="0" smtClean="0">
                <a:solidFill>
                  <a:srgbClr val="FF0000"/>
                </a:solidFill>
                <a:effectLst>
                  <a:outerShdw blurRad="38100" dist="38100" dir="2700000" algn="tl">
                    <a:srgbClr val="000000"/>
                  </a:outerShdw>
                </a:effectLst>
                <a:latin typeface="Arial"/>
                <a:ea typeface="+mj-ea"/>
                <a:cs typeface="Zar"/>
              </a:rPr>
              <a:t>(</a:t>
            </a:r>
            <a:r>
              <a:rPr lang="en-US" sz="2400" dirty="0" smtClean="0">
                <a:solidFill>
                  <a:srgbClr val="FF0000"/>
                </a:solidFill>
                <a:effectLst>
                  <a:outerShdw blurRad="38100" dist="38100" dir="2700000" algn="tl">
                    <a:srgbClr val="000000"/>
                  </a:outerShdw>
                </a:effectLst>
                <a:latin typeface="Arial"/>
                <a:ea typeface="+mj-ea"/>
                <a:cs typeface="Zar"/>
              </a:rPr>
              <a:t>Dusting Powder</a:t>
            </a:r>
            <a:r>
              <a:rPr lang="fa-IR" sz="2400" dirty="0" smtClean="0">
                <a:solidFill>
                  <a:srgbClr val="FF0000"/>
                </a:solidFill>
                <a:effectLst>
                  <a:outerShdw blurRad="38100" dist="38100" dir="2700000" algn="tl">
                    <a:srgbClr val="000000"/>
                  </a:outerShdw>
                </a:effectLst>
                <a:latin typeface="Arial"/>
                <a:ea typeface="+mj-ea"/>
                <a:cs typeface="Zar"/>
              </a:rPr>
              <a:t>): </a:t>
            </a:r>
            <a:r>
              <a:rPr lang="fa-IR" sz="2400" dirty="0" smtClean="0">
                <a:effectLst>
                  <a:outerShdw blurRad="38100" dist="38100" dir="2700000" algn="tl">
                    <a:srgbClr val="000000"/>
                  </a:outerShdw>
                </a:effectLst>
                <a:latin typeface="Arial"/>
                <a:ea typeface="+mj-ea"/>
                <a:cs typeface="Zar"/>
              </a:rPr>
              <a:t>در اين حالت فرم تکنيک با گردهاي بي اثري مثل </a:t>
            </a:r>
            <a:r>
              <a:rPr lang="fa-IR" sz="2400" u="sng" dirty="0" smtClean="0">
                <a:effectLst>
                  <a:outerShdw blurRad="38100" dist="38100" dir="2700000" algn="tl">
                    <a:srgbClr val="000000"/>
                  </a:outerShdw>
                </a:effectLst>
                <a:latin typeface="Arial"/>
                <a:ea typeface="+mj-ea"/>
                <a:cs typeface="Zar"/>
              </a:rPr>
              <a:t>تالک</a:t>
            </a:r>
            <a:r>
              <a:rPr lang="fa-IR" sz="2400" dirty="0" smtClean="0">
                <a:effectLst>
                  <a:outerShdw blurRad="38100" dist="38100" dir="2700000" algn="tl">
                    <a:srgbClr val="000000"/>
                  </a:outerShdw>
                </a:effectLst>
                <a:latin typeface="Arial"/>
                <a:ea typeface="+mj-ea"/>
                <a:cs typeface="Zar"/>
              </a:rPr>
              <a:t> مخلوط مي شود.</a:t>
            </a:r>
            <a:endParaRPr lang="en-US" sz="2400" dirty="0" smtClean="0"/>
          </a:p>
          <a:p>
            <a:pPr algn="just" rtl="1">
              <a:lnSpc>
                <a:spcPct val="150000"/>
              </a:lnSpc>
              <a:spcAft>
                <a:spcPts val="0"/>
              </a:spcAft>
              <a:defRPr/>
            </a:pPr>
            <a:r>
              <a:rPr lang="en-US" sz="2400" u="sng" dirty="0" smtClean="0">
                <a:solidFill>
                  <a:srgbClr val="FF0000"/>
                </a:solidFill>
                <a:effectLst>
                  <a:outerShdw blurRad="38100" dist="38100" dir="2700000" algn="tl">
                    <a:srgbClr val="000000"/>
                  </a:outerShdw>
                </a:effectLst>
                <a:latin typeface="Zar"/>
                <a:ea typeface="+mj-ea"/>
              </a:rPr>
              <a:t> </a:t>
            </a:r>
            <a:r>
              <a:rPr lang="fa-IR" sz="2000" b="1" u="sng" dirty="0" smtClean="0">
                <a:solidFill>
                  <a:srgbClr val="FF0000"/>
                </a:solidFill>
                <a:effectLst>
                  <a:outerShdw blurRad="38100" dist="38100" dir="2700000" algn="tl">
                    <a:srgbClr val="000000"/>
                  </a:outerShdw>
                </a:effectLst>
                <a:latin typeface="Arial"/>
                <a:ea typeface="+mj-ea"/>
                <a:cs typeface="Zar"/>
              </a:rPr>
              <a:t>محلول</a:t>
            </a:r>
            <a:r>
              <a:rPr lang="fa-IR" sz="2000" dirty="0" smtClean="0">
                <a:solidFill>
                  <a:srgbClr val="FF0000"/>
                </a:solidFill>
                <a:effectLst>
                  <a:outerShdw blurRad="38100" dist="38100" dir="2700000" algn="tl">
                    <a:srgbClr val="000000"/>
                  </a:outerShdw>
                </a:effectLst>
                <a:latin typeface="Arial"/>
                <a:ea typeface="+mj-ea"/>
                <a:cs typeface="Zar"/>
              </a:rPr>
              <a:t> </a:t>
            </a:r>
            <a:r>
              <a:rPr lang="fa-IR" sz="2400" dirty="0" smtClean="0">
                <a:solidFill>
                  <a:srgbClr val="FF0000"/>
                </a:solidFill>
                <a:effectLst>
                  <a:outerShdw blurRad="38100" dist="38100" dir="2700000" algn="tl">
                    <a:srgbClr val="000000"/>
                  </a:outerShdw>
                </a:effectLst>
                <a:latin typeface="Arial"/>
                <a:ea typeface="+mj-ea"/>
                <a:cs typeface="Zar"/>
              </a:rPr>
              <a:t>(</a:t>
            </a:r>
            <a:r>
              <a:rPr lang="en-US" sz="2400" dirty="0" smtClean="0">
                <a:solidFill>
                  <a:srgbClr val="FF0000"/>
                </a:solidFill>
                <a:effectLst>
                  <a:outerShdw blurRad="38100" dist="38100" dir="2700000" algn="tl">
                    <a:srgbClr val="000000"/>
                  </a:outerShdw>
                </a:effectLst>
                <a:latin typeface="Arial"/>
                <a:ea typeface="+mj-ea"/>
                <a:cs typeface="Zar"/>
              </a:rPr>
              <a:t>Solution</a:t>
            </a:r>
            <a:r>
              <a:rPr lang="fa-IR" sz="2400" dirty="0" smtClean="0">
                <a:solidFill>
                  <a:srgbClr val="FF0000"/>
                </a:solidFill>
                <a:effectLst>
                  <a:outerShdw blurRad="38100" dist="38100" dir="2700000" algn="tl">
                    <a:srgbClr val="000000"/>
                  </a:outerShdw>
                </a:effectLst>
                <a:latin typeface="Arial"/>
                <a:ea typeface="+mj-ea"/>
                <a:cs typeface="Zar"/>
              </a:rPr>
              <a:t>): </a:t>
            </a:r>
            <a:r>
              <a:rPr lang="fa-IR" sz="2400" dirty="0" smtClean="0">
                <a:effectLst>
                  <a:outerShdw blurRad="38100" dist="38100" dir="2700000" algn="tl">
                    <a:srgbClr val="000000"/>
                  </a:outerShdw>
                </a:effectLst>
                <a:latin typeface="Arial"/>
                <a:ea typeface="+mj-ea"/>
                <a:cs typeface="Zar"/>
              </a:rPr>
              <a:t>در اين حالت فرم تکنيک به طور کامل در </a:t>
            </a:r>
            <a:r>
              <a:rPr lang="fa-IR" sz="2400" u="sng" dirty="0" smtClean="0">
                <a:effectLst>
                  <a:outerShdw blurRad="38100" dist="38100" dir="2700000" algn="tl">
                    <a:srgbClr val="000000"/>
                  </a:outerShdw>
                </a:effectLst>
                <a:latin typeface="Arial"/>
                <a:ea typeface="+mj-ea"/>
                <a:cs typeface="Zar"/>
              </a:rPr>
              <a:t>حلال</a:t>
            </a:r>
            <a:r>
              <a:rPr lang="fa-IR" sz="2400" dirty="0" smtClean="0">
                <a:effectLst>
                  <a:outerShdw blurRad="38100" dist="38100" dir="2700000" algn="tl">
                    <a:srgbClr val="000000"/>
                  </a:outerShdw>
                </a:effectLst>
                <a:latin typeface="Arial"/>
                <a:ea typeface="+mj-ea"/>
                <a:cs typeface="Zar"/>
              </a:rPr>
              <a:t> خود حل مي شود.</a:t>
            </a:r>
            <a:endParaRPr lang="en-US" sz="2400" dirty="0" smtClean="0"/>
          </a:p>
          <a:p>
            <a:pPr algn="just" rtl="1">
              <a:lnSpc>
                <a:spcPct val="150000"/>
              </a:lnSpc>
              <a:spcAft>
                <a:spcPts val="0"/>
              </a:spcAft>
              <a:defRPr/>
            </a:pPr>
            <a:r>
              <a:rPr lang="fa-IR" sz="2000" b="1" u="sng" dirty="0">
                <a:solidFill>
                  <a:srgbClr val="FF0000"/>
                </a:solidFill>
                <a:effectLst>
                  <a:outerShdw blurRad="38100" dist="38100" dir="2700000" algn="tl">
                    <a:srgbClr val="000000"/>
                  </a:outerShdw>
                </a:effectLst>
                <a:latin typeface="Arial"/>
                <a:ea typeface="+mj-ea"/>
                <a:cs typeface="Zar"/>
              </a:rPr>
              <a:t>سوسپانسيون</a:t>
            </a:r>
            <a:r>
              <a:rPr lang="fa-IR" sz="2400" dirty="0" smtClean="0">
                <a:solidFill>
                  <a:srgbClr val="FF0000"/>
                </a:solidFill>
                <a:effectLst>
                  <a:outerShdw blurRad="38100" dist="38100" dir="2700000" algn="tl">
                    <a:srgbClr val="000000"/>
                  </a:outerShdw>
                </a:effectLst>
                <a:latin typeface="Arial"/>
                <a:ea typeface="+mj-ea"/>
                <a:cs typeface="Zar"/>
              </a:rPr>
              <a:t> : </a:t>
            </a:r>
            <a:r>
              <a:rPr lang="fa-IR" sz="2400" dirty="0" smtClean="0">
                <a:effectLst>
                  <a:outerShdw blurRad="38100" dist="38100" dir="2700000" algn="tl">
                    <a:srgbClr val="000000"/>
                  </a:outerShdw>
                </a:effectLst>
                <a:latin typeface="Arial"/>
                <a:ea typeface="+mj-ea"/>
                <a:cs typeface="Zar"/>
              </a:rPr>
              <a:t>در اين حالت فرم تکنيک به همراه يک </a:t>
            </a:r>
            <a:r>
              <a:rPr lang="fa-IR" sz="2400" u="sng" dirty="0" smtClean="0">
                <a:effectLst>
                  <a:outerShdw blurRad="38100" dist="38100" dir="2700000" algn="tl">
                    <a:srgbClr val="000000"/>
                  </a:outerShdw>
                </a:effectLst>
                <a:latin typeface="Arial"/>
                <a:ea typeface="+mj-ea"/>
                <a:cs typeface="Zar"/>
              </a:rPr>
              <a:t>ماده بي اثر</a:t>
            </a:r>
            <a:r>
              <a:rPr lang="fa-IR" sz="2400" dirty="0" smtClean="0">
                <a:effectLst>
                  <a:outerShdw blurRad="38100" dist="38100" dir="2700000" algn="tl">
                    <a:srgbClr val="000000"/>
                  </a:outerShdw>
                </a:effectLst>
                <a:latin typeface="Arial"/>
                <a:ea typeface="+mj-ea"/>
                <a:cs typeface="Zar"/>
              </a:rPr>
              <a:t> تا درصد معيني رقيق شده و سپس با </a:t>
            </a:r>
            <a:r>
              <a:rPr lang="fa-IR" sz="2400" u="sng" dirty="0" smtClean="0">
                <a:effectLst>
                  <a:outerShdw blurRad="38100" dist="38100" dir="2700000" algn="tl">
                    <a:srgbClr val="000000"/>
                  </a:outerShdw>
                </a:effectLst>
                <a:latin typeface="Arial"/>
                <a:ea typeface="+mj-ea"/>
                <a:cs typeface="Zar"/>
              </a:rPr>
              <a:t>آب</a:t>
            </a:r>
            <a:r>
              <a:rPr lang="fa-IR" sz="2400" dirty="0" smtClean="0">
                <a:effectLst>
                  <a:outerShdw blurRad="38100" dist="38100" dir="2700000" algn="tl">
                    <a:srgbClr val="000000"/>
                  </a:outerShdw>
                </a:effectLst>
                <a:latin typeface="Arial"/>
                <a:ea typeface="+mj-ea"/>
                <a:cs typeface="Zar"/>
              </a:rPr>
              <a:t> مخلوط مي شود. براي پايداري سوسپانسيون نيز کمي </a:t>
            </a:r>
            <a:r>
              <a:rPr lang="fa-IR" sz="2400" u="sng" dirty="0" smtClean="0">
                <a:effectLst>
                  <a:outerShdw blurRad="38100" dist="38100" dir="2700000" algn="tl">
                    <a:srgbClr val="000000"/>
                  </a:outerShdw>
                </a:effectLst>
                <a:latin typeface="Arial"/>
                <a:ea typeface="+mj-ea"/>
                <a:cs typeface="Zar"/>
              </a:rPr>
              <a:t>ماده سورفاکتانت</a:t>
            </a:r>
            <a:r>
              <a:rPr lang="fa-IR" sz="2400" dirty="0" smtClean="0">
                <a:effectLst>
                  <a:outerShdw blurRad="38100" dist="38100" dir="2700000" algn="tl">
                    <a:srgbClr val="000000"/>
                  </a:outerShdw>
                </a:effectLst>
                <a:latin typeface="Arial"/>
                <a:ea typeface="+mj-ea"/>
                <a:cs typeface="Zar"/>
              </a:rPr>
              <a:t> مانند دترجنت نيز به آن اضافه مي شود.اين فرم </a:t>
            </a:r>
            <a:r>
              <a:rPr lang="fa-IR" sz="2400" u="sng" dirty="0" smtClean="0">
                <a:effectLst>
                  <a:outerShdw blurRad="38100" dist="38100" dir="2700000" algn="tl">
                    <a:srgbClr val="000000"/>
                  </a:outerShdw>
                </a:effectLst>
                <a:latin typeface="Arial"/>
                <a:ea typeface="+mj-ea"/>
                <a:cs typeface="Zar"/>
              </a:rPr>
              <a:t>قابل تعليق در آب</a:t>
            </a:r>
            <a:r>
              <a:rPr lang="fa-IR" sz="2400" dirty="0" smtClean="0">
                <a:effectLst>
                  <a:outerShdw blurRad="38100" dist="38100" dir="2700000" algn="tl">
                    <a:srgbClr val="000000"/>
                  </a:outerShdw>
                </a:effectLst>
                <a:latin typeface="Arial"/>
                <a:ea typeface="+mj-ea"/>
                <a:cs typeface="Zar"/>
              </a:rPr>
              <a:t> (</a:t>
            </a:r>
            <a:r>
              <a:rPr lang="en-US" sz="2400" dirty="0" smtClean="0">
                <a:effectLst>
                  <a:outerShdw blurRad="38100" dist="38100" dir="2700000" algn="tl">
                    <a:srgbClr val="000000"/>
                  </a:outerShdw>
                </a:effectLst>
                <a:latin typeface="Arial"/>
                <a:ea typeface="+mj-ea"/>
                <a:cs typeface="Zar"/>
              </a:rPr>
              <a:t>Water </a:t>
            </a:r>
            <a:r>
              <a:rPr lang="en-US" sz="2400" dirty="0" err="1" smtClean="0">
                <a:effectLst>
                  <a:outerShdw blurRad="38100" dist="38100" dir="2700000" algn="tl">
                    <a:srgbClr val="000000"/>
                  </a:outerShdw>
                </a:effectLst>
                <a:latin typeface="Arial"/>
                <a:ea typeface="+mj-ea"/>
                <a:cs typeface="Zar"/>
              </a:rPr>
              <a:t>Wettable</a:t>
            </a:r>
            <a:r>
              <a:rPr lang="en-US" sz="2400" dirty="0" smtClean="0">
                <a:effectLst>
                  <a:outerShdw blurRad="38100" dist="38100" dir="2700000" algn="tl">
                    <a:srgbClr val="000000"/>
                  </a:outerShdw>
                </a:effectLst>
                <a:latin typeface="Arial"/>
                <a:ea typeface="+mj-ea"/>
                <a:cs typeface="Zar"/>
              </a:rPr>
              <a:t> Powder</a:t>
            </a:r>
            <a:r>
              <a:rPr lang="fa-IR" sz="2400" dirty="0" smtClean="0">
                <a:effectLst>
                  <a:outerShdw blurRad="38100" dist="38100" dir="2700000" algn="tl">
                    <a:srgbClr val="000000"/>
                  </a:outerShdw>
                </a:effectLst>
                <a:latin typeface="Arial"/>
                <a:ea typeface="+mj-ea"/>
                <a:cs typeface="Zar"/>
              </a:rPr>
              <a:t>) مي باشد.</a:t>
            </a:r>
            <a:endParaRPr lang="en-US" sz="2400" dirty="0" smtClean="0"/>
          </a:p>
          <a:p>
            <a:pPr>
              <a:defRPr/>
            </a:pPr>
            <a:endParaRPr lang="en-US" dirty="0"/>
          </a:p>
        </p:txBody>
      </p:sp>
      <p:sp>
        <p:nvSpPr>
          <p:cNvPr id="3" name="Title 2"/>
          <p:cNvSpPr>
            <a:spLocks noGrp="1"/>
          </p:cNvSpPr>
          <p:nvPr>
            <p:ph type="title"/>
          </p:nvPr>
        </p:nvSpPr>
        <p:spPr>
          <a:xfrm>
            <a:off x="457200" y="152400"/>
            <a:ext cx="8229600" cy="762000"/>
          </a:xfrm>
        </p:spPr>
        <p:txBody>
          <a:bodyPr/>
          <a:lstStyle/>
          <a:p>
            <a:pPr algn="r" rtl="1">
              <a:defRPr/>
            </a:pPr>
            <a:r>
              <a:rPr lang="fa-IR" sz="3200" b="1" smtClean="0">
                <a:solidFill>
                  <a:srgbClr val="FF0000"/>
                </a:solidFill>
                <a:effectLst>
                  <a:outerShdw blurRad="38100" dist="38100" dir="2700000" algn="tl">
                    <a:srgbClr val="000000"/>
                  </a:outerShdw>
                </a:effectLst>
                <a:latin typeface="Arial"/>
                <a:cs typeface="Zar"/>
              </a:rPr>
              <a:t>انواع فرمولاسيون آفت کش ها </a:t>
            </a:r>
            <a:endParaRPr sz="320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105400"/>
          </a:xfrm>
        </p:spPr>
        <p:txBody>
          <a:bodyPr/>
          <a:lstStyle/>
          <a:p>
            <a:pPr marL="342900" indent="-342900" algn="just" rtl="1">
              <a:lnSpc>
                <a:spcPct val="120000"/>
              </a:lnSpc>
              <a:spcBef>
                <a:spcPts val="0"/>
              </a:spcBef>
              <a:spcAft>
                <a:spcPts val="0"/>
              </a:spcAft>
              <a:buFont typeface="Wingdings"/>
              <a:buChar char=""/>
              <a:tabLst>
                <a:tab pos="457200" algn="l"/>
              </a:tabLst>
              <a:defRPr/>
            </a:pPr>
            <a:r>
              <a:rPr lang="fa-IR" sz="2400" b="1" u="sng" dirty="0" smtClean="0">
                <a:solidFill>
                  <a:srgbClr val="FF0000"/>
                </a:solidFill>
                <a:effectLst>
                  <a:outerShdw blurRad="38100" dist="38100" dir="2700000" algn="tl">
                    <a:srgbClr val="000000"/>
                  </a:outerShdw>
                </a:effectLst>
                <a:latin typeface="Arial"/>
                <a:ea typeface="+mj-ea"/>
                <a:cs typeface="Zar"/>
              </a:rPr>
              <a:t>امولسيون</a:t>
            </a:r>
            <a:r>
              <a:rPr lang="fa-IR" sz="2400" b="1" dirty="0" smtClean="0">
                <a:solidFill>
                  <a:srgbClr val="FF0000"/>
                </a:solidFill>
                <a:effectLst>
                  <a:outerShdw blurRad="38100" dist="38100" dir="2700000" algn="tl">
                    <a:srgbClr val="000000"/>
                  </a:outerShdw>
                </a:effectLst>
                <a:latin typeface="Arial"/>
                <a:ea typeface="+mj-ea"/>
                <a:cs typeface="Zar"/>
              </a:rPr>
              <a:t> :</a:t>
            </a:r>
            <a:r>
              <a:rPr lang="fa-IR" sz="2400" dirty="0" smtClean="0">
                <a:solidFill>
                  <a:srgbClr val="FF0000"/>
                </a:solidFill>
                <a:effectLst>
                  <a:outerShdw blurRad="38100" dist="38100" dir="2700000" algn="tl">
                    <a:srgbClr val="000000"/>
                  </a:outerShdw>
                </a:effectLst>
                <a:latin typeface="Arial"/>
                <a:ea typeface="+mj-ea"/>
                <a:cs typeface="Zar"/>
              </a:rPr>
              <a:t> </a:t>
            </a:r>
            <a:r>
              <a:rPr lang="fa-IR" sz="2800" dirty="0" smtClean="0">
                <a:effectLst>
                  <a:outerShdw blurRad="38100" dist="38100" dir="2700000" algn="tl">
                    <a:srgbClr val="000000"/>
                  </a:outerShdw>
                </a:effectLst>
                <a:latin typeface="Arial"/>
                <a:ea typeface="+mj-ea"/>
                <a:cs typeface="Zar"/>
              </a:rPr>
              <a:t>براي اين نوع فرمولاسيون، ابتدا فرم تکنيک را در يک </a:t>
            </a:r>
            <a:r>
              <a:rPr lang="fa-IR" sz="2800" u="sng" dirty="0" smtClean="0">
                <a:effectLst>
                  <a:outerShdw blurRad="38100" dist="38100" dir="2700000" algn="tl">
                    <a:srgbClr val="000000"/>
                  </a:outerShdw>
                </a:effectLst>
                <a:latin typeface="Arial"/>
                <a:ea typeface="+mj-ea"/>
                <a:cs typeface="Zar"/>
              </a:rPr>
              <a:t>حلال آلي</a:t>
            </a:r>
            <a:r>
              <a:rPr lang="fa-IR" sz="2800" dirty="0" smtClean="0">
                <a:effectLst>
                  <a:outerShdw blurRad="38100" dist="38100" dir="2700000" algn="tl">
                    <a:srgbClr val="000000"/>
                  </a:outerShdw>
                </a:effectLst>
                <a:latin typeface="Arial"/>
                <a:ea typeface="+mj-ea"/>
                <a:cs typeface="Zar"/>
              </a:rPr>
              <a:t> حل کرده و سپس محلول را وارد </a:t>
            </a:r>
            <a:r>
              <a:rPr lang="fa-IR" sz="2800" u="sng" dirty="0" smtClean="0">
                <a:effectLst>
                  <a:outerShdw blurRad="38100" dist="38100" dir="2700000" algn="tl">
                    <a:srgbClr val="000000"/>
                  </a:outerShdw>
                </a:effectLst>
                <a:latin typeface="Arial"/>
                <a:ea typeface="+mj-ea"/>
                <a:cs typeface="Zar"/>
              </a:rPr>
              <a:t>آب</a:t>
            </a:r>
            <a:r>
              <a:rPr lang="fa-IR" sz="2800" dirty="0" smtClean="0">
                <a:effectLst>
                  <a:outerShdw blurRad="38100" dist="38100" dir="2700000" algn="tl">
                    <a:srgbClr val="000000"/>
                  </a:outerShdw>
                </a:effectLst>
                <a:latin typeface="Arial"/>
                <a:ea typeface="+mj-ea"/>
                <a:cs typeface="Zar"/>
              </a:rPr>
              <a:t> مي کنند. براي پايداري اين فرم ممکن است کمي </a:t>
            </a:r>
            <a:r>
              <a:rPr lang="fa-IR" sz="2800" u="sng" dirty="0" smtClean="0">
                <a:effectLst>
                  <a:outerShdw blurRad="38100" dist="38100" dir="2700000" algn="tl">
                    <a:srgbClr val="000000"/>
                  </a:outerShdw>
                </a:effectLst>
                <a:latin typeface="Arial"/>
                <a:ea typeface="+mj-ea"/>
                <a:cs typeface="Zar"/>
              </a:rPr>
              <a:t>دترجنت</a:t>
            </a:r>
            <a:r>
              <a:rPr lang="fa-IR" sz="2800" dirty="0" smtClean="0">
                <a:effectLst>
                  <a:outerShdw blurRad="38100" dist="38100" dir="2700000" algn="tl">
                    <a:srgbClr val="000000"/>
                  </a:outerShdw>
                </a:effectLst>
                <a:latin typeface="Arial"/>
                <a:ea typeface="+mj-ea"/>
                <a:cs typeface="Zar"/>
              </a:rPr>
              <a:t> نيز به آن اضافه شود. اين فرم را </a:t>
            </a:r>
            <a:r>
              <a:rPr lang="fa-IR" sz="2800" u="sng" dirty="0" smtClean="0">
                <a:effectLst>
                  <a:outerShdw blurRad="38100" dist="38100" dir="2700000" algn="tl">
                    <a:srgbClr val="000000"/>
                  </a:outerShdw>
                </a:effectLst>
                <a:latin typeface="Arial"/>
                <a:ea typeface="+mj-ea"/>
                <a:cs typeface="Zar"/>
              </a:rPr>
              <a:t>کنستانتره امولسيفيابل</a:t>
            </a:r>
            <a:r>
              <a:rPr lang="fa-IR" sz="2800" dirty="0" smtClean="0">
                <a:effectLst>
                  <a:outerShdw blurRad="38100" dist="38100" dir="2700000" algn="tl">
                    <a:srgbClr val="000000"/>
                  </a:outerShdw>
                </a:effectLst>
                <a:latin typeface="Arial"/>
                <a:ea typeface="+mj-ea"/>
                <a:cs typeface="Zar"/>
              </a:rPr>
              <a:t>  (</a:t>
            </a:r>
            <a:r>
              <a:rPr lang="en-US" sz="2800" dirty="0" err="1" smtClean="0">
                <a:effectLst>
                  <a:outerShdw blurRad="38100" dist="38100" dir="2700000" algn="tl">
                    <a:srgbClr val="000000"/>
                  </a:outerShdw>
                </a:effectLst>
                <a:latin typeface="Arial"/>
                <a:ea typeface="+mj-ea"/>
                <a:cs typeface="Zar"/>
              </a:rPr>
              <a:t>Emulsifiable</a:t>
            </a:r>
            <a:r>
              <a:rPr lang="en-US" sz="2800" dirty="0" smtClean="0">
                <a:effectLst>
                  <a:outerShdw blurRad="38100" dist="38100" dir="2700000" algn="tl">
                    <a:srgbClr val="000000"/>
                  </a:outerShdw>
                </a:effectLst>
                <a:latin typeface="Arial"/>
                <a:ea typeface="+mj-ea"/>
                <a:cs typeface="Zar"/>
              </a:rPr>
              <a:t> Concentrates</a:t>
            </a:r>
            <a:r>
              <a:rPr lang="fa-IR" sz="2800" dirty="0" smtClean="0">
                <a:effectLst>
                  <a:outerShdw blurRad="38100" dist="38100" dir="2700000" algn="tl">
                    <a:srgbClr val="000000"/>
                  </a:outerShdw>
                </a:effectLst>
                <a:latin typeface="Arial"/>
                <a:ea typeface="+mj-ea"/>
                <a:cs typeface="Zar"/>
              </a:rPr>
              <a:t>) مي گويند.</a:t>
            </a:r>
            <a:endParaRPr lang="en-US" dirty="0" smtClean="0"/>
          </a:p>
          <a:p>
            <a:pPr marL="342900" indent="-342900" algn="just" rtl="1">
              <a:lnSpc>
                <a:spcPct val="120000"/>
              </a:lnSpc>
              <a:spcBef>
                <a:spcPts val="0"/>
              </a:spcBef>
              <a:spcAft>
                <a:spcPts val="0"/>
              </a:spcAft>
              <a:buFont typeface="Wingdings"/>
              <a:buChar char=""/>
              <a:tabLst>
                <a:tab pos="457200" algn="l"/>
              </a:tabLst>
              <a:defRPr/>
            </a:pPr>
            <a:r>
              <a:rPr lang="fa-IR" sz="2800" dirty="0" smtClean="0">
                <a:effectLst>
                  <a:outerShdw blurRad="38100" dist="38100" dir="2700000" algn="tl">
                    <a:srgbClr val="000000"/>
                  </a:outerShdw>
                </a:effectLst>
                <a:latin typeface="Times New Roman"/>
                <a:ea typeface="+mj-ea"/>
                <a:cs typeface="Zar"/>
              </a:rPr>
              <a:t> </a:t>
            </a:r>
            <a:r>
              <a:rPr lang="fa-IR" sz="2800" dirty="0" smtClean="0">
                <a:solidFill>
                  <a:srgbClr val="FF0000"/>
                </a:solidFill>
                <a:effectLst>
                  <a:outerShdw blurRad="38100" dist="38100" dir="2700000" algn="tl">
                    <a:srgbClr val="000000"/>
                  </a:outerShdw>
                </a:effectLst>
                <a:latin typeface="Times New Roman"/>
                <a:ea typeface="+mj-ea"/>
                <a:cs typeface="Zar"/>
              </a:rPr>
              <a:t>ساير فرمولاسيون ها:</a:t>
            </a:r>
            <a:r>
              <a:rPr lang="fa-IR" sz="2800" dirty="0" smtClean="0">
                <a:solidFill>
                  <a:srgbClr val="FF0000"/>
                </a:solidFill>
                <a:effectLst>
                  <a:outerShdw blurRad="38100" dist="38100" dir="2700000" algn="tl">
                    <a:srgbClr val="000000"/>
                  </a:outerShdw>
                </a:effectLst>
                <a:latin typeface="Arial"/>
                <a:ea typeface="+mj-ea"/>
                <a:cs typeface="Zar"/>
              </a:rPr>
              <a:t> </a:t>
            </a:r>
            <a:r>
              <a:rPr lang="fa-IR" sz="2800" dirty="0" smtClean="0">
                <a:effectLst>
                  <a:outerShdw blurRad="38100" dist="38100" dir="2700000" algn="tl">
                    <a:srgbClr val="000000"/>
                  </a:outerShdw>
                </a:effectLst>
                <a:latin typeface="Arial"/>
                <a:ea typeface="+mj-ea"/>
                <a:cs typeface="Zar"/>
              </a:rPr>
              <a:t>ژل ، </a:t>
            </a:r>
            <a:r>
              <a:rPr lang="fa-IR" sz="2800" u="sng" dirty="0" smtClean="0">
                <a:effectLst>
                  <a:outerShdw blurRad="38100" dist="38100" dir="2700000" algn="tl">
                    <a:srgbClr val="000000"/>
                  </a:outerShdw>
                </a:effectLst>
                <a:latin typeface="Arial"/>
                <a:ea typeface="+mj-ea"/>
                <a:cs typeface="Zar"/>
              </a:rPr>
              <a:t>قرص</a:t>
            </a:r>
            <a:r>
              <a:rPr lang="fa-IR" sz="2800" dirty="0" smtClean="0">
                <a:effectLst>
                  <a:outerShdw blurRad="38100" dist="38100" dir="2700000" algn="tl">
                    <a:srgbClr val="000000"/>
                  </a:outerShdw>
                </a:effectLst>
                <a:latin typeface="Arial"/>
                <a:ea typeface="+mj-ea"/>
                <a:cs typeface="Zar"/>
              </a:rPr>
              <a:t> ، </a:t>
            </a:r>
            <a:r>
              <a:rPr lang="fa-IR" sz="2800" u="sng" dirty="0" smtClean="0">
                <a:effectLst>
                  <a:outerShdw blurRad="38100" dist="38100" dir="2700000" algn="tl">
                    <a:srgbClr val="000000"/>
                  </a:outerShdw>
                </a:effectLst>
                <a:latin typeface="Arial"/>
                <a:ea typeface="+mj-ea"/>
                <a:cs typeface="Zar"/>
              </a:rPr>
              <a:t>گرانول </a:t>
            </a:r>
            <a:r>
              <a:rPr lang="fa-IR" sz="2800" dirty="0" smtClean="0">
                <a:effectLst>
                  <a:outerShdw blurRad="38100" dist="38100" dir="2700000" algn="tl">
                    <a:srgbClr val="000000"/>
                  </a:outerShdw>
                </a:effectLst>
                <a:latin typeface="Arial"/>
                <a:ea typeface="+mj-ea"/>
                <a:cs typeface="Zar"/>
              </a:rPr>
              <a:t>، </a:t>
            </a:r>
            <a:r>
              <a:rPr lang="fa-IR" sz="2800" u="sng" dirty="0" smtClean="0">
                <a:effectLst>
                  <a:outerShdw blurRad="38100" dist="38100" dir="2700000" algn="tl">
                    <a:srgbClr val="000000"/>
                  </a:outerShdw>
                </a:effectLst>
                <a:latin typeface="Arial"/>
                <a:ea typeface="+mj-ea"/>
                <a:cs typeface="Zar"/>
              </a:rPr>
              <a:t>طناب</a:t>
            </a:r>
            <a:r>
              <a:rPr lang="fa-IR" sz="2800" dirty="0" smtClean="0">
                <a:effectLst>
                  <a:outerShdw blurRad="38100" dist="38100" dir="2700000" algn="tl">
                    <a:srgbClr val="000000"/>
                  </a:outerShdw>
                </a:effectLst>
                <a:latin typeface="Arial"/>
                <a:ea typeface="+mj-ea"/>
                <a:cs typeface="Zar"/>
              </a:rPr>
              <a:t> ، و غيره از ديگر انواع فرمولاسيون ها مي باشند.</a:t>
            </a:r>
            <a:endParaRPr lang="en-US" dirty="0" smtClean="0"/>
          </a:p>
          <a:p>
            <a:pPr marL="0" algn="just" rtl="1">
              <a:lnSpc>
                <a:spcPct val="115000"/>
              </a:lnSpc>
              <a:spcBef>
                <a:spcPts val="0"/>
              </a:spcBef>
              <a:spcAft>
                <a:spcPts val="0"/>
              </a:spcAft>
              <a:defRPr/>
            </a:pPr>
            <a:r>
              <a:rPr lang="fa-IR" sz="2800" b="1" dirty="0" smtClean="0">
                <a:solidFill>
                  <a:srgbClr val="FF0000"/>
                </a:solidFill>
                <a:effectLst>
                  <a:outerShdw blurRad="38100" dist="38100" dir="2700000" algn="tl">
                    <a:srgbClr val="000000"/>
                  </a:outerShdw>
                </a:effectLst>
                <a:latin typeface="Arial"/>
                <a:ea typeface="+mj-ea"/>
                <a:cs typeface="Zar"/>
              </a:rPr>
              <a:t>نکته</a:t>
            </a:r>
            <a:endParaRPr lang="en-US" sz="2000" dirty="0" smtClean="0">
              <a:solidFill>
                <a:srgbClr val="FF0000"/>
              </a:solidFill>
              <a:latin typeface="Calibri"/>
              <a:ea typeface="Calibri"/>
              <a:cs typeface="Arial"/>
            </a:endParaRPr>
          </a:p>
          <a:p>
            <a:pPr marL="0" algn="just" rtl="1">
              <a:lnSpc>
                <a:spcPct val="120000"/>
              </a:lnSpc>
              <a:spcBef>
                <a:spcPts val="0"/>
              </a:spcBef>
              <a:spcAft>
                <a:spcPts val="0"/>
              </a:spcAft>
              <a:defRPr/>
            </a:pPr>
            <a:r>
              <a:rPr lang="fa-IR" sz="2800" dirty="0" smtClean="0">
                <a:effectLst>
                  <a:outerShdw blurRad="38100" dist="38100" dir="2700000" algn="tl">
                    <a:srgbClr val="000000"/>
                  </a:outerShdw>
                </a:effectLst>
                <a:latin typeface="Arial"/>
                <a:ea typeface="+mj-ea"/>
                <a:cs typeface="Zar"/>
              </a:rPr>
              <a:t>هنگامي که حلال سم ، </a:t>
            </a:r>
            <a:r>
              <a:rPr lang="fa-IR" sz="2800" u="sng" dirty="0" smtClean="0">
                <a:effectLst>
                  <a:outerShdw blurRad="38100" dist="38100" dir="2700000" algn="tl">
                    <a:srgbClr val="000000"/>
                  </a:outerShdw>
                </a:effectLst>
                <a:latin typeface="Arial"/>
                <a:ea typeface="+mj-ea"/>
                <a:cs typeface="Zar"/>
              </a:rPr>
              <a:t>آب</a:t>
            </a:r>
            <a:r>
              <a:rPr lang="fa-IR" sz="2800" dirty="0" smtClean="0">
                <a:effectLst>
                  <a:outerShdw blurRad="38100" dist="38100" dir="2700000" algn="tl">
                    <a:srgbClr val="000000"/>
                  </a:outerShdw>
                </a:effectLst>
                <a:latin typeface="Arial"/>
                <a:ea typeface="+mj-ea"/>
                <a:cs typeface="Zar"/>
              </a:rPr>
              <a:t> است ، خطرات سم مختص به خود سم مي باشد ولي در هنگامي که حلال سم يک </a:t>
            </a:r>
            <a:r>
              <a:rPr lang="fa-IR" sz="2800" u="sng" dirty="0" smtClean="0">
                <a:effectLst>
                  <a:outerShdw blurRad="38100" dist="38100" dir="2700000" algn="tl">
                    <a:srgbClr val="000000"/>
                  </a:outerShdw>
                </a:effectLst>
                <a:latin typeface="Arial"/>
                <a:ea typeface="+mj-ea"/>
                <a:cs typeface="Zar"/>
              </a:rPr>
              <a:t>حلال آلي</a:t>
            </a:r>
            <a:r>
              <a:rPr lang="fa-IR" sz="2800" dirty="0" smtClean="0">
                <a:effectLst>
                  <a:outerShdw blurRad="38100" dist="38100" dir="2700000" algn="tl">
                    <a:srgbClr val="000000"/>
                  </a:outerShdw>
                </a:effectLst>
                <a:latin typeface="Arial"/>
                <a:ea typeface="+mj-ea"/>
                <a:cs typeface="Zar"/>
              </a:rPr>
              <a:t> است ، مسموميت با حلال هم ممکن است به وجود آيد.</a:t>
            </a:r>
            <a:endParaRPr lang="en-US" sz="2000" dirty="0" smtClean="0">
              <a:latin typeface="Calibri"/>
              <a:ea typeface="Calibri"/>
              <a:cs typeface="Arial"/>
            </a:endParaRPr>
          </a:p>
          <a:p>
            <a:pPr>
              <a:defRPr/>
            </a:pPr>
            <a:endParaRPr lang="en-US" dirty="0"/>
          </a:p>
        </p:txBody>
      </p:sp>
      <p:sp>
        <p:nvSpPr>
          <p:cNvPr id="3" name="Title 2"/>
          <p:cNvSpPr>
            <a:spLocks noGrp="1"/>
          </p:cNvSpPr>
          <p:nvPr>
            <p:ph type="title"/>
          </p:nvPr>
        </p:nvSpPr>
        <p:spPr>
          <a:xfrm>
            <a:off x="457200" y="152400"/>
            <a:ext cx="8229600" cy="685800"/>
          </a:xfrm>
        </p:spPr>
        <p:txBody>
          <a:bodyPr/>
          <a:lstStyle/>
          <a:p>
            <a:pPr algn="ctr" rtl="1">
              <a:defRPr/>
            </a:pPr>
            <a:r>
              <a:rPr lang="fa-IR" sz="3200" b="1">
                <a:ln w="3200">
                  <a:solidFill>
                    <a:srgbClr val="444D26">
                      <a:shade val="75000"/>
                      <a:alpha val="25000"/>
                    </a:srgbClr>
                  </a:solidFill>
                  <a:prstDash val="solid"/>
                  <a:round/>
                </a:ln>
                <a:solidFill>
                  <a:srgbClr val="FF0000"/>
                </a:solidFill>
                <a:effectLst>
                  <a:outerShdw blurRad="38100" dist="38100" dir="2700000" algn="tl">
                    <a:srgbClr val="000000"/>
                  </a:outerShdw>
                </a:effectLst>
                <a:latin typeface="Arial"/>
                <a:cs typeface="Zar"/>
              </a:rPr>
              <a:t>انواع فرمولاسيون آفت کش ها </a:t>
            </a:r>
            <a:endParaRPr sz="360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105400"/>
          </a:xfrm>
        </p:spPr>
        <p:txBody>
          <a:bodyPr/>
          <a:lstStyle/>
          <a:p>
            <a:pPr marL="342900" indent="-342900" algn="just" rtl="1">
              <a:lnSpc>
                <a:spcPct val="150000"/>
              </a:lnSpc>
              <a:spcBef>
                <a:spcPts val="0"/>
              </a:spcBef>
              <a:spcAft>
                <a:spcPts val="0"/>
              </a:spcAft>
              <a:buFont typeface="Wingdings"/>
              <a:buChar char=""/>
              <a:tabLst>
                <a:tab pos="457200" algn="l"/>
              </a:tabLst>
              <a:defRPr/>
            </a:pPr>
            <a:r>
              <a:rPr lang="fa-IR" sz="2400" u="sng" dirty="0" smtClean="0">
                <a:solidFill>
                  <a:srgbClr val="FF0000"/>
                </a:solidFill>
                <a:effectLst>
                  <a:outerShdw blurRad="38100" dist="38100" dir="2700000" algn="tl">
                    <a:srgbClr val="000000"/>
                  </a:outerShdw>
                </a:effectLst>
                <a:latin typeface="Arial"/>
                <a:ea typeface="+mj-ea"/>
                <a:cs typeface="Zar"/>
              </a:rPr>
              <a:t>1 - </a:t>
            </a:r>
            <a:r>
              <a:rPr lang="fa-IR" sz="2000" b="1" u="sng" dirty="0" smtClean="0">
                <a:solidFill>
                  <a:srgbClr val="FF0000"/>
                </a:solidFill>
                <a:effectLst>
                  <a:outerShdw blurRad="38100" dist="38100" dir="2700000" algn="tl">
                    <a:srgbClr val="000000"/>
                  </a:outerShdw>
                </a:effectLst>
                <a:latin typeface="Arial"/>
                <a:ea typeface="+mj-ea"/>
                <a:cs typeface="Zar"/>
              </a:rPr>
              <a:t>حشره کشها </a:t>
            </a:r>
            <a:r>
              <a:rPr lang="fa-IR" sz="2400" u="sng" dirty="0" smtClean="0">
                <a:solidFill>
                  <a:srgbClr val="FF0000"/>
                </a:solidFill>
                <a:effectLst>
                  <a:outerShdw blurRad="38100" dist="38100" dir="2700000" algn="tl">
                    <a:srgbClr val="000000"/>
                  </a:outerShdw>
                </a:effectLst>
                <a:latin typeface="Arial"/>
                <a:ea typeface="+mj-ea"/>
                <a:cs typeface="Zar"/>
              </a:rPr>
              <a:t>(</a:t>
            </a:r>
            <a:r>
              <a:rPr lang="en-US" sz="2400" u="sng" dirty="0" smtClean="0">
                <a:solidFill>
                  <a:srgbClr val="FF0000"/>
                </a:solidFill>
                <a:effectLst>
                  <a:outerShdw blurRad="38100" dist="38100" dir="2700000" algn="tl">
                    <a:srgbClr val="000000"/>
                  </a:outerShdw>
                </a:effectLst>
                <a:latin typeface="Arial"/>
                <a:ea typeface="+mj-ea"/>
                <a:cs typeface="Zar"/>
              </a:rPr>
              <a:t>Insecticides</a:t>
            </a:r>
            <a:r>
              <a:rPr lang="fa-IR" sz="2400" u="sng" dirty="0" smtClean="0">
                <a:solidFill>
                  <a:srgbClr val="FF0000"/>
                </a:solidFill>
                <a:effectLst>
                  <a:outerShdw blurRad="38100" dist="38100" dir="2700000" algn="tl">
                    <a:srgbClr val="000000"/>
                  </a:outerShdw>
                </a:effectLst>
                <a:latin typeface="Arial"/>
                <a:ea typeface="+mj-ea"/>
                <a:cs typeface="Zar"/>
              </a:rPr>
              <a:t>) :</a:t>
            </a:r>
            <a:r>
              <a:rPr lang="fa-IR" sz="2400" dirty="0" smtClean="0">
                <a:solidFill>
                  <a:srgbClr val="FF0000"/>
                </a:solidFill>
                <a:effectLst>
                  <a:outerShdw blurRad="38100" dist="38100" dir="2700000" algn="tl">
                    <a:srgbClr val="000000"/>
                  </a:outerShdw>
                </a:effectLst>
                <a:latin typeface="Arial"/>
                <a:ea typeface="+mj-ea"/>
                <a:cs typeface="Zar"/>
              </a:rPr>
              <a:t> </a:t>
            </a:r>
            <a:r>
              <a:rPr lang="fa-IR" sz="2400" dirty="0" smtClean="0">
                <a:effectLst>
                  <a:outerShdw blurRad="38100" dist="38100" dir="2700000" algn="tl">
                    <a:srgbClr val="000000"/>
                  </a:outerShdw>
                </a:effectLst>
                <a:latin typeface="Arial"/>
                <a:ea typeface="+mj-ea"/>
                <a:cs typeface="Zar"/>
              </a:rPr>
              <a:t>شامل ترکيبات اورگانوکلره،  ارگانوفسفره ، کاربامات و توليدات طبيعي مانند پيرترينها(</a:t>
            </a:r>
            <a:r>
              <a:rPr lang="en-US" sz="2400" dirty="0" err="1" smtClean="0">
                <a:effectLst>
                  <a:outerShdw blurRad="38100" dist="38100" dir="2700000" algn="tl">
                    <a:srgbClr val="000000"/>
                  </a:outerShdw>
                </a:effectLst>
                <a:latin typeface="Arial"/>
                <a:ea typeface="+mj-ea"/>
                <a:cs typeface="Zar"/>
              </a:rPr>
              <a:t>Pyrethrins</a:t>
            </a:r>
            <a:r>
              <a:rPr lang="fa-IR" sz="2400" dirty="0" smtClean="0">
                <a:effectLst>
                  <a:outerShdw blurRad="38100" dist="38100" dir="2700000" algn="tl">
                    <a:srgbClr val="000000"/>
                  </a:outerShdw>
                </a:effectLst>
                <a:latin typeface="Arial"/>
                <a:ea typeface="+mj-ea"/>
                <a:cs typeface="Zar"/>
              </a:rPr>
              <a:t>)</a:t>
            </a:r>
            <a:endParaRPr lang="en-US" sz="2400" dirty="0" smtClean="0"/>
          </a:p>
          <a:p>
            <a:pPr marL="342900" indent="-342900" algn="just" rtl="1">
              <a:lnSpc>
                <a:spcPct val="150000"/>
              </a:lnSpc>
              <a:spcBef>
                <a:spcPts val="0"/>
              </a:spcBef>
              <a:spcAft>
                <a:spcPts val="0"/>
              </a:spcAft>
              <a:buFont typeface="Wingdings"/>
              <a:buChar char=""/>
              <a:tabLst>
                <a:tab pos="457200" algn="l"/>
              </a:tabLst>
              <a:defRPr/>
            </a:pPr>
            <a:r>
              <a:rPr lang="fa-IR" sz="2400" dirty="0" smtClean="0">
                <a:solidFill>
                  <a:srgbClr val="FF0000"/>
                </a:solidFill>
                <a:effectLst>
                  <a:outerShdw blurRad="38100" dist="38100" dir="2700000" algn="tl">
                    <a:srgbClr val="000000"/>
                  </a:outerShdw>
                </a:effectLst>
                <a:latin typeface="Arial"/>
                <a:ea typeface="+mj-ea"/>
                <a:cs typeface="Zar"/>
              </a:rPr>
              <a:t>2 - </a:t>
            </a:r>
            <a:r>
              <a:rPr lang="fa-IR" sz="2400" b="1" dirty="0" smtClean="0">
                <a:solidFill>
                  <a:srgbClr val="FF0000"/>
                </a:solidFill>
                <a:effectLst>
                  <a:outerShdw blurRad="38100" dist="38100" dir="2700000" algn="tl">
                    <a:srgbClr val="000000"/>
                  </a:outerShdw>
                </a:effectLst>
                <a:latin typeface="Arial"/>
                <a:ea typeface="+mj-ea"/>
                <a:cs typeface="Zar"/>
              </a:rPr>
              <a:t>علف کشها</a:t>
            </a:r>
            <a:r>
              <a:rPr lang="fa-IR" sz="2400" dirty="0" smtClean="0">
                <a:solidFill>
                  <a:srgbClr val="FF0000"/>
                </a:solidFill>
                <a:effectLst>
                  <a:outerShdw blurRad="38100" dist="38100" dir="2700000" algn="tl">
                    <a:srgbClr val="000000"/>
                  </a:outerShdw>
                </a:effectLst>
                <a:latin typeface="Arial"/>
                <a:ea typeface="+mj-ea"/>
                <a:cs typeface="Zar"/>
              </a:rPr>
              <a:t> (</a:t>
            </a:r>
            <a:r>
              <a:rPr lang="en-US" sz="2400" dirty="0" smtClean="0">
                <a:solidFill>
                  <a:srgbClr val="FF0000"/>
                </a:solidFill>
                <a:effectLst>
                  <a:outerShdw blurRad="38100" dist="38100" dir="2700000" algn="tl">
                    <a:srgbClr val="000000"/>
                  </a:outerShdw>
                </a:effectLst>
                <a:latin typeface="Arial"/>
                <a:ea typeface="+mj-ea"/>
                <a:cs typeface="Zar"/>
              </a:rPr>
              <a:t>Herbicides-Weed killer</a:t>
            </a:r>
            <a:r>
              <a:rPr lang="fa-IR" sz="2400" dirty="0" smtClean="0">
                <a:solidFill>
                  <a:srgbClr val="FF0000"/>
                </a:solidFill>
                <a:effectLst>
                  <a:outerShdw blurRad="38100" dist="38100" dir="2700000" algn="tl">
                    <a:srgbClr val="000000"/>
                  </a:outerShdw>
                </a:effectLst>
                <a:latin typeface="Arial"/>
                <a:ea typeface="+mj-ea"/>
                <a:cs typeface="Zar"/>
              </a:rPr>
              <a:t>): </a:t>
            </a:r>
            <a:r>
              <a:rPr lang="fa-IR" sz="2400" dirty="0" smtClean="0">
                <a:effectLst>
                  <a:outerShdw blurRad="38100" dist="38100" dir="2700000" algn="tl">
                    <a:srgbClr val="000000"/>
                  </a:outerShdw>
                </a:effectLst>
                <a:latin typeface="Arial"/>
                <a:ea typeface="+mj-ea"/>
                <a:cs typeface="Zar"/>
              </a:rPr>
              <a:t>شامل ترکيبات کلروفنوکسي ، دي نيتروفنولها ، باي پريديل ها (</a:t>
            </a:r>
            <a:r>
              <a:rPr lang="en-US" sz="2400" dirty="0" err="1" smtClean="0">
                <a:effectLst>
                  <a:outerShdw blurRad="38100" dist="38100" dir="2700000" algn="tl">
                    <a:srgbClr val="000000"/>
                  </a:outerShdw>
                </a:effectLst>
                <a:latin typeface="Arial"/>
                <a:ea typeface="+mj-ea"/>
                <a:cs typeface="Zar"/>
              </a:rPr>
              <a:t>Bipyridyls</a:t>
            </a:r>
            <a:r>
              <a:rPr lang="fa-IR" sz="2400" dirty="0" smtClean="0">
                <a:effectLst>
                  <a:outerShdw blurRad="38100" dist="38100" dir="2700000" algn="tl">
                    <a:srgbClr val="000000"/>
                  </a:outerShdw>
                </a:effectLst>
                <a:latin typeface="Arial"/>
                <a:ea typeface="+mj-ea"/>
                <a:cs typeface="Zar"/>
              </a:rPr>
              <a:t>)،کارباماتها، تري يازين ها (</a:t>
            </a:r>
            <a:r>
              <a:rPr lang="en-US" sz="2400" dirty="0" err="1" smtClean="0">
                <a:effectLst>
                  <a:outerShdw blurRad="38100" dist="38100" dir="2700000" algn="tl">
                    <a:srgbClr val="000000"/>
                  </a:outerShdw>
                </a:effectLst>
                <a:latin typeface="Arial"/>
                <a:ea typeface="+mj-ea"/>
                <a:cs typeface="Zar"/>
              </a:rPr>
              <a:t>Triazines</a:t>
            </a:r>
            <a:r>
              <a:rPr lang="fa-IR" sz="2400" dirty="0" smtClean="0">
                <a:effectLst>
                  <a:outerShdw blurRad="38100" dist="38100" dir="2700000" algn="tl">
                    <a:srgbClr val="000000"/>
                  </a:outerShdw>
                </a:effectLst>
                <a:latin typeface="Arial"/>
                <a:ea typeface="+mj-ea"/>
                <a:cs typeface="Zar"/>
              </a:rPr>
              <a:t>) ، اوره هاي مصنوعي (</a:t>
            </a:r>
            <a:r>
              <a:rPr lang="en-US" sz="2400" dirty="0" smtClean="0">
                <a:effectLst>
                  <a:outerShdw blurRad="38100" dist="38100" dir="2700000" algn="tl">
                    <a:srgbClr val="000000"/>
                  </a:outerShdw>
                </a:effectLst>
                <a:latin typeface="Arial"/>
                <a:ea typeface="+mj-ea"/>
                <a:cs typeface="Zar"/>
              </a:rPr>
              <a:t>Substituted </a:t>
            </a:r>
            <a:r>
              <a:rPr lang="en-US" sz="2400" dirty="0" err="1" smtClean="0">
                <a:effectLst>
                  <a:outerShdw blurRad="38100" dist="38100" dir="2700000" algn="tl">
                    <a:srgbClr val="000000"/>
                  </a:outerShdw>
                </a:effectLst>
                <a:latin typeface="Arial"/>
                <a:ea typeface="+mj-ea"/>
                <a:cs typeface="Zar"/>
              </a:rPr>
              <a:t>ureas</a:t>
            </a:r>
            <a:r>
              <a:rPr lang="fa-IR" sz="2400" dirty="0" smtClean="0">
                <a:effectLst>
                  <a:outerShdw blurRad="38100" dist="38100" dir="2700000" algn="tl">
                    <a:srgbClr val="000000"/>
                  </a:outerShdw>
                </a:effectLst>
                <a:latin typeface="Arial"/>
                <a:ea typeface="+mj-ea"/>
                <a:cs typeface="Zar"/>
              </a:rPr>
              <a:t>) وآميدهاي آروماتيک.</a:t>
            </a:r>
            <a:endParaRPr lang="en-US" sz="2400" dirty="0" smtClean="0"/>
          </a:p>
          <a:p>
            <a:pPr marL="342900" indent="-342900" algn="just" rtl="1">
              <a:lnSpc>
                <a:spcPct val="150000"/>
              </a:lnSpc>
              <a:spcBef>
                <a:spcPts val="0"/>
              </a:spcBef>
              <a:spcAft>
                <a:spcPts val="0"/>
              </a:spcAft>
              <a:buFont typeface="Wingdings"/>
              <a:buChar char=""/>
              <a:tabLst>
                <a:tab pos="457200" algn="l"/>
              </a:tabLst>
              <a:defRPr/>
            </a:pPr>
            <a:r>
              <a:rPr lang="fa-IR" sz="2400" dirty="0" smtClean="0">
                <a:solidFill>
                  <a:srgbClr val="FF0000"/>
                </a:solidFill>
                <a:effectLst>
                  <a:outerShdw blurRad="38100" dist="38100" dir="2700000" algn="tl">
                    <a:srgbClr val="000000"/>
                  </a:outerShdw>
                </a:effectLst>
                <a:latin typeface="Arial"/>
                <a:ea typeface="+mj-ea"/>
                <a:cs typeface="Zar"/>
              </a:rPr>
              <a:t>3 - </a:t>
            </a:r>
            <a:r>
              <a:rPr lang="fa-IR" sz="2400" b="1" dirty="0" smtClean="0">
                <a:solidFill>
                  <a:srgbClr val="FF0000"/>
                </a:solidFill>
                <a:effectLst>
                  <a:outerShdw blurRad="38100" dist="38100" dir="2700000" algn="tl">
                    <a:srgbClr val="000000"/>
                  </a:outerShdw>
                </a:effectLst>
                <a:latin typeface="Arial"/>
                <a:ea typeface="+mj-ea"/>
                <a:cs typeface="Zar"/>
              </a:rPr>
              <a:t>قارچ کشها</a:t>
            </a:r>
            <a:r>
              <a:rPr lang="fa-IR" sz="2400" dirty="0" smtClean="0">
                <a:solidFill>
                  <a:srgbClr val="FF0000"/>
                </a:solidFill>
                <a:effectLst>
                  <a:outerShdw blurRad="38100" dist="38100" dir="2700000" algn="tl">
                    <a:srgbClr val="000000"/>
                  </a:outerShdw>
                </a:effectLst>
                <a:latin typeface="Arial"/>
                <a:ea typeface="+mj-ea"/>
                <a:cs typeface="Zar"/>
              </a:rPr>
              <a:t> (</a:t>
            </a:r>
            <a:r>
              <a:rPr lang="en-US" sz="2400" dirty="0" smtClean="0">
                <a:solidFill>
                  <a:srgbClr val="FF0000"/>
                </a:solidFill>
                <a:effectLst>
                  <a:outerShdw blurRad="38100" dist="38100" dir="2700000" algn="tl">
                    <a:srgbClr val="000000"/>
                  </a:outerShdw>
                </a:effectLst>
                <a:latin typeface="Arial"/>
                <a:ea typeface="+mj-ea"/>
                <a:cs typeface="Zar"/>
              </a:rPr>
              <a:t>Fungicides</a:t>
            </a:r>
            <a:r>
              <a:rPr lang="fa-IR" sz="2400" dirty="0" smtClean="0">
                <a:solidFill>
                  <a:srgbClr val="FF0000"/>
                </a:solidFill>
                <a:effectLst>
                  <a:outerShdw blurRad="38100" dist="38100" dir="2700000" algn="tl">
                    <a:srgbClr val="000000"/>
                  </a:outerShdw>
                </a:effectLst>
                <a:latin typeface="Arial"/>
                <a:ea typeface="+mj-ea"/>
                <a:cs typeface="Zar"/>
              </a:rPr>
              <a:t>) : </a:t>
            </a:r>
            <a:r>
              <a:rPr lang="fa-IR" sz="2400" dirty="0" smtClean="0">
                <a:effectLst>
                  <a:outerShdw blurRad="38100" dist="38100" dir="2700000" algn="tl">
                    <a:srgbClr val="000000"/>
                  </a:outerShdw>
                </a:effectLst>
                <a:latin typeface="Arial"/>
                <a:ea typeface="+mj-ea"/>
                <a:cs typeface="Zar"/>
              </a:rPr>
              <a:t>شامل ترکيبات آلکيل جيوه ، هيدروکربنهاي کلردار، دي آلکيل دي تيوکارباماتها (</a:t>
            </a:r>
            <a:r>
              <a:rPr lang="en-US" sz="2400" dirty="0" err="1" smtClean="0">
                <a:effectLst>
                  <a:outerShdw blurRad="38100" dist="38100" dir="2700000" algn="tl">
                    <a:srgbClr val="000000"/>
                  </a:outerShdw>
                </a:effectLst>
                <a:latin typeface="Arial"/>
                <a:ea typeface="+mj-ea"/>
                <a:cs typeface="Zar"/>
              </a:rPr>
              <a:t>Dialkyl</a:t>
            </a:r>
            <a:r>
              <a:rPr lang="en-US" sz="2400" dirty="0" smtClean="0">
                <a:effectLst>
                  <a:outerShdw blurRad="38100" dist="38100" dir="2700000" algn="tl">
                    <a:srgbClr val="000000"/>
                  </a:outerShdw>
                </a:effectLst>
                <a:latin typeface="Arial"/>
                <a:ea typeface="+mj-ea"/>
                <a:cs typeface="Zar"/>
              </a:rPr>
              <a:t> </a:t>
            </a:r>
            <a:r>
              <a:rPr lang="en-US" sz="2400" dirty="0" err="1" smtClean="0">
                <a:effectLst>
                  <a:outerShdw blurRad="38100" dist="38100" dir="2700000" algn="tl">
                    <a:srgbClr val="000000"/>
                  </a:outerShdw>
                </a:effectLst>
                <a:latin typeface="Arial"/>
                <a:ea typeface="+mj-ea"/>
                <a:cs typeface="Zar"/>
              </a:rPr>
              <a:t>dithio</a:t>
            </a:r>
            <a:r>
              <a:rPr lang="en-US" sz="2400" dirty="0" smtClean="0">
                <a:effectLst>
                  <a:outerShdw blurRad="38100" dist="38100" dir="2700000" algn="tl">
                    <a:srgbClr val="000000"/>
                  </a:outerShdw>
                </a:effectLst>
                <a:latin typeface="Arial"/>
                <a:ea typeface="+mj-ea"/>
                <a:cs typeface="Zar"/>
              </a:rPr>
              <a:t> </a:t>
            </a:r>
            <a:r>
              <a:rPr lang="en-US" sz="2400" dirty="0" err="1" smtClean="0">
                <a:effectLst>
                  <a:outerShdw blurRad="38100" dist="38100" dir="2700000" algn="tl">
                    <a:srgbClr val="000000"/>
                  </a:outerShdw>
                </a:effectLst>
                <a:latin typeface="Arial"/>
                <a:ea typeface="+mj-ea"/>
                <a:cs typeface="Zar"/>
              </a:rPr>
              <a:t>carbamates</a:t>
            </a:r>
            <a:r>
              <a:rPr lang="fa-IR" sz="2400" dirty="0" smtClean="0">
                <a:effectLst>
                  <a:outerShdw blurRad="38100" dist="38100" dir="2700000" algn="tl">
                    <a:srgbClr val="000000"/>
                  </a:outerShdw>
                </a:effectLst>
                <a:latin typeface="Arial"/>
                <a:ea typeface="+mj-ea"/>
                <a:cs typeface="Zar"/>
              </a:rPr>
              <a:t>) </a:t>
            </a:r>
            <a:endParaRPr lang="en-US" sz="2400" dirty="0" smtClean="0"/>
          </a:p>
          <a:p>
            <a:pPr>
              <a:defRPr/>
            </a:pPr>
            <a:endParaRPr lang="en-US" dirty="0"/>
          </a:p>
        </p:txBody>
      </p:sp>
      <p:sp>
        <p:nvSpPr>
          <p:cNvPr id="3" name="Title 2"/>
          <p:cNvSpPr>
            <a:spLocks noGrp="1"/>
          </p:cNvSpPr>
          <p:nvPr>
            <p:ph type="title"/>
          </p:nvPr>
        </p:nvSpPr>
        <p:spPr>
          <a:xfrm>
            <a:off x="457200" y="152400"/>
            <a:ext cx="8229600" cy="762000"/>
          </a:xfrm>
        </p:spPr>
        <p:txBody>
          <a:bodyPr/>
          <a:lstStyle/>
          <a:p>
            <a:pPr algn="ctr" rtl="1">
              <a:defRPr/>
            </a:pPr>
            <a:r>
              <a:rPr lang="fa-IR" sz="3200" b="1" smtClean="0">
                <a:solidFill>
                  <a:srgbClr val="FF0000"/>
                </a:solidFill>
                <a:effectLst>
                  <a:outerShdw blurRad="38100" dist="38100" dir="2700000" algn="tl">
                    <a:srgbClr val="000000"/>
                  </a:outerShdw>
                </a:effectLst>
                <a:latin typeface="Arial"/>
                <a:cs typeface="Zar"/>
              </a:rPr>
              <a:t>مهمترين انواع آفت کشها </a:t>
            </a:r>
            <a:endParaRPr sz="320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029200"/>
          </a:xfrm>
        </p:spPr>
        <p:txBody>
          <a:bodyPr/>
          <a:lstStyle/>
          <a:p>
            <a:pPr marL="342900" indent="-342900" algn="just" rtl="1">
              <a:lnSpc>
                <a:spcPct val="120000"/>
              </a:lnSpc>
              <a:spcBef>
                <a:spcPts val="0"/>
              </a:spcBef>
              <a:spcAft>
                <a:spcPts val="0"/>
              </a:spcAft>
              <a:buFont typeface="Wingdings"/>
              <a:buChar char=""/>
              <a:tabLst>
                <a:tab pos="457200" algn="l"/>
              </a:tabLst>
              <a:defRPr/>
            </a:pPr>
            <a:r>
              <a:rPr lang="fa-IR" sz="2800" dirty="0" smtClean="0">
                <a:solidFill>
                  <a:srgbClr val="FF0000"/>
                </a:solidFill>
                <a:effectLst>
                  <a:outerShdw blurRad="38100" dist="38100" dir="2700000" algn="tl">
                    <a:srgbClr val="000000"/>
                  </a:outerShdw>
                </a:effectLst>
                <a:latin typeface="Arial"/>
                <a:ea typeface="+mj-ea"/>
                <a:cs typeface="Zar"/>
              </a:rPr>
              <a:t>4 - </a:t>
            </a:r>
            <a:r>
              <a:rPr lang="fa-IR" sz="2400" b="1" dirty="0" smtClean="0">
                <a:solidFill>
                  <a:srgbClr val="FF0000"/>
                </a:solidFill>
                <a:effectLst>
                  <a:outerShdw blurRad="38100" dist="38100" dir="2700000" algn="tl">
                    <a:srgbClr val="000000"/>
                  </a:outerShdw>
                </a:effectLst>
                <a:latin typeface="Arial"/>
                <a:ea typeface="+mj-ea"/>
                <a:cs typeface="Zar"/>
              </a:rPr>
              <a:t>جونده کشها</a:t>
            </a:r>
            <a:r>
              <a:rPr lang="fa-IR" sz="2400" dirty="0" smtClean="0">
                <a:solidFill>
                  <a:srgbClr val="FF0000"/>
                </a:solidFill>
                <a:effectLst>
                  <a:outerShdw blurRad="38100" dist="38100" dir="2700000" algn="tl">
                    <a:srgbClr val="000000"/>
                  </a:outerShdw>
                </a:effectLst>
                <a:latin typeface="Arial"/>
                <a:ea typeface="+mj-ea"/>
                <a:cs typeface="Zar"/>
              </a:rPr>
              <a:t> </a:t>
            </a:r>
            <a:r>
              <a:rPr lang="fa-IR" sz="2800" dirty="0" smtClean="0">
                <a:solidFill>
                  <a:srgbClr val="FF0000"/>
                </a:solidFill>
                <a:effectLst>
                  <a:outerShdw blurRad="38100" dist="38100" dir="2700000" algn="tl">
                    <a:srgbClr val="000000"/>
                  </a:outerShdw>
                </a:effectLst>
                <a:latin typeface="Arial"/>
                <a:ea typeface="+mj-ea"/>
                <a:cs typeface="Zar"/>
              </a:rPr>
              <a:t>(</a:t>
            </a:r>
            <a:r>
              <a:rPr lang="en-US" sz="2800" dirty="0" smtClean="0">
                <a:solidFill>
                  <a:srgbClr val="FF0000"/>
                </a:solidFill>
                <a:effectLst>
                  <a:outerShdw blurRad="38100" dist="38100" dir="2700000" algn="tl">
                    <a:srgbClr val="000000"/>
                  </a:outerShdw>
                </a:effectLst>
                <a:latin typeface="Arial"/>
                <a:ea typeface="+mj-ea"/>
                <a:cs typeface="Zar"/>
              </a:rPr>
              <a:t>Rodenticides</a:t>
            </a:r>
            <a:r>
              <a:rPr lang="fa-IR" sz="2800" dirty="0" smtClean="0">
                <a:solidFill>
                  <a:srgbClr val="FF0000"/>
                </a:solidFill>
                <a:effectLst>
                  <a:outerShdw blurRad="38100" dist="38100" dir="2700000" algn="tl">
                    <a:srgbClr val="000000"/>
                  </a:outerShdw>
                </a:effectLst>
                <a:latin typeface="Arial"/>
                <a:ea typeface="+mj-ea"/>
                <a:cs typeface="Zar"/>
              </a:rPr>
              <a:t>) : </a:t>
            </a:r>
            <a:r>
              <a:rPr lang="fa-IR" sz="2800" dirty="0" smtClean="0">
                <a:effectLst>
                  <a:outerShdw blurRad="38100" dist="38100" dir="2700000" algn="tl">
                    <a:srgbClr val="000000"/>
                  </a:outerShdw>
                </a:effectLst>
                <a:latin typeface="Arial"/>
                <a:ea typeface="+mj-ea"/>
                <a:cs typeface="Zar"/>
              </a:rPr>
              <a:t>شامل گروههاي غير آلي ، توليدات طبيعي ، آليفاتيک هاي فلوئوردار(</a:t>
            </a:r>
            <a:r>
              <a:rPr lang="en-US" sz="2800" dirty="0" smtClean="0">
                <a:effectLst>
                  <a:outerShdw blurRad="38100" dist="38100" dir="2700000" algn="tl">
                    <a:srgbClr val="000000"/>
                  </a:outerShdw>
                </a:effectLst>
                <a:latin typeface="Arial"/>
                <a:ea typeface="+mj-ea"/>
                <a:cs typeface="Zar"/>
              </a:rPr>
              <a:t>Fluorinated </a:t>
            </a:r>
            <a:r>
              <a:rPr lang="en-US" sz="2800" dirty="0" err="1" smtClean="0">
                <a:effectLst>
                  <a:outerShdw blurRad="38100" dist="38100" dir="2700000" algn="tl">
                    <a:srgbClr val="000000"/>
                  </a:outerShdw>
                </a:effectLst>
                <a:latin typeface="Arial"/>
                <a:ea typeface="+mj-ea"/>
                <a:cs typeface="Zar"/>
              </a:rPr>
              <a:t>aliphatics</a:t>
            </a:r>
            <a:r>
              <a:rPr lang="fa-IR" sz="2800" dirty="0" smtClean="0">
                <a:effectLst>
                  <a:outerShdw blurRad="38100" dist="38100" dir="2700000" algn="tl">
                    <a:srgbClr val="000000"/>
                  </a:outerShdw>
                </a:effectLst>
                <a:latin typeface="Arial"/>
                <a:ea typeface="+mj-ea"/>
                <a:cs typeface="Zar"/>
              </a:rPr>
              <a:t>) و آلفا - نفتيل تيوره  (</a:t>
            </a:r>
            <a:r>
              <a:rPr lang="en-US" sz="2800" dirty="0" smtClean="0">
                <a:effectLst>
                  <a:outerShdw blurRad="38100" dist="38100" dir="2700000" algn="tl">
                    <a:srgbClr val="000000"/>
                  </a:outerShdw>
                </a:effectLst>
                <a:latin typeface="Arial"/>
                <a:ea typeface="+mj-ea"/>
                <a:cs typeface="Zar"/>
              </a:rPr>
              <a:t>α-</a:t>
            </a:r>
            <a:r>
              <a:rPr lang="en-US" sz="2800" dirty="0" err="1" smtClean="0">
                <a:effectLst>
                  <a:outerShdw blurRad="38100" dist="38100" dir="2700000" algn="tl">
                    <a:srgbClr val="000000"/>
                  </a:outerShdw>
                </a:effectLst>
                <a:latin typeface="Arial"/>
                <a:ea typeface="+mj-ea"/>
                <a:cs typeface="Zar"/>
              </a:rPr>
              <a:t>Naphthyl</a:t>
            </a:r>
            <a:r>
              <a:rPr lang="en-US" sz="2800" dirty="0" smtClean="0">
                <a:effectLst>
                  <a:outerShdw blurRad="38100" dist="38100" dir="2700000" algn="tl">
                    <a:srgbClr val="000000"/>
                  </a:outerShdw>
                </a:effectLst>
                <a:latin typeface="Arial"/>
                <a:ea typeface="+mj-ea"/>
                <a:cs typeface="Zar"/>
              </a:rPr>
              <a:t> </a:t>
            </a:r>
            <a:r>
              <a:rPr lang="en-US" sz="2800" dirty="0" err="1" smtClean="0">
                <a:effectLst>
                  <a:outerShdw blurRad="38100" dist="38100" dir="2700000" algn="tl">
                    <a:srgbClr val="000000"/>
                  </a:outerShdw>
                </a:effectLst>
                <a:latin typeface="Arial"/>
                <a:ea typeface="+mj-ea"/>
                <a:cs typeface="Zar"/>
              </a:rPr>
              <a:t>thiourea</a:t>
            </a:r>
            <a:r>
              <a:rPr lang="fa-IR" sz="2800" dirty="0" smtClean="0">
                <a:effectLst>
                  <a:outerShdw blurRad="38100" dist="38100" dir="2700000" algn="tl">
                    <a:srgbClr val="000000"/>
                  </a:outerShdw>
                </a:effectLst>
                <a:latin typeface="Arial"/>
                <a:ea typeface="+mj-ea"/>
                <a:cs typeface="Zar"/>
              </a:rPr>
              <a:t>).</a:t>
            </a:r>
            <a:endParaRPr lang="en-US" dirty="0" smtClean="0"/>
          </a:p>
          <a:p>
            <a:pPr marL="342900" indent="-342900" algn="just" rtl="1">
              <a:lnSpc>
                <a:spcPct val="120000"/>
              </a:lnSpc>
              <a:spcBef>
                <a:spcPts val="0"/>
              </a:spcBef>
              <a:spcAft>
                <a:spcPts val="0"/>
              </a:spcAft>
              <a:buFont typeface="Wingdings"/>
              <a:buChar char=""/>
              <a:tabLst>
                <a:tab pos="457200" algn="l"/>
              </a:tabLst>
              <a:defRPr/>
            </a:pPr>
            <a:r>
              <a:rPr lang="fa-IR" sz="2800" dirty="0" smtClean="0">
                <a:solidFill>
                  <a:srgbClr val="FF0000"/>
                </a:solidFill>
                <a:effectLst>
                  <a:outerShdw blurRad="38100" dist="38100" dir="2700000" algn="tl">
                    <a:srgbClr val="000000"/>
                  </a:outerShdw>
                </a:effectLst>
                <a:latin typeface="Arial"/>
                <a:ea typeface="+mj-ea"/>
                <a:cs typeface="Zar"/>
              </a:rPr>
              <a:t>5 - </a:t>
            </a:r>
            <a:r>
              <a:rPr lang="fa-IR" sz="2400" b="1" dirty="0" smtClean="0">
                <a:solidFill>
                  <a:srgbClr val="FF0000"/>
                </a:solidFill>
                <a:effectLst>
                  <a:outerShdw blurRad="38100" dist="38100" dir="2700000" algn="tl">
                    <a:srgbClr val="000000"/>
                  </a:outerShdw>
                </a:effectLst>
                <a:latin typeface="Arial"/>
                <a:ea typeface="+mj-ea"/>
                <a:cs typeface="Zar"/>
              </a:rPr>
              <a:t>لاروکش ها</a:t>
            </a:r>
            <a:r>
              <a:rPr lang="fa-IR" sz="2400" dirty="0" smtClean="0">
                <a:solidFill>
                  <a:srgbClr val="FF0000"/>
                </a:solidFill>
                <a:effectLst>
                  <a:outerShdw blurRad="38100" dist="38100" dir="2700000" algn="tl">
                    <a:srgbClr val="000000"/>
                  </a:outerShdw>
                </a:effectLst>
                <a:latin typeface="Arial"/>
                <a:ea typeface="+mj-ea"/>
                <a:cs typeface="Zar"/>
              </a:rPr>
              <a:t> </a:t>
            </a:r>
            <a:r>
              <a:rPr lang="fa-IR" sz="2800" dirty="0" smtClean="0">
                <a:solidFill>
                  <a:srgbClr val="FF0000"/>
                </a:solidFill>
                <a:effectLst>
                  <a:outerShdw blurRad="38100" dist="38100" dir="2700000" algn="tl">
                    <a:srgbClr val="000000"/>
                  </a:outerShdw>
                </a:effectLst>
                <a:latin typeface="Arial"/>
                <a:ea typeface="+mj-ea"/>
                <a:cs typeface="Zar"/>
              </a:rPr>
              <a:t>(</a:t>
            </a:r>
            <a:r>
              <a:rPr lang="en-US" sz="2800" dirty="0" err="1" smtClean="0">
                <a:solidFill>
                  <a:srgbClr val="FF0000"/>
                </a:solidFill>
                <a:effectLst>
                  <a:outerShdw blurRad="38100" dist="38100" dir="2700000" algn="tl">
                    <a:srgbClr val="000000"/>
                  </a:outerShdw>
                </a:effectLst>
                <a:latin typeface="Arial"/>
                <a:ea typeface="+mj-ea"/>
                <a:cs typeface="Zar"/>
              </a:rPr>
              <a:t>Lavicides</a:t>
            </a:r>
            <a:r>
              <a:rPr lang="fa-IR" sz="2800" dirty="0" smtClean="0">
                <a:solidFill>
                  <a:srgbClr val="FF0000"/>
                </a:solidFill>
                <a:effectLst>
                  <a:outerShdw blurRad="38100" dist="38100" dir="2700000" algn="tl">
                    <a:srgbClr val="000000"/>
                  </a:outerShdw>
                </a:effectLst>
                <a:latin typeface="Arial"/>
                <a:ea typeface="+mj-ea"/>
                <a:cs typeface="Zar"/>
              </a:rPr>
              <a:t>)</a:t>
            </a:r>
            <a:endParaRPr lang="en-US" dirty="0" smtClean="0">
              <a:solidFill>
                <a:srgbClr val="FF0000"/>
              </a:solidFill>
            </a:endParaRPr>
          </a:p>
          <a:p>
            <a:pPr marL="342900" indent="-342900" algn="just" rtl="1">
              <a:lnSpc>
                <a:spcPct val="120000"/>
              </a:lnSpc>
              <a:spcBef>
                <a:spcPts val="0"/>
              </a:spcBef>
              <a:spcAft>
                <a:spcPts val="0"/>
              </a:spcAft>
              <a:buFont typeface="Wingdings"/>
              <a:buChar char=""/>
              <a:tabLst>
                <a:tab pos="457200" algn="l"/>
              </a:tabLst>
              <a:defRPr/>
            </a:pPr>
            <a:r>
              <a:rPr lang="fa-IR" sz="2800" dirty="0" smtClean="0">
                <a:solidFill>
                  <a:srgbClr val="FF0000"/>
                </a:solidFill>
                <a:effectLst>
                  <a:outerShdw blurRad="38100" dist="38100" dir="2700000" algn="tl">
                    <a:srgbClr val="000000"/>
                  </a:outerShdw>
                </a:effectLst>
                <a:latin typeface="Arial"/>
                <a:ea typeface="+mj-ea"/>
                <a:cs typeface="Zar"/>
              </a:rPr>
              <a:t>6 - </a:t>
            </a:r>
            <a:r>
              <a:rPr lang="fa-IR" sz="2400" b="1" dirty="0" smtClean="0">
                <a:solidFill>
                  <a:srgbClr val="FF0000"/>
                </a:solidFill>
                <a:effectLst>
                  <a:outerShdw blurRad="38100" dist="38100" dir="2700000" algn="tl">
                    <a:srgbClr val="000000"/>
                  </a:outerShdw>
                </a:effectLst>
                <a:latin typeface="Arial"/>
                <a:ea typeface="+mj-ea"/>
                <a:cs typeface="Zar"/>
              </a:rPr>
              <a:t>حلزون کش ها</a:t>
            </a:r>
            <a:r>
              <a:rPr lang="fa-IR" sz="2400" dirty="0" smtClean="0">
                <a:solidFill>
                  <a:srgbClr val="FF0000"/>
                </a:solidFill>
                <a:effectLst>
                  <a:outerShdw blurRad="38100" dist="38100" dir="2700000" algn="tl">
                    <a:srgbClr val="000000"/>
                  </a:outerShdw>
                </a:effectLst>
                <a:latin typeface="Arial"/>
                <a:ea typeface="+mj-ea"/>
                <a:cs typeface="Zar"/>
              </a:rPr>
              <a:t> </a:t>
            </a:r>
            <a:r>
              <a:rPr lang="fa-IR" sz="2800" dirty="0" smtClean="0">
                <a:solidFill>
                  <a:srgbClr val="FF0000"/>
                </a:solidFill>
                <a:effectLst>
                  <a:outerShdw blurRad="38100" dist="38100" dir="2700000" algn="tl">
                    <a:srgbClr val="000000"/>
                  </a:outerShdw>
                </a:effectLst>
                <a:latin typeface="Arial"/>
                <a:ea typeface="+mj-ea"/>
                <a:cs typeface="Zar"/>
              </a:rPr>
              <a:t>(</a:t>
            </a:r>
            <a:r>
              <a:rPr lang="en-US" sz="2800" dirty="0" err="1" smtClean="0">
                <a:solidFill>
                  <a:srgbClr val="FF0000"/>
                </a:solidFill>
                <a:effectLst>
                  <a:outerShdw blurRad="38100" dist="38100" dir="2700000" algn="tl">
                    <a:srgbClr val="000000"/>
                  </a:outerShdw>
                </a:effectLst>
                <a:latin typeface="Arial"/>
                <a:ea typeface="+mj-ea"/>
                <a:cs typeface="Zar"/>
              </a:rPr>
              <a:t>Molluscides</a:t>
            </a:r>
            <a:r>
              <a:rPr lang="fa-IR" sz="2800" dirty="0" smtClean="0">
                <a:solidFill>
                  <a:srgbClr val="FF0000"/>
                </a:solidFill>
                <a:effectLst>
                  <a:outerShdw blurRad="38100" dist="38100" dir="2700000" algn="tl">
                    <a:srgbClr val="000000"/>
                  </a:outerShdw>
                </a:effectLst>
                <a:latin typeface="Arial"/>
                <a:ea typeface="+mj-ea"/>
                <a:cs typeface="Zar"/>
              </a:rPr>
              <a:t>) </a:t>
            </a:r>
            <a:r>
              <a:rPr lang="fa-IR" sz="2800" dirty="0" smtClean="0">
                <a:effectLst>
                  <a:outerShdw blurRad="38100" dist="38100" dir="2700000" algn="tl">
                    <a:srgbClr val="000000"/>
                  </a:outerShdw>
                </a:effectLst>
                <a:latin typeface="Arial"/>
                <a:ea typeface="+mj-ea"/>
                <a:cs typeface="Zar"/>
              </a:rPr>
              <a:t>و ...</a:t>
            </a:r>
            <a:endParaRPr lang="en-US" dirty="0" smtClean="0"/>
          </a:p>
          <a:p>
            <a:pPr marL="342900" indent="-342900" algn="just" rtl="1">
              <a:lnSpc>
                <a:spcPct val="120000"/>
              </a:lnSpc>
              <a:spcBef>
                <a:spcPts val="0"/>
              </a:spcBef>
              <a:spcAft>
                <a:spcPts val="0"/>
              </a:spcAft>
              <a:buFont typeface="Wingdings"/>
              <a:buChar char=""/>
              <a:tabLst>
                <a:tab pos="457200" algn="l"/>
              </a:tabLst>
              <a:defRPr/>
            </a:pPr>
            <a:r>
              <a:rPr lang="fa-IR" sz="2800" b="1" dirty="0" smtClean="0">
                <a:solidFill>
                  <a:srgbClr val="FF0000"/>
                </a:solidFill>
                <a:effectLst>
                  <a:outerShdw blurRad="38100" dist="38100" dir="2700000" algn="tl">
                    <a:srgbClr val="000000"/>
                  </a:outerShdw>
                </a:effectLst>
                <a:latin typeface="Arial"/>
                <a:ea typeface="+mj-ea"/>
                <a:cs typeface="Zar"/>
              </a:rPr>
              <a:t>نکته:</a:t>
            </a:r>
            <a:r>
              <a:rPr lang="fa-IR" sz="2800" dirty="0" smtClean="0">
                <a:solidFill>
                  <a:srgbClr val="FF0000"/>
                </a:solidFill>
                <a:effectLst>
                  <a:outerShdw blurRad="38100" dist="38100" dir="2700000" algn="tl">
                    <a:srgbClr val="000000"/>
                  </a:outerShdw>
                </a:effectLst>
                <a:latin typeface="Arial"/>
                <a:ea typeface="+mj-ea"/>
                <a:cs typeface="Zar"/>
              </a:rPr>
              <a:t> </a:t>
            </a:r>
            <a:r>
              <a:rPr lang="fa-IR" sz="2800" dirty="0" smtClean="0">
                <a:effectLst>
                  <a:outerShdw blurRad="38100" dist="38100" dir="2700000" algn="tl">
                    <a:srgbClr val="000000"/>
                  </a:outerShdw>
                </a:effectLst>
                <a:latin typeface="Arial"/>
                <a:ea typeface="+mj-ea"/>
                <a:cs typeface="Zar"/>
              </a:rPr>
              <a:t>که برخي از مواد ممکن است در چند دسته قرار گيرند. به عنوان مثال ترکيبات ارسنيک به عنوان حشره کش ، جونده کش و علف کش کاربرد دارند.</a:t>
            </a:r>
            <a:endParaRPr lang="en-US" dirty="0" smtClean="0"/>
          </a:p>
          <a:p>
            <a:pPr>
              <a:defRPr/>
            </a:pPr>
            <a:endParaRPr lang="en-US" dirty="0"/>
          </a:p>
        </p:txBody>
      </p:sp>
      <p:sp>
        <p:nvSpPr>
          <p:cNvPr id="3" name="Title 2"/>
          <p:cNvSpPr>
            <a:spLocks noGrp="1"/>
          </p:cNvSpPr>
          <p:nvPr>
            <p:ph type="title"/>
          </p:nvPr>
        </p:nvSpPr>
        <p:spPr>
          <a:xfrm>
            <a:off x="457200" y="152400"/>
            <a:ext cx="8229600" cy="762000"/>
          </a:xfrm>
        </p:spPr>
        <p:txBody>
          <a:bodyPr/>
          <a:lstStyle/>
          <a:p>
            <a:pPr algn="ctr" rtl="1">
              <a:defRPr/>
            </a:pPr>
            <a:r>
              <a:rPr lang="fa-IR" sz="2800" b="1">
                <a:ln w="3200">
                  <a:solidFill>
                    <a:srgbClr val="444D26">
                      <a:shade val="75000"/>
                      <a:alpha val="25000"/>
                    </a:srgbClr>
                  </a:solidFill>
                  <a:prstDash val="solid"/>
                  <a:round/>
                </a:ln>
                <a:solidFill>
                  <a:srgbClr val="FF0000"/>
                </a:solidFill>
                <a:effectLst>
                  <a:outerShdw blurRad="38100" dist="38100" dir="2700000" algn="tl">
                    <a:srgbClr val="000000"/>
                  </a:outerShdw>
                </a:effectLst>
                <a:latin typeface="Arial"/>
                <a:cs typeface="Zar"/>
              </a:rPr>
              <a:t>مهمترين انواع آفت کشها </a:t>
            </a:r>
            <a:endParaRPr sz="3200">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105400"/>
          </a:xfrm>
        </p:spPr>
        <p:txBody>
          <a:bodyPr/>
          <a:lstStyle/>
          <a:p>
            <a:pPr marL="0" algn="just" rtl="1">
              <a:lnSpc>
                <a:spcPct val="120000"/>
              </a:lnSpc>
              <a:spcBef>
                <a:spcPts val="0"/>
              </a:spcBef>
              <a:spcAft>
                <a:spcPts val="0"/>
              </a:spcAft>
              <a:defRPr/>
            </a:pPr>
            <a:r>
              <a:rPr lang="fa-IR" sz="2800" dirty="0" smtClean="0">
                <a:effectLst>
                  <a:outerShdw blurRad="38100" dist="38100" dir="2700000" algn="tl">
                    <a:srgbClr val="000000"/>
                  </a:outerShdw>
                </a:effectLst>
                <a:latin typeface="Arial"/>
                <a:ea typeface="+mj-ea"/>
                <a:cs typeface="Zar"/>
              </a:rPr>
              <a:t>1-</a:t>
            </a:r>
            <a:r>
              <a:rPr lang="fa-IR" sz="2800" dirty="0" smtClean="0">
                <a:effectLst>
                  <a:outerShdw blurRad="38100" dist="38100" dir="2700000" algn="tl">
                    <a:srgbClr val="000000"/>
                  </a:outerShdw>
                </a:effectLst>
                <a:latin typeface="Times New Roman"/>
                <a:ea typeface="+mj-ea"/>
                <a:cs typeface="Zar"/>
              </a:rPr>
              <a:t>    </a:t>
            </a:r>
            <a:r>
              <a:rPr lang="fa-IR" sz="2800" dirty="0" smtClean="0">
                <a:effectLst>
                  <a:outerShdw blurRad="38100" dist="38100" dir="2700000" algn="tl">
                    <a:srgbClr val="000000"/>
                  </a:outerShdw>
                </a:effectLst>
                <a:latin typeface="Arial"/>
                <a:ea typeface="+mj-ea"/>
                <a:cs typeface="Zar"/>
              </a:rPr>
              <a:t> </a:t>
            </a:r>
            <a:r>
              <a:rPr lang="ar-SA" sz="2800" dirty="0" smtClean="0">
                <a:effectLst>
                  <a:outerShdw blurRad="38100" dist="38100" dir="2700000" algn="tl">
                    <a:srgbClr val="000000"/>
                  </a:outerShdw>
                </a:effectLst>
                <a:latin typeface="Arial"/>
                <a:ea typeface="+mj-ea"/>
                <a:cs typeface="Zar"/>
              </a:rPr>
              <a:t>حشره</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كش</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هاي آلي كلره </a:t>
            </a:r>
            <a:endParaRPr lang="en-US" sz="2000" dirty="0" smtClean="0">
              <a:latin typeface="Calibri"/>
              <a:ea typeface="Calibri"/>
              <a:cs typeface="Arial"/>
            </a:endParaRPr>
          </a:p>
          <a:p>
            <a:pPr marL="0" algn="just" rtl="1">
              <a:lnSpc>
                <a:spcPct val="120000"/>
              </a:lnSpc>
              <a:spcBef>
                <a:spcPts val="0"/>
              </a:spcBef>
              <a:spcAft>
                <a:spcPts val="0"/>
              </a:spcAft>
              <a:defRPr/>
            </a:pPr>
            <a:r>
              <a:rPr lang="fa-IR" sz="2800" dirty="0" smtClean="0">
                <a:effectLst>
                  <a:outerShdw blurRad="38100" dist="38100" dir="2700000" algn="tl">
                    <a:srgbClr val="000000"/>
                  </a:outerShdw>
                </a:effectLst>
                <a:latin typeface="Arial"/>
                <a:ea typeface="+mj-ea"/>
                <a:cs typeface="Zar"/>
              </a:rPr>
              <a:t>2-</a:t>
            </a:r>
            <a:r>
              <a:rPr lang="fa-IR" sz="2800" dirty="0" smtClean="0">
                <a:effectLst>
                  <a:outerShdw blurRad="38100" dist="38100" dir="2700000" algn="tl">
                    <a:srgbClr val="000000"/>
                  </a:outerShdw>
                </a:effectLst>
                <a:latin typeface="Times New Roman"/>
                <a:ea typeface="+mj-ea"/>
                <a:cs typeface="Zar"/>
              </a:rPr>
              <a:t>    </a:t>
            </a:r>
            <a:r>
              <a:rPr lang="fa-IR" sz="2800" dirty="0" smtClean="0">
                <a:effectLst>
                  <a:outerShdw blurRad="38100" dist="38100" dir="2700000" algn="tl">
                    <a:srgbClr val="000000"/>
                  </a:outerShdw>
                </a:effectLst>
                <a:latin typeface="Arial"/>
                <a:ea typeface="+mj-ea"/>
                <a:cs typeface="Zar"/>
              </a:rPr>
              <a:t> </a:t>
            </a:r>
            <a:r>
              <a:rPr lang="ar-SA" sz="2800" dirty="0" smtClean="0">
                <a:effectLst>
                  <a:outerShdw blurRad="38100" dist="38100" dir="2700000" algn="tl">
                    <a:srgbClr val="000000"/>
                  </a:outerShdw>
                </a:effectLst>
                <a:latin typeface="Arial"/>
                <a:ea typeface="+mj-ea"/>
                <a:cs typeface="Zar"/>
              </a:rPr>
              <a:t>حشره</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كش</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هاي آلي فسفره</a:t>
            </a:r>
            <a:endParaRPr lang="en-US" sz="2000" dirty="0" smtClean="0">
              <a:latin typeface="Calibri"/>
              <a:ea typeface="Calibri"/>
              <a:cs typeface="Arial"/>
            </a:endParaRPr>
          </a:p>
          <a:p>
            <a:pPr marL="0" algn="just" rtl="1">
              <a:lnSpc>
                <a:spcPct val="120000"/>
              </a:lnSpc>
              <a:spcBef>
                <a:spcPts val="0"/>
              </a:spcBef>
              <a:spcAft>
                <a:spcPts val="0"/>
              </a:spcAft>
              <a:defRPr/>
            </a:pPr>
            <a:r>
              <a:rPr lang="fa-IR" sz="2800" dirty="0" smtClean="0">
                <a:effectLst>
                  <a:outerShdw blurRad="38100" dist="38100" dir="2700000" algn="tl">
                    <a:srgbClr val="000000"/>
                  </a:outerShdw>
                </a:effectLst>
                <a:latin typeface="Arial"/>
                <a:ea typeface="+mj-ea"/>
                <a:cs typeface="Zar"/>
              </a:rPr>
              <a:t>3-</a:t>
            </a:r>
            <a:r>
              <a:rPr lang="fa-IR" sz="2800" dirty="0" smtClean="0">
                <a:effectLst>
                  <a:outerShdw blurRad="38100" dist="38100" dir="2700000" algn="tl">
                    <a:srgbClr val="000000"/>
                  </a:outerShdw>
                </a:effectLst>
                <a:latin typeface="Times New Roman"/>
                <a:ea typeface="+mj-ea"/>
                <a:cs typeface="Zar"/>
              </a:rPr>
              <a:t>    </a:t>
            </a:r>
            <a:r>
              <a:rPr lang="fa-IR" sz="2800" dirty="0" smtClean="0">
                <a:effectLst>
                  <a:outerShdw blurRad="38100" dist="38100" dir="2700000" algn="tl">
                    <a:srgbClr val="000000"/>
                  </a:outerShdw>
                </a:effectLst>
                <a:latin typeface="Arial"/>
                <a:ea typeface="+mj-ea"/>
                <a:cs typeface="Zar"/>
              </a:rPr>
              <a:t> </a:t>
            </a:r>
            <a:r>
              <a:rPr lang="ar-SA" sz="2800" dirty="0" smtClean="0">
                <a:effectLst>
                  <a:outerShdw blurRad="38100" dist="38100" dir="2700000" algn="tl">
                    <a:srgbClr val="000000"/>
                  </a:outerShdw>
                </a:effectLst>
                <a:latin typeface="Arial"/>
                <a:ea typeface="+mj-ea"/>
                <a:cs typeface="Zar"/>
              </a:rPr>
              <a:t>كاربامات</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ها </a:t>
            </a:r>
            <a:endParaRPr lang="en-US" sz="2000" dirty="0" smtClean="0">
              <a:latin typeface="Calibri"/>
              <a:ea typeface="Calibri"/>
              <a:cs typeface="Arial"/>
            </a:endParaRPr>
          </a:p>
          <a:p>
            <a:pPr marL="0" algn="just" rtl="1">
              <a:lnSpc>
                <a:spcPct val="120000"/>
              </a:lnSpc>
              <a:spcBef>
                <a:spcPts val="0"/>
              </a:spcBef>
              <a:spcAft>
                <a:spcPts val="0"/>
              </a:spcAft>
              <a:defRPr/>
            </a:pPr>
            <a:r>
              <a:rPr lang="fa-IR" sz="2800" dirty="0" smtClean="0">
                <a:effectLst>
                  <a:outerShdw blurRad="38100" dist="38100" dir="2700000" algn="tl">
                    <a:srgbClr val="000000"/>
                  </a:outerShdw>
                </a:effectLst>
                <a:latin typeface="Arial"/>
                <a:ea typeface="+mj-ea"/>
                <a:cs typeface="Zar"/>
              </a:rPr>
              <a:t>4-</a:t>
            </a:r>
            <a:r>
              <a:rPr lang="fa-IR" sz="2800" dirty="0" smtClean="0">
                <a:effectLst>
                  <a:outerShdw blurRad="38100" dist="38100" dir="2700000" algn="tl">
                    <a:srgbClr val="000000"/>
                  </a:outerShdw>
                </a:effectLst>
                <a:latin typeface="Times New Roman"/>
                <a:ea typeface="+mj-ea"/>
                <a:cs typeface="Zar"/>
              </a:rPr>
              <a:t>    </a:t>
            </a:r>
            <a:r>
              <a:rPr lang="fa-IR" sz="2800" dirty="0" smtClean="0">
                <a:effectLst>
                  <a:outerShdw blurRad="38100" dist="38100" dir="2700000" algn="tl">
                    <a:srgbClr val="000000"/>
                  </a:outerShdw>
                </a:effectLst>
                <a:latin typeface="Arial"/>
                <a:ea typeface="+mj-ea"/>
                <a:cs typeface="Zar"/>
              </a:rPr>
              <a:t> </a:t>
            </a:r>
            <a:r>
              <a:rPr lang="ar-SA" sz="2800" dirty="0" smtClean="0">
                <a:effectLst>
                  <a:outerShdw blurRad="38100" dist="38100" dir="2700000" algn="tl">
                    <a:srgbClr val="000000"/>
                  </a:outerShdw>
                </a:effectLst>
                <a:latin typeface="Arial"/>
                <a:ea typeface="+mj-ea"/>
                <a:cs typeface="Zar"/>
              </a:rPr>
              <a:t>حشره</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كش</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هاي آلي گوگردي</a:t>
            </a:r>
            <a:endParaRPr lang="en-US" sz="2000" dirty="0" smtClean="0">
              <a:latin typeface="Calibri"/>
              <a:ea typeface="Calibri"/>
              <a:cs typeface="Arial"/>
            </a:endParaRPr>
          </a:p>
          <a:p>
            <a:pPr marL="0" algn="just" rtl="1">
              <a:lnSpc>
                <a:spcPct val="120000"/>
              </a:lnSpc>
              <a:spcBef>
                <a:spcPts val="0"/>
              </a:spcBef>
              <a:spcAft>
                <a:spcPts val="0"/>
              </a:spcAft>
              <a:defRPr/>
            </a:pPr>
            <a:r>
              <a:rPr lang="fa-IR" sz="2800" dirty="0" smtClean="0">
                <a:effectLst>
                  <a:outerShdw blurRad="38100" dist="38100" dir="2700000" algn="tl">
                    <a:srgbClr val="000000"/>
                  </a:outerShdw>
                </a:effectLst>
                <a:latin typeface="Arial"/>
                <a:ea typeface="+mj-ea"/>
                <a:cs typeface="Zar"/>
              </a:rPr>
              <a:t>5-</a:t>
            </a:r>
            <a:r>
              <a:rPr lang="fa-IR" sz="2800" dirty="0" smtClean="0">
                <a:effectLst>
                  <a:outerShdw blurRad="38100" dist="38100" dir="2700000" algn="tl">
                    <a:srgbClr val="000000"/>
                  </a:outerShdw>
                </a:effectLst>
                <a:latin typeface="Times New Roman"/>
                <a:ea typeface="+mj-ea"/>
                <a:cs typeface="Zar"/>
              </a:rPr>
              <a:t>    </a:t>
            </a:r>
            <a:r>
              <a:rPr lang="fa-IR" sz="2800" dirty="0" smtClean="0">
                <a:effectLst>
                  <a:outerShdw blurRad="38100" dist="38100" dir="2700000" algn="tl">
                    <a:srgbClr val="000000"/>
                  </a:outerShdw>
                </a:effectLst>
                <a:latin typeface="Arial"/>
                <a:ea typeface="+mj-ea"/>
                <a:cs typeface="Zar"/>
              </a:rPr>
              <a:t> </a:t>
            </a:r>
            <a:r>
              <a:rPr lang="ar-SA" sz="2800" dirty="0" smtClean="0">
                <a:effectLst>
                  <a:outerShdw blurRad="38100" dist="38100" dir="2700000" algn="tl">
                    <a:srgbClr val="000000"/>
                  </a:outerShdw>
                </a:effectLst>
                <a:latin typeface="Arial"/>
                <a:ea typeface="+mj-ea"/>
                <a:cs typeface="Zar"/>
              </a:rPr>
              <a:t>حشره</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كش</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هاي آلي ازت</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دار</a:t>
            </a:r>
            <a:endParaRPr lang="en-US" sz="2000" dirty="0" smtClean="0">
              <a:latin typeface="Calibri"/>
              <a:ea typeface="Calibri"/>
              <a:cs typeface="Arial"/>
            </a:endParaRPr>
          </a:p>
          <a:p>
            <a:pPr marL="0" algn="just" rtl="1">
              <a:lnSpc>
                <a:spcPct val="120000"/>
              </a:lnSpc>
              <a:spcBef>
                <a:spcPts val="0"/>
              </a:spcBef>
              <a:spcAft>
                <a:spcPts val="0"/>
              </a:spcAft>
              <a:defRPr/>
            </a:pPr>
            <a:r>
              <a:rPr lang="fa-IR" sz="2800" dirty="0" smtClean="0">
                <a:effectLst>
                  <a:outerShdw blurRad="38100" dist="38100" dir="2700000" algn="tl">
                    <a:srgbClr val="000000"/>
                  </a:outerShdw>
                </a:effectLst>
                <a:latin typeface="Arial"/>
                <a:ea typeface="+mj-ea"/>
                <a:cs typeface="Zar"/>
              </a:rPr>
              <a:t>6-</a:t>
            </a:r>
            <a:r>
              <a:rPr lang="fa-IR" sz="2800" dirty="0" smtClean="0">
                <a:effectLst>
                  <a:outerShdw blurRad="38100" dist="38100" dir="2700000" algn="tl">
                    <a:srgbClr val="000000"/>
                  </a:outerShdw>
                </a:effectLst>
                <a:latin typeface="Times New Roman"/>
                <a:ea typeface="+mj-ea"/>
                <a:cs typeface="Zar"/>
              </a:rPr>
              <a:t>    </a:t>
            </a:r>
            <a:r>
              <a:rPr lang="fa-IR" sz="2800" dirty="0" smtClean="0">
                <a:effectLst>
                  <a:outerShdw blurRad="38100" dist="38100" dir="2700000" algn="tl">
                    <a:srgbClr val="000000"/>
                  </a:outerShdw>
                </a:effectLst>
                <a:latin typeface="Arial"/>
                <a:ea typeface="+mj-ea"/>
                <a:cs typeface="Zar"/>
              </a:rPr>
              <a:t> </a:t>
            </a:r>
            <a:r>
              <a:rPr lang="ar-SA" sz="2800" dirty="0" smtClean="0">
                <a:effectLst>
                  <a:outerShdw blurRad="38100" dist="38100" dir="2700000" algn="tl">
                    <a:srgbClr val="000000"/>
                  </a:outerShdw>
                </a:effectLst>
                <a:latin typeface="Arial"/>
                <a:ea typeface="+mj-ea"/>
                <a:cs typeface="Zar"/>
              </a:rPr>
              <a:t>حشره</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كش</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هاي تدخيني</a:t>
            </a:r>
            <a:endParaRPr lang="en-US" sz="2000" dirty="0" smtClean="0">
              <a:latin typeface="Calibri"/>
              <a:ea typeface="Calibri"/>
              <a:cs typeface="Arial"/>
            </a:endParaRPr>
          </a:p>
          <a:p>
            <a:pPr marL="0" algn="just" rtl="1">
              <a:lnSpc>
                <a:spcPct val="120000"/>
              </a:lnSpc>
              <a:spcBef>
                <a:spcPts val="0"/>
              </a:spcBef>
              <a:spcAft>
                <a:spcPts val="0"/>
              </a:spcAft>
              <a:defRPr/>
            </a:pPr>
            <a:r>
              <a:rPr lang="fa-IR" sz="2800" dirty="0" smtClean="0">
                <a:effectLst>
                  <a:outerShdw blurRad="38100" dist="38100" dir="2700000" algn="tl">
                    <a:srgbClr val="000000"/>
                  </a:outerShdw>
                </a:effectLst>
                <a:latin typeface="Arial"/>
                <a:ea typeface="+mj-ea"/>
                <a:cs typeface="Zar"/>
              </a:rPr>
              <a:t>7-</a:t>
            </a:r>
            <a:r>
              <a:rPr lang="fa-IR" sz="2800" dirty="0" smtClean="0">
                <a:effectLst>
                  <a:outerShdw blurRad="38100" dist="38100" dir="2700000" algn="tl">
                    <a:srgbClr val="000000"/>
                  </a:outerShdw>
                </a:effectLst>
                <a:latin typeface="Times New Roman"/>
                <a:ea typeface="+mj-ea"/>
                <a:cs typeface="Zar"/>
              </a:rPr>
              <a:t>    </a:t>
            </a:r>
            <a:r>
              <a:rPr lang="fa-IR" sz="2800" dirty="0" smtClean="0">
                <a:effectLst>
                  <a:outerShdw blurRad="38100" dist="38100" dir="2700000" algn="tl">
                    <a:srgbClr val="000000"/>
                  </a:outerShdw>
                </a:effectLst>
                <a:latin typeface="Arial"/>
                <a:ea typeface="+mj-ea"/>
                <a:cs typeface="Zar"/>
              </a:rPr>
              <a:t> </a:t>
            </a:r>
            <a:r>
              <a:rPr lang="ar-SA" sz="2800" dirty="0" smtClean="0">
                <a:effectLst>
                  <a:outerShdw blurRad="38100" dist="38100" dir="2700000" algn="tl">
                    <a:srgbClr val="000000"/>
                  </a:outerShdw>
                </a:effectLst>
                <a:latin typeface="Arial"/>
                <a:ea typeface="+mj-ea"/>
                <a:cs typeface="Zar"/>
              </a:rPr>
              <a:t>حشره</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كش</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هاي كاني (معدني)</a:t>
            </a:r>
            <a:endParaRPr lang="en-US" sz="2000" dirty="0" smtClean="0">
              <a:latin typeface="Calibri"/>
              <a:ea typeface="Calibri"/>
              <a:cs typeface="Arial"/>
            </a:endParaRPr>
          </a:p>
          <a:p>
            <a:pPr marL="0" algn="just" rtl="1">
              <a:lnSpc>
                <a:spcPct val="120000"/>
              </a:lnSpc>
              <a:spcBef>
                <a:spcPts val="0"/>
              </a:spcBef>
              <a:spcAft>
                <a:spcPts val="0"/>
              </a:spcAft>
              <a:defRPr/>
            </a:pPr>
            <a:r>
              <a:rPr lang="fa-IR" sz="2800" dirty="0" smtClean="0">
                <a:effectLst>
                  <a:outerShdw blurRad="38100" dist="38100" dir="2700000" algn="tl">
                    <a:srgbClr val="000000"/>
                  </a:outerShdw>
                </a:effectLst>
                <a:latin typeface="Arial"/>
                <a:ea typeface="+mj-ea"/>
                <a:cs typeface="Zar"/>
              </a:rPr>
              <a:t>8 - </a:t>
            </a:r>
            <a:r>
              <a:rPr lang="ar-SA" sz="2800" dirty="0" smtClean="0">
                <a:effectLst>
                  <a:outerShdw blurRad="38100" dist="38100" dir="2700000" algn="tl">
                    <a:srgbClr val="000000"/>
                  </a:outerShdw>
                </a:effectLst>
                <a:latin typeface="Arial"/>
                <a:ea typeface="+mj-ea"/>
                <a:cs typeface="Zar"/>
              </a:rPr>
              <a:t>ساير موادي ، كه به عنوان حشره</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كش ، مصرف مي</a:t>
            </a:r>
            <a:r>
              <a:rPr lang="en-US" sz="2800" dirty="0" smtClean="0">
                <a:effectLst>
                  <a:outerShdw blurRad="38100" dist="38100" dir="2700000" algn="tl">
                    <a:srgbClr val="000000"/>
                  </a:outerShdw>
                </a:effectLst>
                <a:latin typeface="Arial"/>
                <a:ea typeface="+mj-ea"/>
                <a:cs typeface="Zar"/>
              </a:rPr>
              <a:t>‌</a:t>
            </a:r>
            <a:r>
              <a:rPr lang="ar-SA" sz="2800" dirty="0" smtClean="0">
                <a:effectLst>
                  <a:outerShdw blurRad="38100" dist="38100" dir="2700000" algn="tl">
                    <a:srgbClr val="000000"/>
                  </a:outerShdw>
                </a:effectLst>
                <a:latin typeface="Arial"/>
                <a:ea typeface="+mj-ea"/>
                <a:cs typeface="Zar"/>
              </a:rPr>
              <a:t>شوند.</a:t>
            </a:r>
            <a:endParaRPr lang="en-US" sz="2000" dirty="0" smtClean="0">
              <a:latin typeface="Calibri"/>
              <a:ea typeface="Calibri"/>
              <a:cs typeface="Arial"/>
            </a:endParaRPr>
          </a:p>
          <a:p>
            <a:pPr>
              <a:defRPr/>
            </a:pPr>
            <a:endParaRPr lang="en-US" dirty="0"/>
          </a:p>
        </p:txBody>
      </p:sp>
      <p:sp>
        <p:nvSpPr>
          <p:cNvPr id="3" name="Title 2"/>
          <p:cNvSpPr>
            <a:spLocks noGrp="1"/>
          </p:cNvSpPr>
          <p:nvPr>
            <p:ph type="title"/>
          </p:nvPr>
        </p:nvSpPr>
        <p:spPr>
          <a:xfrm>
            <a:off x="457200" y="152400"/>
            <a:ext cx="8229600" cy="762000"/>
          </a:xfrm>
        </p:spPr>
        <p:txBody>
          <a:bodyPr/>
          <a:lstStyle/>
          <a:p>
            <a:pPr algn="ctr" rtl="1">
              <a:defRPr/>
            </a:pPr>
            <a:r>
              <a:rPr lang="ar-SA" sz="3200" b="1" smtClean="0">
                <a:solidFill>
                  <a:srgbClr val="FF0000"/>
                </a:solidFill>
                <a:effectLst>
                  <a:outerShdw blurRad="38100" dist="38100" dir="2700000" algn="tl">
                    <a:srgbClr val="000000"/>
                  </a:outerShdw>
                </a:effectLst>
                <a:latin typeface="Arial"/>
                <a:cs typeface="Zar"/>
              </a:rPr>
              <a:t>طبثه بندي حشره</a:t>
            </a:r>
            <a:r>
              <a:rPr sz="3200" b="1" smtClean="0">
                <a:solidFill>
                  <a:srgbClr val="FF0000"/>
                </a:solidFill>
                <a:effectLst>
                  <a:outerShdw blurRad="38100" dist="38100" dir="2700000" algn="tl">
                    <a:srgbClr val="000000"/>
                  </a:outerShdw>
                </a:effectLst>
                <a:latin typeface="Arial"/>
                <a:cs typeface="Zar"/>
              </a:rPr>
              <a:t>‌</a:t>
            </a:r>
            <a:r>
              <a:rPr lang="ar-SA" sz="3200" b="1" smtClean="0">
                <a:solidFill>
                  <a:srgbClr val="FF0000"/>
                </a:solidFill>
                <a:effectLst>
                  <a:outerShdw blurRad="38100" dist="38100" dir="2700000" algn="tl">
                    <a:srgbClr val="000000"/>
                  </a:outerShdw>
                </a:effectLst>
                <a:latin typeface="Arial"/>
                <a:cs typeface="Zar"/>
              </a:rPr>
              <a:t>كش</a:t>
            </a:r>
            <a:r>
              <a:rPr sz="3200" b="1" smtClean="0">
                <a:solidFill>
                  <a:srgbClr val="FF0000"/>
                </a:solidFill>
                <a:effectLst>
                  <a:outerShdw blurRad="38100" dist="38100" dir="2700000" algn="tl">
                    <a:srgbClr val="000000"/>
                  </a:outerShdw>
                </a:effectLst>
                <a:latin typeface="Arial"/>
                <a:cs typeface="Zar"/>
              </a:rPr>
              <a:t>‌</a:t>
            </a:r>
            <a:r>
              <a:rPr lang="ar-SA" sz="3200" b="1" smtClean="0">
                <a:solidFill>
                  <a:srgbClr val="FF0000"/>
                </a:solidFill>
                <a:effectLst>
                  <a:outerShdw blurRad="38100" dist="38100" dir="2700000" algn="tl">
                    <a:srgbClr val="000000"/>
                  </a:outerShdw>
                </a:effectLst>
                <a:latin typeface="Arial"/>
                <a:cs typeface="Zar"/>
              </a:rPr>
              <a:t>ها بر مبناي </a:t>
            </a:r>
            <a:r>
              <a:rPr lang="ar-SA" sz="3200" b="1" u="sng" smtClean="0">
                <a:solidFill>
                  <a:srgbClr val="FF0000"/>
                </a:solidFill>
                <a:effectLst>
                  <a:outerShdw blurRad="38100" dist="38100" dir="2700000" algn="tl">
                    <a:srgbClr val="000000"/>
                  </a:outerShdw>
                </a:effectLst>
                <a:latin typeface="Arial"/>
                <a:cs typeface="Zar"/>
              </a:rPr>
              <a:t>ساختار شيميايي </a:t>
            </a:r>
            <a:endParaRPr sz="3200" b="1">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450947390"/>
              </p:ext>
            </p:extLst>
          </p:nvPr>
        </p:nvGraphicFramePr>
        <p:xfrm>
          <a:off x="457200" y="1524000"/>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p:cNvGraphicFramePr/>
          <p:nvPr>
            <p:extLst>
              <p:ext uri="{D42A27DB-BD31-4B8C-83A1-F6EECF244321}">
                <p14:modId xmlns:p14="http://schemas.microsoft.com/office/powerpoint/2010/main" val="2017641789"/>
              </p:ext>
            </p:extLst>
          </p:nvPr>
        </p:nvGraphicFramePr>
        <p:xfrm>
          <a:off x="685800" y="301625"/>
          <a:ext cx="7772400" cy="993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lstStyle/>
          <a:p>
            <a:pPr algn="ctr">
              <a:defRPr/>
            </a:pPr>
            <a:r>
              <a:rPr lang="ar-SA" sz="3200" b="1">
                <a:solidFill>
                  <a:schemeClr val="bg1"/>
                </a:solidFill>
                <a:ea typeface="Times New Roman"/>
                <a:cs typeface="Zar" pitchFamily="2" charset="-78"/>
              </a:rPr>
              <a:t>نکات </a:t>
            </a:r>
            <a:r>
              <a:rPr lang="ar-SA" sz="3200" b="1" smtClean="0">
                <a:solidFill>
                  <a:schemeClr val="bg1"/>
                </a:solidFill>
                <a:ea typeface="Times New Roman"/>
                <a:cs typeface="Zar" pitchFamily="2" charset="-78"/>
              </a:rPr>
              <a:t>کليدي </a:t>
            </a:r>
            <a:r>
              <a:rPr lang="ar-SA" sz="3200" b="1">
                <a:solidFill>
                  <a:schemeClr val="bg1"/>
                </a:solidFill>
                <a:ea typeface="Times New Roman"/>
                <a:cs typeface="Zar" pitchFamily="2" charset="-78"/>
              </a:rPr>
              <a:t>در مورد </a:t>
            </a:r>
            <a:r>
              <a:rPr lang="ar-SA" sz="3200" b="1" smtClean="0">
                <a:solidFill>
                  <a:schemeClr val="bg1"/>
                </a:solidFill>
                <a:ea typeface="Times New Roman"/>
                <a:cs typeface="Zar" pitchFamily="2" charset="-78"/>
              </a:rPr>
              <a:t>سوسري </a:t>
            </a:r>
            <a:r>
              <a:rPr lang="ar-SA" sz="3200" b="1">
                <a:solidFill>
                  <a:schemeClr val="bg1"/>
                </a:solidFill>
                <a:ea typeface="Times New Roman"/>
                <a:cs typeface="Zar" pitchFamily="2" charset="-78"/>
              </a:rPr>
              <a:t>ها</a:t>
            </a:r>
            <a:endParaRPr sz="3200" b="1">
              <a:solidFill>
                <a:schemeClr val="bg1"/>
              </a:solidFill>
              <a:cs typeface="Zar" pitchFamily="2" charset="-78"/>
            </a:endParaRPr>
          </a:p>
        </p:txBody>
      </p:sp>
      <p:sp>
        <p:nvSpPr>
          <p:cNvPr id="104451" name="Content Placeholder 2"/>
          <p:cNvSpPr>
            <a:spLocks noGrp="1"/>
          </p:cNvSpPr>
          <p:nvPr>
            <p:ph idx="1"/>
          </p:nvPr>
        </p:nvSpPr>
        <p:spPr/>
        <p:txBody>
          <a:bodyPr/>
          <a:lstStyle/>
          <a:p>
            <a:pPr algn="r" rtl="1">
              <a:lnSpc>
                <a:spcPct val="200000"/>
              </a:lnSpc>
            </a:pPr>
            <a:r>
              <a:rPr lang="ar-SA" altLang="en-US" sz="2400" b="1" smtClean="0">
                <a:solidFill>
                  <a:schemeClr val="bg1"/>
                </a:solidFill>
                <a:ea typeface="Times New Roman" pitchFamily="18" charset="0"/>
                <a:cs typeface="Zar" pitchFamily="2" charset="-78"/>
              </a:rPr>
              <a:t>سوسري ها حشراتي بسيار چالاک و سريع هستند. </a:t>
            </a:r>
            <a:endParaRPr lang="en-US" altLang="en-US" sz="2400" b="1" smtClean="0">
              <a:solidFill>
                <a:schemeClr val="bg1"/>
              </a:solidFill>
              <a:ea typeface="Times New Roman" pitchFamily="18" charset="0"/>
              <a:cs typeface="Zar" pitchFamily="2" charset="-78"/>
            </a:endParaRPr>
          </a:p>
          <a:p>
            <a:pPr algn="r" rtl="1">
              <a:lnSpc>
                <a:spcPct val="200000"/>
              </a:lnSpc>
            </a:pPr>
            <a:r>
              <a:rPr lang="ar-SA" altLang="en-US" sz="2400" b="1" smtClean="0">
                <a:solidFill>
                  <a:schemeClr val="bg1"/>
                </a:solidFill>
                <a:ea typeface="Times New Roman" pitchFamily="18" charset="0"/>
                <a:cs typeface="Zar" pitchFamily="2" charset="-78"/>
              </a:rPr>
              <a:t>به صورت کلني زندگي </a:t>
            </a:r>
            <a:r>
              <a:rPr lang="fa-IR" altLang="en-US" sz="2400" b="1" smtClean="0">
                <a:solidFill>
                  <a:schemeClr val="bg1"/>
                </a:solidFill>
                <a:ea typeface="Times New Roman" pitchFamily="18" charset="0"/>
                <a:cs typeface="Zar" pitchFamily="2" charset="-78"/>
              </a:rPr>
              <a:t>مي کنند</a:t>
            </a:r>
            <a:endParaRPr lang="en-US" altLang="en-US" sz="2400" b="1" smtClean="0">
              <a:solidFill>
                <a:schemeClr val="bg1"/>
              </a:solidFill>
              <a:ea typeface="Times New Roman" pitchFamily="18" charset="0"/>
              <a:cs typeface="Zar" pitchFamily="2" charset="-78"/>
            </a:endParaRPr>
          </a:p>
          <a:p>
            <a:pPr algn="r" rtl="1">
              <a:lnSpc>
                <a:spcPct val="200000"/>
              </a:lnSpc>
            </a:pPr>
            <a:r>
              <a:rPr lang="ar-SA" altLang="en-US" sz="2400" b="1" smtClean="0">
                <a:solidFill>
                  <a:schemeClr val="bg1"/>
                </a:solidFill>
                <a:ea typeface="Times New Roman" pitchFamily="18" charset="0"/>
                <a:cs typeface="Zar" pitchFamily="2" charset="-78"/>
              </a:rPr>
              <a:t> داراي اندازه اي </a:t>
            </a:r>
            <a:r>
              <a:rPr lang="fa-IR" altLang="en-US" sz="2400" b="1" smtClean="0">
                <a:solidFill>
                  <a:schemeClr val="bg1"/>
                </a:solidFill>
                <a:ea typeface="Times New Roman" pitchFamily="18" charset="0"/>
                <a:cs typeface="Zar" pitchFamily="2" charset="-78"/>
              </a:rPr>
              <a:t>در </a:t>
            </a:r>
            <a:r>
              <a:rPr lang="ar-SA" altLang="en-US" sz="2400" b="1" smtClean="0">
                <a:solidFill>
                  <a:schemeClr val="bg1"/>
                </a:solidFill>
                <a:ea typeface="Times New Roman" pitchFamily="18" charset="0"/>
                <a:cs typeface="Zar" pitchFamily="2" charset="-78"/>
              </a:rPr>
              <a:t>حدود 2 تا 80 ميلي متر هستند</a:t>
            </a:r>
            <a:endParaRPr lang="en-US" altLang="en-US" sz="2400" b="1" smtClean="0">
              <a:solidFill>
                <a:schemeClr val="bg1"/>
              </a:solidFill>
              <a:ea typeface="Times New Roman" pitchFamily="18" charset="0"/>
              <a:cs typeface="Zar" pitchFamily="2" charset="-78"/>
            </a:endParaRPr>
          </a:p>
          <a:p>
            <a:pPr algn="r" rtl="1">
              <a:lnSpc>
                <a:spcPct val="200000"/>
              </a:lnSpc>
            </a:pPr>
            <a:r>
              <a:rPr lang="ar-SA" altLang="en-US" sz="2400" b="1" smtClean="0">
                <a:solidFill>
                  <a:schemeClr val="bg1"/>
                </a:solidFill>
                <a:ea typeface="Times New Roman" pitchFamily="18" charset="0"/>
                <a:cs typeface="Zar" pitchFamily="2" charset="-78"/>
              </a:rPr>
              <a:t> سوسري هاي بالغ يا داراي بال و يا فاقد آن هستند </a:t>
            </a:r>
            <a:endParaRPr lang="en-US" altLang="en-US" sz="2400" b="1" smtClean="0">
              <a:solidFill>
                <a:schemeClr val="bg1"/>
              </a:solidFill>
              <a:ea typeface="Times New Roman" pitchFamily="18" charset="0"/>
              <a:cs typeface="Zar" pitchFamily="2" charset="-78"/>
            </a:endParaRPr>
          </a:p>
          <a:p>
            <a:pPr algn="r" rtl="1">
              <a:lnSpc>
                <a:spcPct val="200000"/>
              </a:lnSpc>
            </a:pPr>
            <a:r>
              <a:rPr lang="ar-SA" altLang="en-US" sz="2400" b="1" smtClean="0">
                <a:solidFill>
                  <a:schemeClr val="bg1"/>
                </a:solidFill>
                <a:ea typeface="Times New Roman" pitchFamily="18" charset="0"/>
                <a:cs typeface="Zar" pitchFamily="2" charset="-78"/>
              </a:rPr>
              <a:t>همگي قادر به راه رفتن هستند.</a:t>
            </a:r>
            <a:endParaRPr lang="en-US" altLang="en-US" sz="2400" b="1" smtClean="0">
              <a:solidFill>
                <a:schemeClr val="bg1"/>
              </a:solidFill>
              <a:cs typeface="Zar" pitchFamily="2" charset="-78"/>
            </a:endParaRPr>
          </a:p>
          <a:p>
            <a:endParaRPr lang="en-US" altLang="en-US" smtClean="0">
              <a:solidFill>
                <a:schemeClr val="bg1"/>
              </a:solidFill>
              <a:cs typeface="Zar" pitchFamily="2" charset="-7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68362"/>
          </a:xfrm>
        </p:spPr>
        <p:txBody>
          <a:bodyPr>
            <a:normAutofit fontScale="90000"/>
          </a:bodyPr>
          <a:lstStyle/>
          <a:p>
            <a:pPr algn="ctr" rtl="1">
              <a:lnSpc>
                <a:spcPct val="250000"/>
              </a:lnSpc>
              <a:spcBef>
                <a:spcPts val="0"/>
              </a:spcBef>
              <a:defRPr/>
            </a:pPr>
            <a:r>
              <a:rPr lang="ar-SA" sz="3600" b="1" smtClean="0">
                <a:solidFill>
                  <a:schemeClr val="bg1"/>
                </a:solidFill>
                <a:ea typeface="Times New Roman"/>
                <a:cs typeface="Zar" pitchFamily="2" charset="-78"/>
              </a:rPr>
              <a:t>بيولوژي </a:t>
            </a:r>
            <a:endParaRPr>
              <a:solidFill>
                <a:schemeClr val="bg1"/>
              </a:solidFill>
              <a:cs typeface="Zar" pitchFamily="2" charset="-78"/>
            </a:endParaRPr>
          </a:p>
        </p:txBody>
      </p:sp>
      <p:sp>
        <p:nvSpPr>
          <p:cNvPr id="3" name="Content Placeholder 2"/>
          <p:cNvSpPr>
            <a:spLocks noGrp="1"/>
          </p:cNvSpPr>
          <p:nvPr>
            <p:ph idx="1"/>
          </p:nvPr>
        </p:nvSpPr>
        <p:spPr>
          <a:xfrm>
            <a:off x="457200" y="1295400"/>
            <a:ext cx="8229600" cy="4830763"/>
          </a:xfrm>
        </p:spPr>
        <p:txBody>
          <a:bodyPr>
            <a:normAutofit fontScale="85000" lnSpcReduction="10000"/>
          </a:bodyPr>
          <a:lstStyle/>
          <a:p>
            <a:pPr marL="0" algn="r" rtl="1">
              <a:lnSpc>
                <a:spcPct val="220000"/>
              </a:lnSpc>
              <a:spcBef>
                <a:spcPts val="0"/>
              </a:spcBef>
              <a:spcAft>
                <a:spcPts val="0"/>
              </a:spcAft>
              <a:defRPr/>
            </a:pPr>
            <a:r>
              <a:rPr lang="ar-SA" b="1" dirty="0">
                <a:solidFill>
                  <a:schemeClr val="bg1"/>
                </a:solidFill>
                <a:ea typeface="Times New Roman"/>
                <a:cs typeface="Zar" pitchFamily="2" charset="-78"/>
              </a:rPr>
              <a:t>چرخه </a:t>
            </a:r>
            <a:r>
              <a:rPr lang="ar-SA" b="1" dirty="0" smtClean="0">
                <a:solidFill>
                  <a:schemeClr val="bg1"/>
                </a:solidFill>
                <a:ea typeface="Times New Roman"/>
                <a:cs typeface="Zar" pitchFamily="2" charset="-78"/>
              </a:rPr>
              <a:t>ي زندگي سوسري </a:t>
            </a:r>
            <a:r>
              <a:rPr lang="fa-IR" b="1" dirty="0" smtClean="0">
                <a:solidFill>
                  <a:schemeClr val="bg1"/>
                </a:solidFill>
                <a:ea typeface="Times New Roman"/>
                <a:cs typeface="Zar" pitchFamily="2" charset="-78"/>
              </a:rPr>
              <a:t> ها </a:t>
            </a:r>
            <a:r>
              <a:rPr lang="ar-SA" b="1" dirty="0" smtClean="0">
                <a:solidFill>
                  <a:schemeClr val="bg1"/>
                </a:solidFill>
                <a:ea typeface="Times New Roman"/>
                <a:cs typeface="Zar" pitchFamily="2" charset="-78"/>
              </a:rPr>
              <a:t>شامل </a:t>
            </a:r>
            <a:r>
              <a:rPr lang="ar-SA" b="1" dirty="0">
                <a:solidFill>
                  <a:schemeClr val="bg1"/>
                </a:solidFill>
                <a:ea typeface="Times New Roman"/>
                <a:cs typeface="Zar" pitchFamily="2" charset="-78"/>
              </a:rPr>
              <a:t>سه مرحله است: تخم، نمف و بالغ. </a:t>
            </a:r>
            <a:endParaRPr lang="fa-IR" b="1" dirty="0" smtClean="0">
              <a:solidFill>
                <a:schemeClr val="bg1"/>
              </a:solidFill>
              <a:ea typeface="Times New Roman"/>
              <a:cs typeface="Zar" pitchFamily="2" charset="-78"/>
            </a:endParaRPr>
          </a:p>
          <a:p>
            <a:pPr marL="0" algn="r" rtl="1">
              <a:lnSpc>
                <a:spcPct val="220000"/>
              </a:lnSpc>
              <a:spcBef>
                <a:spcPts val="0"/>
              </a:spcBef>
              <a:spcAft>
                <a:spcPts val="0"/>
              </a:spcAft>
              <a:defRPr/>
            </a:pPr>
            <a:r>
              <a:rPr lang="ar-SA" b="1" dirty="0" smtClean="0">
                <a:solidFill>
                  <a:schemeClr val="bg1"/>
                </a:solidFill>
                <a:ea typeface="Times New Roman"/>
                <a:cs typeface="Zar" pitchFamily="2" charset="-78"/>
              </a:rPr>
              <a:t>بسته </a:t>
            </a:r>
            <a:r>
              <a:rPr lang="ar-SA" b="1" dirty="0">
                <a:solidFill>
                  <a:schemeClr val="bg1"/>
                </a:solidFill>
                <a:ea typeface="Times New Roman"/>
                <a:cs typeface="Zar" pitchFamily="2" charset="-78"/>
              </a:rPr>
              <a:t>به نوع گونه، درجه حرارت و رطوبت </a:t>
            </a:r>
            <a:r>
              <a:rPr lang="ar-SA" b="1" dirty="0" smtClean="0">
                <a:solidFill>
                  <a:schemeClr val="bg1"/>
                </a:solidFill>
                <a:ea typeface="Times New Roman"/>
                <a:cs typeface="Zar" pitchFamily="2" charset="-78"/>
              </a:rPr>
              <a:t>محيط</a:t>
            </a:r>
            <a:r>
              <a:rPr lang="ar-SA" b="1" dirty="0">
                <a:solidFill>
                  <a:schemeClr val="bg1"/>
                </a:solidFill>
                <a:ea typeface="Times New Roman"/>
                <a:cs typeface="Zar" pitchFamily="2" charset="-78"/>
              </a:rPr>
              <a:t>، تخم ها بعد از </a:t>
            </a:r>
            <a:r>
              <a:rPr lang="ar-SA" b="1" dirty="0" smtClean="0">
                <a:solidFill>
                  <a:schemeClr val="bg1"/>
                </a:solidFill>
                <a:ea typeface="Times New Roman"/>
                <a:cs typeface="Zar" pitchFamily="2" charset="-78"/>
              </a:rPr>
              <a:t>يک </a:t>
            </a:r>
            <a:r>
              <a:rPr lang="ar-SA" b="1" dirty="0">
                <a:solidFill>
                  <a:schemeClr val="bg1"/>
                </a:solidFill>
                <a:ea typeface="Times New Roman"/>
                <a:cs typeface="Zar" pitchFamily="2" charset="-78"/>
              </a:rPr>
              <a:t>تا سه ماه كامل مي شوند</a:t>
            </a:r>
            <a:r>
              <a:rPr lang="ar-SA" b="1" dirty="0" smtClean="0">
                <a:solidFill>
                  <a:schemeClr val="bg1"/>
                </a:solidFill>
                <a:ea typeface="Times New Roman"/>
                <a:cs typeface="Zar" pitchFamily="2" charset="-78"/>
              </a:rPr>
              <a:t>.</a:t>
            </a:r>
            <a:endParaRPr lang="fa-IR" b="1" dirty="0" smtClean="0">
              <a:solidFill>
                <a:schemeClr val="bg1"/>
              </a:solidFill>
              <a:ea typeface="Times New Roman"/>
              <a:cs typeface="Zar" pitchFamily="2" charset="-78"/>
            </a:endParaRPr>
          </a:p>
          <a:p>
            <a:pPr marL="0" algn="r" rtl="1">
              <a:lnSpc>
                <a:spcPct val="220000"/>
              </a:lnSpc>
              <a:spcBef>
                <a:spcPts val="0"/>
              </a:spcBef>
              <a:spcAft>
                <a:spcPts val="0"/>
              </a:spcAft>
              <a:defRPr/>
            </a:pPr>
            <a:r>
              <a:rPr lang="ar-SA" b="1" dirty="0" smtClean="0">
                <a:solidFill>
                  <a:schemeClr val="bg1"/>
                </a:solidFill>
                <a:ea typeface="Times New Roman"/>
                <a:cs typeface="Zar" pitchFamily="2" charset="-78"/>
              </a:rPr>
              <a:t> </a:t>
            </a:r>
            <a:r>
              <a:rPr lang="ar-SA" b="1" dirty="0">
                <a:solidFill>
                  <a:schemeClr val="bg1"/>
                </a:solidFill>
                <a:ea typeface="Times New Roman"/>
                <a:cs typeface="Zar" pitchFamily="2" charset="-78"/>
              </a:rPr>
              <a:t>بسته به نوع گونه از 2 تا 12 ماه طول </a:t>
            </a:r>
            <a:r>
              <a:rPr lang="ar-SA" b="1" dirty="0" smtClean="0">
                <a:solidFill>
                  <a:schemeClr val="bg1"/>
                </a:solidFill>
                <a:ea typeface="Times New Roman"/>
                <a:cs typeface="Zar" pitchFamily="2" charset="-78"/>
              </a:rPr>
              <a:t>مي </a:t>
            </a:r>
            <a:r>
              <a:rPr lang="ar-SA" b="1" dirty="0">
                <a:solidFill>
                  <a:schemeClr val="bg1"/>
                </a:solidFill>
                <a:ea typeface="Times New Roman"/>
                <a:cs typeface="Zar" pitchFamily="2" charset="-78"/>
              </a:rPr>
              <a:t>کشد تا به اندازه </a:t>
            </a:r>
            <a:r>
              <a:rPr lang="ar-SA" b="1" dirty="0" smtClean="0">
                <a:solidFill>
                  <a:schemeClr val="bg1"/>
                </a:solidFill>
                <a:ea typeface="Times New Roman"/>
                <a:cs typeface="Zar" pitchFamily="2" charset="-78"/>
              </a:rPr>
              <a:t>ي </a:t>
            </a:r>
            <a:r>
              <a:rPr lang="ar-SA" b="1" dirty="0">
                <a:solidFill>
                  <a:schemeClr val="bg1"/>
                </a:solidFill>
                <a:ea typeface="Times New Roman"/>
                <a:cs typeface="Zar" pitchFamily="2" charset="-78"/>
              </a:rPr>
              <a:t>کامل خود برسند</a:t>
            </a:r>
            <a:r>
              <a:rPr lang="ar-SA" b="1" dirty="0" smtClean="0">
                <a:solidFill>
                  <a:schemeClr val="bg1"/>
                </a:solidFill>
                <a:ea typeface="Times New Roman"/>
                <a:cs typeface="Zar" pitchFamily="2" charset="-78"/>
              </a:rPr>
              <a:t>.</a:t>
            </a:r>
            <a:endParaRPr lang="fa-IR" b="1" dirty="0" smtClean="0">
              <a:solidFill>
                <a:schemeClr val="bg1"/>
              </a:solidFill>
              <a:ea typeface="Times New Roman"/>
              <a:cs typeface="Zar" pitchFamily="2" charset="-78"/>
            </a:endParaRPr>
          </a:p>
          <a:p>
            <a:pPr marL="0" algn="r" rtl="1">
              <a:lnSpc>
                <a:spcPct val="220000"/>
              </a:lnSpc>
              <a:spcBef>
                <a:spcPts val="0"/>
              </a:spcBef>
              <a:spcAft>
                <a:spcPts val="0"/>
              </a:spcAft>
              <a:defRPr/>
            </a:pPr>
            <a:r>
              <a:rPr lang="ar-SA" b="1" dirty="0" smtClean="0">
                <a:solidFill>
                  <a:schemeClr val="bg1"/>
                </a:solidFill>
                <a:ea typeface="Times New Roman"/>
                <a:cs typeface="Zar" pitchFamily="2" charset="-78"/>
              </a:rPr>
              <a:t> سوسري </a:t>
            </a:r>
            <a:r>
              <a:rPr lang="ar-SA" b="1" dirty="0">
                <a:solidFill>
                  <a:schemeClr val="bg1"/>
                </a:solidFill>
                <a:ea typeface="Times New Roman"/>
                <a:cs typeface="Zar" pitchFamily="2" charset="-78"/>
              </a:rPr>
              <a:t>ها </a:t>
            </a:r>
            <a:r>
              <a:rPr lang="ar-SA" b="1" dirty="0" smtClean="0">
                <a:solidFill>
                  <a:schemeClr val="bg1"/>
                </a:solidFill>
                <a:ea typeface="Times New Roman"/>
                <a:cs typeface="Zar" pitchFamily="2" charset="-78"/>
              </a:rPr>
              <a:t>داراي رژيم غذايي متنوعي </a:t>
            </a:r>
            <a:r>
              <a:rPr lang="ar-SA" b="1" dirty="0">
                <a:solidFill>
                  <a:schemeClr val="bg1"/>
                </a:solidFill>
                <a:ea typeface="Times New Roman"/>
                <a:cs typeface="Zar" pitchFamily="2" charset="-78"/>
              </a:rPr>
              <a:t>اعم از مدفوع تا </a:t>
            </a:r>
            <a:r>
              <a:rPr lang="ar-SA" b="1" dirty="0" smtClean="0">
                <a:solidFill>
                  <a:schemeClr val="bg1"/>
                </a:solidFill>
                <a:ea typeface="Times New Roman"/>
                <a:cs typeface="Zar" pitchFamily="2" charset="-78"/>
              </a:rPr>
              <a:t>غذاي </a:t>
            </a:r>
            <a:r>
              <a:rPr lang="ar-SA" b="1" dirty="0">
                <a:solidFill>
                  <a:schemeClr val="bg1"/>
                </a:solidFill>
                <a:ea typeface="Times New Roman"/>
                <a:cs typeface="Zar" pitchFamily="2" charset="-78"/>
              </a:rPr>
              <a:t>انسان و مقوا تا البسه هستند. </a:t>
            </a:r>
            <a:endParaRPr lang="en-US" sz="40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15962"/>
          </a:xfrm>
        </p:spPr>
        <p:txBody>
          <a:bodyPr>
            <a:noAutofit/>
          </a:bodyPr>
          <a:lstStyle/>
          <a:p>
            <a:pPr algn="ctr" rtl="1">
              <a:lnSpc>
                <a:spcPct val="250000"/>
              </a:lnSpc>
              <a:spcBef>
                <a:spcPts val="0"/>
              </a:spcBef>
              <a:defRPr/>
            </a:pPr>
            <a:r>
              <a:rPr lang="ar-SA" sz="3200" b="1" smtClean="0">
                <a:solidFill>
                  <a:schemeClr val="bg1"/>
                </a:solidFill>
                <a:ea typeface="Times New Roman"/>
                <a:cs typeface="Zar" pitchFamily="2" charset="-78"/>
              </a:rPr>
              <a:t>اهميت بهداشتي </a:t>
            </a:r>
            <a:endParaRPr sz="3200">
              <a:solidFill>
                <a:schemeClr val="bg1"/>
              </a:solidFill>
              <a:cs typeface="Zar" pitchFamily="2" charset="-78"/>
            </a:endParaRPr>
          </a:p>
        </p:txBody>
      </p:sp>
      <p:sp>
        <p:nvSpPr>
          <p:cNvPr id="3" name="Content Placeholder 2"/>
          <p:cNvSpPr>
            <a:spLocks noGrp="1"/>
          </p:cNvSpPr>
          <p:nvPr>
            <p:ph idx="1"/>
          </p:nvPr>
        </p:nvSpPr>
        <p:spPr>
          <a:xfrm>
            <a:off x="457200" y="1295400"/>
            <a:ext cx="8229600" cy="4830763"/>
          </a:xfrm>
        </p:spPr>
        <p:txBody>
          <a:bodyPr>
            <a:normAutofit fontScale="70000" lnSpcReduction="20000"/>
          </a:bodyPr>
          <a:lstStyle/>
          <a:p>
            <a:pPr algn="r" rtl="1">
              <a:lnSpc>
                <a:spcPct val="250000"/>
              </a:lnSpc>
              <a:spcBef>
                <a:spcPts val="0"/>
              </a:spcBef>
              <a:defRPr/>
            </a:pPr>
            <a:r>
              <a:rPr lang="ar-SA" b="1" dirty="0" smtClean="0">
                <a:solidFill>
                  <a:schemeClr val="bg1"/>
                </a:solidFill>
                <a:ea typeface="Times New Roman"/>
                <a:cs typeface="Zar" pitchFamily="2" charset="-78"/>
              </a:rPr>
              <a:t>تاثير سوسري هاي </a:t>
            </a:r>
            <a:r>
              <a:rPr lang="ar-SA" b="1" dirty="0">
                <a:solidFill>
                  <a:schemeClr val="bg1"/>
                </a:solidFill>
                <a:ea typeface="Times New Roman"/>
                <a:cs typeface="Zar" pitchFamily="2" charset="-78"/>
              </a:rPr>
              <a:t>آفات </a:t>
            </a:r>
            <a:r>
              <a:rPr lang="ar-SA" b="1" dirty="0" smtClean="0">
                <a:solidFill>
                  <a:schemeClr val="bg1"/>
                </a:solidFill>
                <a:ea typeface="Times New Roman"/>
                <a:cs typeface="Zar" pitchFamily="2" charset="-78"/>
              </a:rPr>
              <a:t>خانگي </a:t>
            </a:r>
            <a:r>
              <a:rPr lang="ar-SA" b="1" dirty="0">
                <a:solidFill>
                  <a:schemeClr val="bg1"/>
                </a:solidFill>
                <a:ea typeface="Times New Roman"/>
                <a:cs typeface="Zar" pitchFamily="2" charset="-78"/>
              </a:rPr>
              <a:t>بر سلامت انسان از راه </a:t>
            </a:r>
            <a:r>
              <a:rPr lang="ar-SA" b="1" dirty="0" smtClean="0">
                <a:solidFill>
                  <a:schemeClr val="bg1"/>
                </a:solidFill>
                <a:ea typeface="Times New Roman"/>
                <a:cs typeface="Zar" pitchFamily="2" charset="-78"/>
              </a:rPr>
              <a:t>هاي مختلفي </a:t>
            </a:r>
            <a:r>
              <a:rPr lang="ar-SA" b="1" dirty="0">
                <a:solidFill>
                  <a:schemeClr val="bg1"/>
                </a:solidFill>
                <a:ea typeface="Times New Roman"/>
                <a:cs typeface="Zar" pitchFamily="2" charset="-78"/>
              </a:rPr>
              <a:t>ثبت شده است. </a:t>
            </a:r>
            <a:endParaRPr lang="fa-IR" b="1" dirty="0" smtClean="0">
              <a:solidFill>
                <a:schemeClr val="bg1"/>
              </a:solidFill>
              <a:ea typeface="Times New Roman"/>
              <a:cs typeface="Zar" pitchFamily="2" charset="-78"/>
            </a:endParaRPr>
          </a:p>
          <a:p>
            <a:pPr algn="r" rtl="1">
              <a:lnSpc>
                <a:spcPct val="250000"/>
              </a:lnSpc>
              <a:spcBef>
                <a:spcPts val="0"/>
              </a:spcBef>
              <a:defRPr/>
            </a:pPr>
            <a:r>
              <a:rPr lang="ar-SA" b="1" dirty="0" smtClean="0">
                <a:solidFill>
                  <a:schemeClr val="bg1"/>
                </a:solidFill>
                <a:ea typeface="Times New Roman"/>
                <a:cs typeface="Zar" pitchFamily="2" charset="-78"/>
              </a:rPr>
              <a:t>آن </a:t>
            </a:r>
            <a:r>
              <a:rPr lang="ar-SA" b="1" dirty="0">
                <a:solidFill>
                  <a:schemeClr val="bg1"/>
                </a:solidFill>
                <a:ea typeface="Times New Roman"/>
                <a:cs typeface="Zar" pitchFamily="2" charset="-78"/>
              </a:rPr>
              <a:t>ها </a:t>
            </a:r>
            <a:r>
              <a:rPr lang="fa-IR" b="1" dirty="0" smtClean="0">
                <a:solidFill>
                  <a:schemeClr val="bg1"/>
                </a:solidFill>
                <a:ea typeface="Times New Roman"/>
                <a:cs typeface="Zar" pitchFamily="2" charset="-78"/>
              </a:rPr>
              <a:t>به دليل ماهيت زندگي خود</a:t>
            </a:r>
            <a:r>
              <a:rPr lang="ar-SA" b="1" dirty="0" smtClean="0">
                <a:solidFill>
                  <a:schemeClr val="bg1"/>
                </a:solidFill>
                <a:ea typeface="Times New Roman"/>
                <a:cs typeface="Zar" pitchFamily="2" charset="-78"/>
              </a:rPr>
              <a:t>( </a:t>
            </a:r>
            <a:r>
              <a:rPr lang="ar-SA" b="1" dirty="0">
                <a:solidFill>
                  <a:schemeClr val="bg1"/>
                </a:solidFill>
                <a:ea typeface="Times New Roman"/>
                <a:cs typeface="Zar" pitchFamily="2" charset="-78"/>
              </a:rPr>
              <a:t>به عنوان </a:t>
            </a:r>
            <a:r>
              <a:rPr lang="ar-SA" b="1" dirty="0" smtClean="0">
                <a:solidFill>
                  <a:schemeClr val="bg1"/>
                </a:solidFill>
                <a:ea typeface="Times New Roman"/>
                <a:cs typeface="Zar" pitchFamily="2" charset="-78"/>
              </a:rPr>
              <a:t>مثال</a:t>
            </a:r>
            <a:r>
              <a:rPr lang="fa-IR" b="1" dirty="0" smtClean="0">
                <a:solidFill>
                  <a:schemeClr val="bg1"/>
                </a:solidFill>
                <a:ea typeface="Times New Roman"/>
                <a:cs typeface="Zar" pitchFamily="2" charset="-78"/>
              </a:rPr>
              <a:t> زندگي در</a:t>
            </a:r>
            <a:r>
              <a:rPr lang="ar-SA" b="1" dirty="0" smtClean="0">
                <a:solidFill>
                  <a:schemeClr val="bg1"/>
                </a:solidFill>
                <a:ea typeface="Times New Roman"/>
                <a:cs typeface="Zar" pitchFamily="2" charset="-78"/>
              </a:rPr>
              <a:t> </a:t>
            </a:r>
            <a:r>
              <a:rPr lang="ar-SA" b="1" dirty="0">
                <a:solidFill>
                  <a:schemeClr val="bg1"/>
                </a:solidFill>
                <a:ea typeface="Times New Roman"/>
                <a:cs typeface="Zar" pitchFamily="2" charset="-78"/>
              </a:rPr>
              <a:t>فاضلاب ها) </a:t>
            </a:r>
            <a:r>
              <a:rPr lang="ar-SA" b="1" dirty="0" smtClean="0">
                <a:solidFill>
                  <a:schemeClr val="bg1"/>
                </a:solidFill>
                <a:ea typeface="Times New Roman"/>
                <a:cs typeface="Zar" pitchFamily="2" charset="-78"/>
              </a:rPr>
              <a:t>نقش مهمي </a:t>
            </a:r>
            <a:r>
              <a:rPr lang="ar-SA" b="1" dirty="0">
                <a:solidFill>
                  <a:schemeClr val="bg1"/>
                </a:solidFill>
                <a:ea typeface="Times New Roman"/>
                <a:cs typeface="Zar" pitchFamily="2" charset="-78"/>
              </a:rPr>
              <a:t>در انتقال عوامل </a:t>
            </a:r>
            <a:r>
              <a:rPr lang="ar-SA" b="1" dirty="0" smtClean="0">
                <a:solidFill>
                  <a:schemeClr val="bg1"/>
                </a:solidFill>
                <a:ea typeface="Times New Roman"/>
                <a:cs typeface="Zar" pitchFamily="2" charset="-78"/>
              </a:rPr>
              <a:t>بيماريزا يا </a:t>
            </a:r>
            <a:r>
              <a:rPr lang="ar-SA" b="1" dirty="0">
                <a:solidFill>
                  <a:schemeClr val="bg1"/>
                </a:solidFill>
                <a:ea typeface="Times New Roman"/>
                <a:cs typeface="Zar" pitchFamily="2" charset="-78"/>
              </a:rPr>
              <a:t>انگل ها( به عنوان مثال انگل </a:t>
            </a:r>
            <a:r>
              <a:rPr lang="ar-SA" b="1" dirty="0" smtClean="0">
                <a:solidFill>
                  <a:schemeClr val="bg1"/>
                </a:solidFill>
                <a:ea typeface="Times New Roman"/>
                <a:cs typeface="Zar" pitchFamily="2" charset="-78"/>
              </a:rPr>
              <a:t>هاي </a:t>
            </a:r>
            <a:r>
              <a:rPr lang="ar-SA" b="1" dirty="0">
                <a:solidFill>
                  <a:schemeClr val="bg1"/>
                </a:solidFill>
                <a:ea typeface="Times New Roman"/>
                <a:cs typeface="Zar" pitchFamily="2" charset="-78"/>
              </a:rPr>
              <a:t>روده </a:t>
            </a:r>
            <a:r>
              <a:rPr lang="ar-SA" b="1" dirty="0" smtClean="0">
                <a:solidFill>
                  <a:schemeClr val="bg1"/>
                </a:solidFill>
                <a:ea typeface="Times New Roman"/>
                <a:cs typeface="Zar" pitchFamily="2" charset="-78"/>
              </a:rPr>
              <a:t>اي </a:t>
            </a:r>
            <a:r>
              <a:rPr lang="ar-SA" b="1" dirty="0">
                <a:solidFill>
                  <a:schemeClr val="bg1"/>
                </a:solidFill>
                <a:ea typeface="Times New Roman"/>
                <a:cs typeface="Zar" pitchFamily="2" charset="-78"/>
              </a:rPr>
              <a:t>انسان) داشته باشند. </a:t>
            </a:r>
            <a:endParaRPr lang="fa-IR" b="1" dirty="0" smtClean="0">
              <a:solidFill>
                <a:schemeClr val="bg1"/>
              </a:solidFill>
              <a:ea typeface="Times New Roman"/>
              <a:cs typeface="Zar" pitchFamily="2" charset="-78"/>
            </a:endParaRPr>
          </a:p>
          <a:p>
            <a:pPr algn="r" rtl="1">
              <a:lnSpc>
                <a:spcPct val="250000"/>
              </a:lnSpc>
              <a:spcBef>
                <a:spcPts val="0"/>
              </a:spcBef>
              <a:defRPr/>
            </a:pPr>
            <a:r>
              <a:rPr lang="ar-SA" b="1" dirty="0" smtClean="0">
                <a:solidFill>
                  <a:schemeClr val="bg1"/>
                </a:solidFill>
                <a:ea typeface="Times New Roman"/>
                <a:cs typeface="Zar" pitchFamily="2" charset="-78"/>
              </a:rPr>
              <a:t>حامل طيف وسيعي </a:t>
            </a:r>
            <a:r>
              <a:rPr lang="ar-SA" b="1" dirty="0">
                <a:solidFill>
                  <a:schemeClr val="bg1"/>
                </a:solidFill>
                <a:ea typeface="Times New Roman"/>
                <a:cs typeface="Zar" pitchFamily="2" charset="-78"/>
              </a:rPr>
              <a:t>از عوامل بيماريزاي </a:t>
            </a:r>
            <a:r>
              <a:rPr lang="ar-SA" b="1" dirty="0" smtClean="0">
                <a:solidFill>
                  <a:schemeClr val="bg1"/>
                </a:solidFill>
                <a:ea typeface="Times New Roman"/>
                <a:cs typeface="Zar" pitchFamily="2" charset="-78"/>
              </a:rPr>
              <a:t>ميکروبي </a:t>
            </a:r>
            <a:r>
              <a:rPr lang="ar-SA" b="1" dirty="0">
                <a:solidFill>
                  <a:schemeClr val="bg1"/>
                </a:solidFill>
                <a:ea typeface="Times New Roman"/>
                <a:cs typeface="Zar" pitchFamily="2" charset="-78"/>
              </a:rPr>
              <a:t>هستند که آن ها را به عنوان </a:t>
            </a:r>
            <a:r>
              <a:rPr lang="ar-SA" b="1" dirty="0" smtClean="0">
                <a:solidFill>
                  <a:schemeClr val="bg1"/>
                </a:solidFill>
                <a:ea typeface="Times New Roman"/>
                <a:cs typeface="Zar" pitchFamily="2" charset="-78"/>
              </a:rPr>
              <a:t>ميزبانان </a:t>
            </a:r>
            <a:r>
              <a:rPr lang="ar-SA" b="1" dirty="0">
                <a:solidFill>
                  <a:schemeClr val="bg1"/>
                </a:solidFill>
                <a:ea typeface="Times New Roman"/>
                <a:cs typeface="Zar" pitchFamily="2" charset="-78"/>
              </a:rPr>
              <a:t>بالقوه عوامل </a:t>
            </a:r>
            <a:r>
              <a:rPr lang="ar-SA" b="1" dirty="0" smtClean="0">
                <a:solidFill>
                  <a:schemeClr val="bg1"/>
                </a:solidFill>
                <a:ea typeface="Times New Roman"/>
                <a:cs typeface="Zar" pitchFamily="2" charset="-78"/>
              </a:rPr>
              <a:t>بيماريزا </a:t>
            </a:r>
            <a:r>
              <a:rPr lang="ar-SA" b="1" dirty="0">
                <a:solidFill>
                  <a:schemeClr val="bg1"/>
                </a:solidFill>
                <a:ea typeface="Times New Roman"/>
                <a:cs typeface="Zar" pitchFamily="2" charset="-78"/>
              </a:rPr>
              <a:t>معروفي </a:t>
            </a:r>
            <a:r>
              <a:rPr lang="ar-SA" b="1" dirty="0" smtClean="0">
                <a:solidFill>
                  <a:schemeClr val="bg1"/>
                </a:solidFill>
                <a:ea typeface="Times New Roman"/>
                <a:cs typeface="Zar" pitchFamily="2" charset="-78"/>
              </a:rPr>
              <a:t>مي </a:t>
            </a:r>
            <a:r>
              <a:rPr lang="ar-SA" b="1" dirty="0">
                <a:solidFill>
                  <a:schemeClr val="bg1"/>
                </a:solidFill>
                <a:ea typeface="Times New Roman"/>
                <a:cs typeface="Zar" pitchFamily="2" charset="-78"/>
              </a:rPr>
              <a:t>کند. </a:t>
            </a:r>
            <a:endParaRPr lang="fa-IR" b="1" dirty="0" smtClean="0">
              <a:solidFill>
                <a:schemeClr val="bg1"/>
              </a:solidFill>
              <a:ea typeface="Times New Roman"/>
              <a:cs typeface="Zar" pitchFamily="2" charset="-78"/>
            </a:endParaRPr>
          </a:p>
          <a:p>
            <a:pPr algn="r" rtl="1">
              <a:lnSpc>
                <a:spcPct val="250000"/>
              </a:lnSpc>
              <a:spcBef>
                <a:spcPts val="0"/>
              </a:spcBef>
              <a:defRPr/>
            </a:pPr>
            <a:r>
              <a:rPr lang="ar-SA" b="1" dirty="0" smtClean="0">
                <a:solidFill>
                  <a:schemeClr val="bg1"/>
                </a:solidFill>
                <a:ea typeface="Times New Roman"/>
                <a:cs typeface="Zar" pitchFamily="2" charset="-78"/>
              </a:rPr>
              <a:t>بعضي </a:t>
            </a:r>
            <a:r>
              <a:rPr lang="ar-SA" b="1" dirty="0">
                <a:solidFill>
                  <a:schemeClr val="bg1"/>
                </a:solidFill>
                <a:ea typeface="Times New Roman"/>
                <a:cs typeface="Zar" pitchFamily="2" charset="-78"/>
              </a:rPr>
              <a:t>از افراد ممکن است در اثر تماس مکرر با </a:t>
            </a:r>
            <a:r>
              <a:rPr lang="ar-SA" b="1" dirty="0" smtClean="0">
                <a:solidFill>
                  <a:schemeClr val="bg1"/>
                </a:solidFill>
                <a:ea typeface="Times New Roman"/>
                <a:cs typeface="Zar" pitchFamily="2" charset="-78"/>
              </a:rPr>
              <a:t>سوسري </a:t>
            </a:r>
            <a:r>
              <a:rPr lang="ar-SA" b="1" dirty="0">
                <a:solidFill>
                  <a:schemeClr val="bg1"/>
                </a:solidFill>
                <a:ea typeface="Times New Roman"/>
                <a:cs typeface="Zar" pitchFamily="2" charset="-78"/>
              </a:rPr>
              <a:t>ها دچار </a:t>
            </a:r>
            <a:r>
              <a:rPr lang="ar-SA" b="1" dirty="0" smtClean="0">
                <a:solidFill>
                  <a:schemeClr val="bg1"/>
                </a:solidFill>
                <a:ea typeface="Times New Roman"/>
                <a:cs typeface="Zar" pitchFamily="2" charset="-78"/>
              </a:rPr>
              <a:t>آلرژي </a:t>
            </a:r>
            <a:r>
              <a:rPr lang="ar-SA" b="1" dirty="0">
                <a:solidFill>
                  <a:schemeClr val="bg1"/>
                </a:solidFill>
                <a:ea typeface="Times New Roman"/>
                <a:cs typeface="Zar" pitchFamily="2" charset="-78"/>
              </a:rPr>
              <a:t>شوند( به عنوان مثال آسم).</a:t>
            </a:r>
            <a:endParaRPr lang="en-US" sz="40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15962"/>
          </a:xfrm>
        </p:spPr>
        <p:txBody>
          <a:bodyPr>
            <a:normAutofit fontScale="90000"/>
          </a:bodyPr>
          <a:lstStyle/>
          <a:p>
            <a:pPr algn="ctr" rtl="1">
              <a:lnSpc>
                <a:spcPct val="250000"/>
              </a:lnSpc>
              <a:spcBef>
                <a:spcPts val="0"/>
              </a:spcBef>
              <a:defRPr/>
            </a:pPr>
            <a:r>
              <a:rPr lang="ar-SA" sz="3600" b="1" smtClean="0">
                <a:solidFill>
                  <a:schemeClr val="bg1"/>
                </a:solidFill>
                <a:ea typeface="Times New Roman"/>
                <a:cs typeface="Zar" pitchFamily="2" charset="-78"/>
              </a:rPr>
              <a:t>رديابي</a:t>
            </a:r>
            <a:endParaRPr sz="5400">
              <a:solidFill>
                <a:schemeClr val="bg1"/>
              </a:solidFill>
              <a:ea typeface="Times New Roman"/>
              <a:cs typeface="Zar" pitchFamily="2" charset="-78"/>
            </a:endParaRPr>
          </a:p>
        </p:txBody>
      </p:sp>
      <p:sp>
        <p:nvSpPr>
          <p:cNvPr id="3" name="Content Placeholder 2"/>
          <p:cNvSpPr>
            <a:spLocks noGrp="1"/>
          </p:cNvSpPr>
          <p:nvPr>
            <p:ph idx="1"/>
          </p:nvPr>
        </p:nvSpPr>
        <p:spPr>
          <a:xfrm>
            <a:off x="457200" y="1295400"/>
            <a:ext cx="8229600" cy="4830763"/>
          </a:xfrm>
        </p:spPr>
        <p:txBody>
          <a:bodyPr>
            <a:normAutofit fontScale="25000" lnSpcReduction="20000"/>
          </a:bodyPr>
          <a:lstStyle/>
          <a:p>
            <a:pPr marL="0" algn="r" rtl="1">
              <a:lnSpc>
                <a:spcPct val="220000"/>
              </a:lnSpc>
              <a:spcBef>
                <a:spcPts val="0"/>
              </a:spcBef>
              <a:defRPr/>
            </a:pPr>
            <a:r>
              <a:rPr lang="ar-SA" sz="7200" b="1" dirty="0" smtClean="0">
                <a:solidFill>
                  <a:schemeClr val="bg1"/>
                </a:solidFill>
                <a:ea typeface="Times New Roman"/>
                <a:cs typeface="Zar" pitchFamily="2" charset="-78"/>
              </a:rPr>
              <a:t>سوسري </a:t>
            </a:r>
            <a:r>
              <a:rPr lang="ar-SA" sz="7200" b="1" dirty="0">
                <a:solidFill>
                  <a:schemeClr val="bg1"/>
                </a:solidFill>
                <a:ea typeface="Times New Roman"/>
                <a:cs typeface="Zar" pitchFamily="2" charset="-78"/>
              </a:rPr>
              <a:t>ها </a:t>
            </a:r>
            <a:r>
              <a:rPr lang="ar-SA" sz="7200" b="1" dirty="0" smtClean="0">
                <a:solidFill>
                  <a:schemeClr val="bg1"/>
                </a:solidFill>
                <a:ea typeface="Times New Roman"/>
                <a:cs typeface="Zar" pitchFamily="2" charset="-78"/>
              </a:rPr>
              <a:t>شب فعال</a:t>
            </a:r>
            <a:r>
              <a:rPr lang="fa-IR" sz="7200" b="1" dirty="0" smtClean="0">
                <a:solidFill>
                  <a:schemeClr val="bg1"/>
                </a:solidFill>
                <a:ea typeface="Times New Roman"/>
                <a:cs typeface="Zar" pitchFamily="2" charset="-78"/>
              </a:rPr>
              <a:t>ن</a:t>
            </a:r>
            <a:r>
              <a:rPr lang="ar-SA" sz="7200" b="1" dirty="0" smtClean="0">
                <a:solidFill>
                  <a:schemeClr val="bg1"/>
                </a:solidFill>
                <a:ea typeface="Times New Roman"/>
                <a:cs typeface="Zar" pitchFamily="2" charset="-78"/>
              </a:rPr>
              <a:t>د</a:t>
            </a:r>
            <a:r>
              <a:rPr lang="ar-SA" sz="7200" b="1" dirty="0">
                <a:solidFill>
                  <a:schemeClr val="bg1"/>
                </a:solidFill>
                <a:ea typeface="Times New Roman"/>
                <a:cs typeface="Zar" pitchFamily="2" charset="-78"/>
              </a:rPr>
              <a:t>. </a:t>
            </a:r>
            <a:endParaRPr lang="fa-IR" sz="7200" b="1" dirty="0" smtClean="0">
              <a:solidFill>
                <a:schemeClr val="bg1"/>
              </a:solidFill>
              <a:ea typeface="Times New Roman"/>
              <a:cs typeface="Zar" pitchFamily="2" charset="-78"/>
            </a:endParaRPr>
          </a:p>
          <a:p>
            <a:pPr marL="0" algn="r" rtl="1">
              <a:lnSpc>
                <a:spcPct val="220000"/>
              </a:lnSpc>
              <a:spcBef>
                <a:spcPts val="0"/>
              </a:spcBef>
              <a:defRPr/>
            </a:pPr>
            <a:r>
              <a:rPr lang="fa-IR" sz="7200" b="1" dirty="0" smtClean="0">
                <a:solidFill>
                  <a:schemeClr val="bg1"/>
                </a:solidFill>
                <a:ea typeface="Times New Roman"/>
                <a:cs typeface="Zar" pitchFamily="2" charset="-78"/>
              </a:rPr>
              <a:t>روزها </a:t>
            </a:r>
            <a:r>
              <a:rPr lang="ar-SA" sz="7200" b="1" dirty="0">
                <a:solidFill>
                  <a:schemeClr val="bg1"/>
                </a:solidFill>
                <a:ea typeface="Times New Roman"/>
                <a:cs typeface="Zar" pitchFamily="2" charset="-78"/>
              </a:rPr>
              <a:t>در ترک هاي ديوار، مبلمان ها و ديگر اماکن امن مانند حمام ها، کابينت ها و فاضلاب ها مخفي مي شوند. </a:t>
            </a:r>
            <a:endParaRPr lang="fa-IR" sz="7200" b="1" dirty="0">
              <a:solidFill>
                <a:schemeClr val="bg1"/>
              </a:solidFill>
              <a:ea typeface="Times New Roman"/>
              <a:cs typeface="Zar" pitchFamily="2" charset="-78"/>
            </a:endParaRPr>
          </a:p>
          <a:p>
            <a:pPr marL="0" algn="r" rtl="1">
              <a:lnSpc>
                <a:spcPct val="220000"/>
              </a:lnSpc>
              <a:spcBef>
                <a:spcPts val="0"/>
              </a:spcBef>
              <a:spcAft>
                <a:spcPts val="0"/>
              </a:spcAft>
              <a:defRPr/>
            </a:pPr>
            <a:r>
              <a:rPr lang="ar-SA" sz="7200" b="1" dirty="0" smtClean="0">
                <a:solidFill>
                  <a:schemeClr val="bg1"/>
                </a:solidFill>
                <a:ea typeface="Times New Roman"/>
                <a:cs typeface="Zar" pitchFamily="2" charset="-78"/>
              </a:rPr>
              <a:t>عادات </a:t>
            </a:r>
            <a:r>
              <a:rPr lang="fa-IR" sz="7200" b="1" dirty="0" smtClean="0">
                <a:solidFill>
                  <a:schemeClr val="bg1"/>
                </a:solidFill>
                <a:ea typeface="Times New Roman"/>
                <a:cs typeface="Zar" pitchFamily="2" charset="-78"/>
              </a:rPr>
              <a:t>به </a:t>
            </a:r>
            <a:r>
              <a:rPr lang="ar-SA" sz="7200" b="1" dirty="0" smtClean="0">
                <a:solidFill>
                  <a:schemeClr val="bg1"/>
                </a:solidFill>
                <a:ea typeface="Times New Roman"/>
                <a:cs typeface="Zar" pitchFamily="2" charset="-78"/>
              </a:rPr>
              <a:t> </a:t>
            </a:r>
            <a:r>
              <a:rPr lang="ar-SA" sz="7200" b="1" dirty="0">
                <a:solidFill>
                  <a:schemeClr val="bg1"/>
                </a:solidFill>
                <a:ea typeface="Times New Roman"/>
                <a:cs typeface="Zar" pitchFamily="2" charset="-78"/>
              </a:rPr>
              <a:t>برگرداندن بزاق خود بر </a:t>
            </a:r>
            <a:r>
              <a:rPr lang="ar-SA" sz="7200" b="1" dirty="0" smtClean="0">
                <a:solidFill>
                  <a:schemeClr val="bg1"/>
                </a:solidFill>
                <a:ea typeface="Times New Roman"/>
                <a:cs typeface="Zar" pitchFamily="2" charset="-78"/>
              </a:rPr>
              <a:t>روي </a:t>
            </a:r>
            <a:r>
              <a:rPr lang="fa-IR" sz="7200" b="1" dirty="0" smtClean="0">
                <a:solidFill>
                  <a:schemeClr val="bg1"/>
                </a:solidFill>
                <a:ea typeface="Times New Roman"/>
                <a:cs typeface="Zar" pitchFamily="2" charset="-78"/>
              </a:rPr>
              <a:t>مواد </a:t>
            </a:r>
            <a:r>
              <a:rPr lang="ar-SA" sz="7200" b="1" dirty="0" smtClean="0">
                <a:solidFill>
                  <a:schemeClr val="bg1"/>
                </a:solidFill>
                <a:ea typeface="Times New Roman"/>
                <a:cs typeface="Zar" pitchFamily="2" charset="-78"/>
              </a:rPr>
              <a:t>غذايي </a:t>
            </a:r>
            <a:r>
              <a:rPr lang="fa-IR" sz="7200" b="1" dirty="0" smtClean="0">
                <a:solidFill>
                  <a:schemeClr val="bg1"/>
                </a:solidFill>
                <a:ea typeface="Times New Roman"/>
                <a:cs typeface="Zar" pitchFamily="2" charset="-78"/>
              </a:rPr>
              <a:t>دارند</a:t>
            </a:r>
          </a:p>
          <a:p>
            <a:pPr marL="0" algn="r" rtl="1">
              <a:lnSpc>
                <a:spcPct val="220000"/>
              </a:lnSpc>
              <a:spcBef>
                <a:spcPts val="0"/>
              </a:spcBef>
              <a:spcAft>
                <a:spcPts val="0"/>
              </a:spcAft>
              <a:defRPr/>
            </a:pPr>
            <a:r>
              <a:rPr lang="fa-IR" sz="7200" b="1" dirty="0" smtClean="0">
                <a:solidFill>
                  <a:schemeClr val="bg1"/>
                </a:solidFill>
                <a:ea typeface="Times New Roman"/>
                <a:cs typeface="Zar" pitchFamily="2" charset="-78"/>
              </a:rPr>
              <a:t>با توليد </a:t>
            </a:r>
            <a:r>
              <a:rPr lang="ar-SA" sz="7200" b="1" dirty="0" smtClean="0">
                <a:solidFill>
                  <a:schemeClr val="bg1"/>
                </a:solidFill>
                <a:ea typeface="Times New Roman"/>
                <a:cs typeface="Zar" pitchFamily="2" charset="-78"/>
              </a:rPr>
              <a:t>ترشحاتي </a:t>
            </a:r>
            <a:r>
              <a:rPr lang="fa-IR" sz="7200" b="1" dirty="0" smtClean="0">
                <a:solidFill>
                  <a:schemeClr val="bg1"/>
                </a:solidFill>
                <a:ea typeface="Times New Roman"/>
                <a:cs typeface="Zar" pitchFamily="2" charset="-78"/>
              </a:rPr>
              <a:t>در محيط زيست خود داراي</a:t>
            </a:r>
            <a:r>
              <a:rPr lang="ar-SA" sz="7200" b="1" dirty="0" smtClean="0">
                <a:solidFill>
                  <a:schemeClr val="bg1"/>
                </a:solidFill>
                <a:ea typeface="Times New Roman"/>
                <a:cs typeface="Zar" pitchFamily="2" charset="-78"/>
              </a:rPr>
              <a:t> بوي </a:t>
            </a:r>
            <a:r>
              <a:rPr lang="ar-SA" sz="7200" b="1" dirty="0">
                <a:solidFill>
                  <a:schemeClr val="bg1"/>
                </a:solidFill>
                <a:ea typeface="Times New Roman"/>
                <a:cs typeface="Zar" pitchFamily="2" charset="-78"/>
              </a:rPr>
              <a:t>مشخص و </a:t>
            </a:r>
            <a:r>
              <a:rPr lang="ar-SA" sz="7200" b="1" dirty="0" smtClean="0">
                <a:solidFill>
                  <a:schemeClr val="bg1"/>
                </a:solidFill>
                <a:ea typeface="Times New Roman"/>
                <a:cs typeface="Zar" pitchFamily="2" charset="-78"/>
              </a:rPr>
              <a:t>مداومي </a:t>
            </a:r>
            <a:r>
              <a:rPr lang="fa-IR" sz="7200" b="1" dirty="0" smtClean="0">
                <a:solidFill>
                  <a:schemeClr val="bg1"/>
                </a:solidFill>
                <a:ea typeface="Times New Roman"/>
                <a:cs typeface="Zar" pitchFamily="2" charset="-78"/>
              </a:rPr>
              <a:t>هستند( بوي سوسري)</a:t>
            </a:r>
            <a:r>
              <a:rPr lang="ar-SA" sz="7200" b="1" dirty="0" smtClean="0">
                <a:solidFill>
                  <a:schemeClr val="bg1"/>
                </a:solidFill>
                <a:ea typeface="Times New Roman"/>
                <a:cs typeface="Zar" pitchFamily="2" charset="-78"/>
              </a:rPr>
              <a:t>. </a:t>
            </a:r>
            <a:endParaRPr lang="fa-IR" sz="7200" b="1" dirty="0" smtClean="0">
              <a:solidFill>
                <a:schemeClr val="bg1"/>
              </a:solidFill>
              <a:ea typeface="Times New Roman"/>
              <a:cs typeface="Zar" pitchFamily="2" charset="-78"/>
            </a:endParaRPr>
          </a:p>
          <a:p>
            <a:pPr marL="0" algn="r" rtl="1">
              <a:lnSpc>
                <a:spcPct val="220000"/>
              </a:lnSpc>
              <a:spcBef>
                <a:spcPts val="0"/>
              </a:spcBef>
              <a:spcAft>
                <a:spcPts val="0"/>
              </a:spcAft>
              <a:defRPr/>
            </a:pPr>
            <a:r>
              <a:rPr lang="ar-SA" sz="7200" b="1" dirty="0" smtClean="0">
                <a:solidFill>
                  <a:schemeClr val="bg1"/>
                </a:solidFill>
                <a:ea typeface="Times New Roman"/>
                <a:cs typeface="Zar" pitchFamily="2" charset="-78"/>
              </a:rPr>
              <a:t>از </a:t>
            </a:r>
            <a:r>
              <a:rPr lang="ar-SA" sz="7200" b="1" dirty="0">
                <a:solidFill>
                  <a:schemeClr val="bg1"/>
                </a:solidFill>
                <a:ea typeface="Times New Roman"/>
                <a:cs typeface="Zar" pitchFamily="2" charset="-78"/>
              </a:rPr>
              <a:t>ترشحات </a:t>
            </a:r>
            <a:r>
              <a:rPr lang="ar-SA" sz="7200" b="1" dirty="0" smtClean="0">
                <a:solidFill>
                  <a:schemeClr val="bg1"/>
                </a:solidFill>
                <a:ea typeface="Times New Roman"/>
                <a:cs typeface="Zar" pitchFamily="2" charset="-78"/>
              </a:rPr>
              <a:t>چشمي </a:t>
            </a:r>
            <a:r>
              <a:rPr lang="fa-IR" sz="7200" b="1" dirty="0" smtClean="0">
                <a:solidFill>
                  <a:schemeClr val="bg1"/>
                </a:solidFill>
                <a:ea typeface="Times New Roman"/>
                <a:cs typeface="Zar" pitchFamily="2" charset="-78"/>
              </a:rPr>
              <a:t> و </a:t>
            </a:r>
            <a:r>
              <a:rPr lang="ar-SA" sz="7200" b="1" dirty="0" smtClean="0">
                <a:solidFill>
                  <a:schemeClr val="bg1"/>
                </a:solidFill>
                <a:ea typeface="Times New Roman"/>
                <a:cs typeface="Zar" pitchFamily="2" charset="-78"/>
              </a:rPr>
              <a:t>يا </a:t>
            </a:r>
            <a:r>
              <a:rPr lang="ar-SA" sz="7200" b="1" dirty="0">
                <a:solidFill>
                  <a:schemeClr val="bg1"/>
                </a:solidFill>
                <a:ea typeface="Times New Roman"/>
                <a:cs typeface="Zar" pitchFamily="2" charset="-78"/>
              </a:rPr>
              <a:t>ترشحات </a:t>
            </a:r>
            <a:r>
              <a:rPr lang="ar-SA" sz="7200" b="1" dirty="0" smtClean="0">
                <a:solidFill>
                  <a:schemeClr val="bg1"/>
                </a:solidFill>
                <a:ea typeface="Times New Roman"/>
                <a:cs typeface="Zar" pitchFamily="2" charset="-78"/>
              </a:rPr>
              <a:t>دهاني افراد تغذيه مي </a:t>
            </a:r>
            <a:r>
              <a:rPr lang="ar-SA" sz="7200" b="1" dirty="0">
                <a:solidFill>
                  <a:schemeClr val="bg1"/>
                </a:solidFill>
                <a:ea typeface="Times New Roman"/>
                <a:cs typeface="Zar" pitchFamily="2" charset="-78"/>
              </a:rPr>
              <a:t>کنند. </a:t>
            </a:r>
            <a:endParaRPr lang="fa-IR" sz="7200" b="1" dirty="0" smtClean="0">
              <a:solidFill>
                <a:schemeClr val="bg1"/>
              </a:solidFill>
              <a:ea typeface="Times New Roman"/>
              <a:cs typeface="Zar" pitchFamily="2" charset="-78"/>
            </a:endParaRPr>
          </a:p>
          <a:p>
            <a:pPr marL="0" algn="r" rtl="1">
              <a:lnSpc>
                <a:spcPct val="220000"/>
              </a:lnSpc>
              <a:spcBef>
                <a:spcPts val="0"/>
              </a:spcBef>
              <a:spcAft>
                <a:spcPts val="0"/>
              </a:spcAft>
              <a:defRPr/>
            </a:pPr>
            <a:r>
              <a:rPr lang="fa-IR" sz="7200" b="1" dirty="0" smtClean="0">
                <a:solidFill>
                  <a:schemeClr val="bg1"/>
                </a:solidFill>
                <a:ea typeface="Times New Roman"/>
                <a:cs typeface="Zar" pitchFamily="2" charset="-78"/>
              </a:rPr>
              <a:t>وفور </a:t>
            </a:r>
            <a:r>
              <a:rPr lang="ar-SA" sz="7200" b="1" dirty="0" smtClean="0">
                <a:solidFill>
                  <a:schemeClr val="bg1"/>
                </a:solidFill>
                <a:ea typeface="Times New Roman"/>
                <a:cs typeface="Zar" pitchFamily="2" charset="-78"/>
              </a:rPr>
              <a:t>بالايي </a:t>
            </a:r>
            <a:r>
              <a:rPr lang="ar-SA" sz="7200" b="1" dirty="0">
                <a:solidFill>
                  <a:schemeClr val="bg1"/>
                </a:solidFill>
                <a:ea typeface="Times New Roman"/>
                <a:cs typeface="Zar" pitchFamily="2" charset="-78"/>
              </a:rPr>
              <a:t>از تخم ها </a:t>
            </a:r>
            <a:r>
              <a:rPr lang="fa-IR" sz="7200" b="1" dirty="0" smtClean="0">
                <a:solidFill>
                  <a:schemeClr val="bg1"/>
                </a:solidFill>
                <a:ea typeface="Times New Roman"/>
                <a:cs typeface="Zar" pitchFamily="2" charset="-78"/>
              </a:rPr>
              <a:t>و </a:t>
            </a:r>
            <a:r>
              <a:rPr lang="ar-SA" sz="7200" b="1" dirty="0" smtClean="0">
                <a:solidFill>
                  <a:schemeClr val="bg1"/>
                </a:solidFill>
                <a:ea typeface="Times New Roman"/>
                <a:cs typeface="Zar" pitchFamily="2" charset="-78"/>
              </a:rPr>
              <a:t>نمف </a:t>
            </a:r>
            <a:r>
              <a:rPr lang="ar-SA" sz="7200" b="1" dirty="0">
                <a:solidFill>
                  <a:schemeClr val="bg1"/>
                </a:solidFill>
                <a:ea typeface="Times New Roman"/>
                <a:cs typeface="Zar" pitchFamily="2" charset="-78"/>
              </a:rPr>
              <a:t>ها </a:t>
            </a:r>
            <a:r>
              <a:rPr lang="fa-IR" sz="7200" b="1" dirty="0" smtClean="0">
                <a:solidFill>
                  <a:schemeClr val="bg1"/>
                </a:solidFill>
                <a:ea typeface="Times New Roman"/>
                <a:cs typeface="Zar" pitchFamily="2" charset="-78"/>
              </a:rPr>
              <a:t>در </a:t>
            </a:r>
            <a:r>
              <a:rPr lang="ar-SA" sz="7200" b="1" dirty="0" smtClean="0">
                <a:solidFill>
                  <a:schemeClr val="bg1"/>
                </a:solidFill>
                <a:ea typeface="Times New Roman"/>
                <a:cs typeface="Zar" pitchFamily="2" charset="-78"/>
              </a:rPr>
              <a:t>اندازه هاي </a:t>
            </a:r>
            <a:r>
              <a:rPr lang="ar-SA" sz="7200" b="1" dirty="0">
                <a:solidFill>
                  <a:schemeClr val="bg1"/>
                </a:solidFill>
                <a:ea typeface="Times New Roman"/>
                <a:cs typeface="Zar" pitchFamily="2" charset="-78"/>
              </a:rPr>
              <a:t>متفاوت </a:t>
            </a:r>
            <a:r>
              <a:rPr lang="ar-SA" sz="7200" b="1" dirty="0" smtClean="0">
                <a:solidFill>
                  <a:schemeClr val="bg1"/>
                </a:solidFill>
                <a:ea typeface="Times New Roman"/>
                <a:cs typeface="Zar" pitchFamily="2" charset="-78"/>
              </a:rPr>
              <a:t>نشانه اي </a:t>
            </a:r>
            <a:r>
              <a:rPr lang="ar-SA" sz="7200" b="1" dirty="0">
                <a:solidFill>
                  <a:schemeClr val="bg1"/>
                </a:solidFill>
                <a:ea typeface="Times New Roman"/>
                <a:cs typeface="Zar" pitchFamily="2" charset="-78"/>
              </a:rPr>
              <a:t>از وجود مداوم </a:t>
            </a:r>
            <a:r>
              <a:rPr lang="ar-SA" sz="7200" b="1" dirty="0" smtClean="0">
                <a:solidFill>
                  <a:schemeClr val="bg1"/>
                </a:solidFill>
                <a:ea typeface="Times New Roman"/>
                <a:cs typeface="Zar" pitchFamily="2" charset="-78"/>
              </a:rPr>
              <a:t>يک</a:t>
            </a:r>
            <a:r>
              <a:rPr lang="fa-IR" sz="7200" b="1" dirty="0" smtClean="0">
                <a:solidFill>
                  <a:schemeClr val="bg1"/>
                </a:solidFill>
                <a:ea typeface="Times New Roman"/>
                <a:cs typeface="Zar" pitchFamily="2" charset="-78"/>
              </a:rPr>
              <a:t> </a:t>
            </a:r>
            <a:r>
              <a:rPr lang="ar-SA" sz="7200" b="1" dirty="0" smtClean="0">
                <a:solidFill>
                  <a:schemeClr val="bg1"/>
                </a:solidFill>
                <a:ea typeface="Times New Roman"/>
                <a:cs typeface="Zar" pitchFamily="2" charset="-78"/>
              </a:rPr>
              <a:t>کلني </a:t>
            </a:r>
            <a:r>
              <a:rPr lang="ar-SA" sz="7200" b="1" dirty="0">
                <a:solidFill>
                  <a:schemeClr val="bg1"/>
                </a:solidFill>
                <a:ea typeface="Times New Roman"/>
                <a:cs typeface="Zar" pitchFamily="2" charset="-78"/>
              </a:rPr>
              <a:t>در </a:t>
            </a:r>
            <a:r>
              <a:rPr lang="ar-SA" sz="7200" b="1" dirty="0" smtClean="0">
                <a:solidFill>
                  <a:schemeClr val="bg1"/>
                </a:solidFill>
                <a:ea typeface="Times New Roman"/>
                <a:cs typeface="Zar" pitchFamily="2" charset="-78"/>
              </a:rPr>
              <a:t>آن محيط </a:t>
            </a:r>
            <a:r>
              <a:rPr lang="ar-SA" sz="7200" b="1" dirty="0">
                <a:solidFill>
                  <a:schemeClr val="bg1"/>
                </a:solidFill>
                <a:ea typeface="Times New Roman"/>
                <a:cs typeface="Zar" pitchFamily="2" charset="-78"/>
              </a:rPr>
              <a:t>است.</a:t>
            </a:r>
            <a:endParaRPr lang="en-US" sz="72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92162"/>
          </a:xfrm>
        </p:spPr>
        <p:txBody>
          <a:bodyPr>
            <a:noAutofit/>
          </a:bodyPr>
          <a:lstStyle/>
          <a:p>
            <a:pPr algn="ctr" rtl="1">
              <a:lnSpc>
                <a:spcPct val="250000"/>
              </a:lnSpc>
              <a:spcBef>
                <a:spcPts val="0"/>
              </a:spcBef>
              <a:defRPr/>
            </a:pPr>
            <a:r>
              <a:rPr lang="ar-SA" sz="3200" b="1">
                <a:solidFill>
                  <a:schemeClr val="bg1"/>
                </a:solidFill>
                <a:ea typeface="Times New Roman"/>
                <a:cs typeface="Zar" pitchFamily="2" charset="-78"/>
              </a:rPr>
              <a:t>روش </a:t>
            </a:r>
            <a:r>
              <a:rPr lang="ar-SA" sz="3200" b="1" smtClean="0">
                <a:solidFill>
                  <a:schemeClr val="bg1"/>
                </a:solidFill>
                <a:ea typeface="Times New Roman"/>
                <a:cs typeface="Zar" pitchFamily="2" charset="-78"/>
              </a:rPr>
              <a:t>هاي کنترل</a:t>
            </a:r>
            <a:endParaRPr sz="3200">
              <a:solidFill>
                <a:schemeClr val="bg1"/>
              </a:solidFill>
              <a:cs typeface="Zar" pitchFamily="2" charset="-78"/>
            </a:endParaRPr>
          </a:p>
        </p:txBody>
      </p:sp>
      <p:sp>
        <p:nvSpPr>
          <p:cNvPr id="108547" name="Content Placeholder 2"/>
          <p:cNvSpPr>
            <a:spLocks noGrp="1"/>
          </p:cNvSpPr>
          <p:nvPr>
            <p:ph idx="1"/>
          </p:nvPr>
        </p:nvSpPr>
        <p:spPr>
          <a:xfrm>
            <a:off x="457200" y="1295400"/>
            <a:ext cx="8229600" cy="4830763"/>
          </a:xfrm>
        </p:spPr>
        <p:txBody>
          <a:bodyPr/>
          <a:lstStyle/>
          <a:p>
            <a:pPr marL="0" algn="r" rtl="1">
              <a:lnSpc>
                <a:spcPct val="250000"/>
              </a:lnSpc>
              <a:spcBef>
                <a:spcPct val="0"/>
              </a:spcBef>
            </a:pPr>
            <a:r>
              <a:rPr lang="ar-SA" altLang="en-US" sz="1600" b="1" smtClean="0">
                <a:solidFill>
                  <a:schemeClr val="bg1"/>
                </a:solidFill>
                <a:ea typeface="Times New Roman" pitchFamily="18" charset="0"/>
                <a:cs typeface="Zar" pitchFamily="2" charset="-78"/>
              </a:rPr>
              <a:t>اقدامات کنترلي در هنگام حضور تعداد زيادي از ناقلين به صورت يکپارچه و سيستماتيک انجام پذيرد. </a:t>
            </a:r>
            <a:endParaRPr lang="fa-IR" altLang="en-US" sz="1600" b="1" smtClean="0">
              <a:solidFill>
                <a:schemeClr val="bg1"/>
              </a:solidFill>
              <a:ea typeface="Times New Roman" pitchFamily="18" charset="0"/>
              <a:cs typeface="Zar" pitchFamily="2" charset="-78"/>
            </a:endParaRPr>
          </a:p>
          <a:p>
            <a:pPr marL="0" algn="r" rtl="1">
              <a:lnSpc>
                <a:spcPct val="250000"/>
              </a:lnSpc>
              <a:spcBef>
                <a:spcPct val="0"/>
              </a:spcBef>
            </a:pPr>
            <a:r>
              <a:rPr lang="ar-SA" altLang="en-US" sz="1600" b="1" smtClean="0">
                <a:solidFill>
                  <a:schemeClr val="bg1"/>
                </a:solidFill>
                <a:ea typeface="Times New Roman" pitchFamily="18" charset="0"/>
                <a:cs typeface="Zar" pitchFamily="2" charset="-78"/>
              </a:rPr>
              <a:t>رعايت نظافت و پاکيزگي کليد </a:t>
            </a:r>
            <a:r>
              <a:rPr lang="fa-IR" altLang="en-US" sz="1600" b="1" smtClean="0">
                <a:solidFill>
                  <a:schemeClr val="bg1"/>
                </a:solidFill>
                <a:ea typeface="Times New Roman" pitchFamily="18" charset="0"/>
                <a:cs typeface="Zar" pitchFamily="2" charset="-78"/>
              </a:rPr>
              <a:t>اصلي </a:t>
            </a:r>
            <a:r>
              <a:rPr lang="ar-SA" altLang="en-US" sz="1600" b="1" smtClean="0">
                <a:solidFill>
                  <a:schemeClr val="bg1"/>
                </a:solidFill>
                <a:ea typeface="Times New Roman" pitchFamily="18" charset="0"/>
                <a:cs typeface="Zar" pitchFamily="2" charset="-78"/>
              </a:rPr>
              <a:t>کنترل سوسري ها است. </a:t>
            </a:r>
            <a:endParaRPr lang="fa-IR" altLang="en-US" sz="1600" b="1" smtClean="0">
              <a:solidFill>
                <a:schemeClr val="bg1"/>
              </a:solidFill>
              <a:ea typeface="Times New Roman" pitchFamily="18" charset="0"/>
              <a:cs typeface="Zar" pitchFamily="2" charset="-78"/>
            </a:endParaRPr>
          </a:p>
          <a:p>
            <a:pPr marL="0" algn="r" rtl="1">
              <a:lnSpc>
                <a:spcPct val="250000"/>
              </a:lnSpc>
              <a:spcBef>
                <a:spcPct val="0"/>
              </a:spcBef>
            </a:pPr>
            <a:r>
              <a:rPr lang="ar-SA" altLang="en-US" sz="1600" b="1" smtClean="0">
                <a:solidFill>
                  <a:schemeClr val="bg1"/>
                </a:solidFill>
                <a:ea typeface="Times New Roman" pitchFamily="18" charset="0"/>
                <a:cs typeface="Zar" pitchFamily="2" charset="-78"/>
              </a:rPr>
              <a:t>علاوه بر روش هاي کنترل شيميايي مي توان با مديريت زيست محيطي سوسري ها مانند محروم کردن آن ها از مواد غذايي و پناهگاه با هجوم سوسري ها مبارزه کرد.</a:t>
            </a:r>
            <a:endParaRPr lang="en-US" altLang="en-US" sz="2400" b="1" smtClean="0">
              <a:solidFill>
                <a:schemeClr val="bg1"/>
              </a:solidFill>
              <a:ea typeface="Times New Roman" pitchFamily="18" charset="0"/>
              <a:cs typeface="Zar" pitchFamily="2" charset="-78"/>
            </a:endParaRPr>
          </a:p>
          <a:p>
            <a:pPr marL="0" algn="r" rtl="1">
              <a:lnSpc>
                <a:spcPct val="250000"/>
              </a:lnSpc>
              <a:spcBef>
                <a:spcPct val="0"/>
              </a:spcBef>
            </a:pPr>
            <a:r>
              <a:rPr lang="ar-SA" altLang="en-US" sz="1600" b="1" smtClean="0">
                <a:solidFill>
                  <a:schemeClr val="bg1"/>
                </a:solidFill>
                <a:ea typeface="Times New Roman" pitchFamily="18" charset="0"/>
                <a:cs typeface="Zar" pitchFamily="2" charset="-78"/>
              </a:rPr>
              <a:t>کنترل شيميايي تنها روش کنترلي بر عليه هجوم سوسري هاست. </a:t>
            </a:r>
            <a:endParaRPr lang="fa-IR" altLang="en-US" sz="1600" b="1" smtClean="0">
              <a:solidFill>
                <a:schemeClr val="bg1"/>
              </a:solidFill>
              <a:ea typeface="Times New Roman" pitchFamily="18" charset="0"/>
              <a:cs typeface="Zar" pitchFamily="2" charset="-78"/>
            </a:endParaRPr>
          </a:p>
          <a:p>
            <a:pPr marL="0" algn="r" rtl="1">
              <a:lnSpc>
                <a:spcPct val="250000"/>
              </a:lnSpc>
              <a:spcBef>
                <a:spcPct val="0"/>
              </a:spcBef>
            </a:pPr>
            <a:r>
              <a:rPr lang="ar-SA" altLang="en-US" sz="1600" b="1" smtClean="0">
                <a:solidFill>
                  <a:schemeClr val="bg1"/>
                </a:solidFill>
                <a:ea typeface="Times New Roman" pitchFamily="18" charset="0"/>
                <a:cs typeface="Zar" pitchFamily="2" charset="-78"/>
              </a:rPr>
              <a:t>استفاده از چند قطره ژل آفت کش در هر متر مکعب از مراكز بهداشتي- درماني و انبارها، موجب ريشه کني سريع سوسري ها مي شود.</a:t>
            </a:r>
            <a:endParaRPr lang="en-US" altLang="en-US" sz="1600" smtClean="0">
              <a:solidFill>
                <a:schemeClr val="bg1"/>
              </a:solidFill>
              <a:cs typeface="Zar" pitchFamily="2" charset="-7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715962"/>
          </a:xfrm>
        </p:spPr>
        <p:txBody>
          <a:bodyPr/>
          <a:lstStyle/>
          <a:p>
            <a:pPr algn="ctr">
              <a:defRPr/>
            </a:pPr>
            <a:r>
              <a:rPr lang="fa-IR" sz="3200" b="1" smtClean="0">
                <a:solidFill>
                  <a:schemeClr val="bg1"/>
                </a:solidFill>
                <a:effectLst/>
                <a:ea typeface="Times New Roman"/>
                <a:cs typeface="Zar" pitchFamily="2" charset="-78"/>
              </a:rPr>
              <a:t>نکات کليدي در مورد ساس هاي تختخواب</a:t>
            </a:r>
            <a:endParaRPr sz="3200" b="1">
              <a:solidFill>
                <a:schemeClr val="bg1"/>
              </a:solidFill>
              <a:cs typeface="Zar" pitchFamily="2" charset="-78"/>
            </a:endParaRPr>
          </a:p>
        </p:txBody>
      </p:sp>
      <p:sp>
        <p:nvSpPr>
          <p:cNvPr id="109571" name="Content Placeholder 2"/>
          <p:cNvSpPr>
            <a:spLocks noGrp="1"/>
          </p:cNvSpPr>
          <p:nvPr>
            <p:ph idx="1"/>
          </p:nvPr>
        </p:nvSpPr>
        <p:spPr>
          <a:xfrm>
            <a:off x="457200" y="1295400"/>
            <a:ext cx="8229600" cy="4830763"/>
          </a:xfrm>
        </p:spPr>
        <p:txBody>
          <a:bodyPr/>
          <a:lstStyle/>
          <a:p>
            <a:pPr algn="r" rtl="1">
              <a:lnSpc>
                <a:spcPct val="200000"/>
              </a:lnSpc>
            </a:pPr>
            <a:r>
              <a:rPr lang="fa-IR" altLang="en-US" sz="2000" b="1" smtClean="0">
                <a:solidFill>
                  <a:schemeClr val="bg1"/>
                </a:solidFill>
                <a:ea typeface="Times New Roman" pitchFamily="18" charset="0"/>
                <a:cs typeface="Zar" pitchFamily="2" charset="-78"/>
              </a:rPr>
              <a:t>دو گونه ساس معمولي و ساس گرمسيري از انسان تغديه مي کنند.</a:t>
            </a:r>
          </a:p>
          <a:p>
            <a:pPr algn="r" rtl="1">
              <a:lnSpc>
                <a:spcPct val="200000"/>
              </a:lnSpc>
            </a:pPr>
            <a:r>
              <a:rPr lang="fa-IR" altLang="en-US" sz="2000" b="1" smtClean="0">
                <a:solidFill>
                  <a:schemeClr val="bg1"/>
                </a:solidFill>
                <a:ea typeface="Times New Roman" pitchFamily="18" charset="0"/>
                <a:cs typeface="Zar" pitchFamily="2" charset="-78"/>
              </a:rPr>
              <a:t> هر دو داراي بدني به بيضي شكل، مسطح و بدون بال هستند </a:t>
            </a:r>
          </a:p>
          <a:p>
            <a:pPr algn="r" rtl="1">
              <a:lnSpc>
                <a:spcPct val="200000"/>
              </a:lnSpc>
            </a:pPr>
            <a:r>
              <a:rPr lang="fa-IR" altLang="en-US" sz="2000" b="1" smtClean="0">
                <a:solidFill>
                  <a:schemeClr val="bg1"/>
                </a:solidFill>
                <a:ea typeface="Times New Roman" pitchFamily="18" charset="0"/>
                <a:cs typeface="Zar" pitchFamily="2" charset="-78"/>
              </a:rPr>
              <a:t> 4 تا 7 ميلي متر طول دارند. </a:t>
            </a:r>
            <a:endParaRPr lang="en-US" altLang="en-US" sz="2000" b="1" smtClean="0">
              <a:solidFill>
                <a:schemeClr val="bg1"/>
              </a:solidFill>
              <a:ea typeface="Times New Roman" pitchFamily="18" charset="0"/>
              <a:cs typeface="Zar" pitchFamily="2" charset="-78"/>
            </a:endParaRPr>
          </a:p>
        </p:txBody>
      </p:sp>
      <p:pic>
        <p:nvPicPr>
          <p:cNvPr id="109572" name="Picture 4"/>
          <p:cNvPicPr>
            <a:picLocks noChangeAspect="1" noChangeArrowheads="1"/>
          </p:cNvPicPr>
          <p:nvPr/>
        </p:nvPicPr>
        <p:blipFill>
          <a:blip r:embed="rId2">
            <a:extLst>
              <a:ext uri="{28A0092B-C50C-407E-A947-70E740481C1C}">
                <a14:useLocalDpi xmlns:a14="http://schemas.microsoft.com/office/drawing/2010/main" val="0"/>
              </a:ext>
            </a:extLst>
          </a:blip>
          <a:srcRect l="34431" t="31419" r="38901" b="51277"/>
          <a:stretch>
            <a:fillRect/>
          </a:stretch>
        </p:blipFill>
        <p:spPr bwMode="auto">
          <a:xfrm>
            <a:off x="914400" y="2895600"/>
            <a:ext cx="2362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rtl="1">
              <a:lnSpc>
                <a:spcPct val="250000"/>
              </a:lnSpc>
              <a:spcBef>
                <a:spcPts val="0"/>
              </a:spcBef>
              <a:defRPr/>
            </a:pPr>
            <a:r>
              <a:rPr lang="fa-IR" sz="3600" b="1" smtClean="0">
                <a:solidFill>
                  <a:schemeClr val="bg1"/>
                </a:solidFill>
                <a:ea typeface="Times New Roman"/>
                <a:cs typeface="Zar" pitchFamily="2" charset="-78"/>
              </a:rPr>
              <a:t/>
            </a:r>
            <a:br>
              <a:rPr lang="fa-IR" sz="3600" b="1" smtClean="0">
                <a:solidFill>
                  <a:schemeClr val="bg1"/>
                </a:solidFill>
                <a:ea typeface="Times New Roman"/>
                <a:cs typeface="Zar" pitchFamily="2" charset="-78"/>
              </a:rPr>
            </a:br>
            <a:r>
              <a:rPr lang="fa-IR" sz="3600" b="1" smtClean="0">
                <a:solidFill>
                  <a:schemeClr val="bg1"/>
                </a:solidFill>
                <a:ea typeface="Times New Roman"/>
                <a:cs typeface="Zar" pitchFamily="2" charset="-78"/>
              </a:rPr>
              <a:t>بيولوژي</a:t>
            </a:r>
            <a:r>
              <a:rPr sz="5400">
                <a:solidFill>
                  <a:schemeClr val="bg1"/>
                </a:solidFill>
                <a:ea typeface="Times New Roman"/>
                <a:cs typeface="Zar" pitchFamily="2" charset="-78"/>
              </a:rPr>
              <a:t/>
            </a:r>
            <a:br>
              <a:rPr sz="5400">
                <a:solidFill>
                  <a:schemeClr val="bg1"/>
                </a:solidFill>
                <a:ea typeface="Times New Roman"/>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a:xfrm>
            <a:off x="457200" y="1219200"/>
            <a:ext cx="8229600" cy="4906963"/>
          </a:xfrm>
        </p:spPr>
        <p:txBody>
          <a:bodyPr>
            <a:normAutofit fontScale="70000" lnSpcReduction="20000"/>
          </a:bodyPr>
          <a:lstStyle/>
          <a:p>
            <a:pPr marL="0" algn="r" rtl="1">
              <a:lnSpc>
                <a:spcPct val="270000"/>
              </a:lnSpc>
              <a:spcBef>
                <a:spcPts val="0"/>
              </a:spcBef>
              <a:spcAft>
                <a:spcPts val="0"/>
              </a:spcAft>
              <a:defRPr/>
            </a:pPr>
            <a:r>
              <a:rPr lang="fa-IR" b="1" dirty="0">
                <a:solidFill>
                  <a:schemeClr val="bg1"/>
                </a:solidFill>
                <a:ea typeface="Times New Roman"/>
                <a:cs typeface="Zar" pitchFamily="2" charset="-78"/>
              </a:rPr>
              <a:t>سه مرحله در طول </a:t>
            </a:r>
            <a:r>
              <a:rPr lang="fa-IR" b="1" dirty="0" smtClean="0">
                <a:solidFill>
                  <a:schemeClr val="bg1"/>
                </a:solidFill>
                <a:ea typeface="Times New Roman"/>
                <a:cs typeface="Zar" pitchFamily="2" charset="-78"/>
              </a:rPr>
              <a:t>زندگي </a:t>
            </a:r>
            <a:r>
              <a:rPr lang="fa-IR" b="1" dirty="0">
                <a:solidFill>
                  <a:schemeClr val="bg1"/>
                </a:solidFill>
                <a:ea typeface="Times New Roman"/>
                <a:cs typeface="Zar" pitchFamily="2" charset="-78"/>
              </a:rPr>
              <a:t>ساس تختخواب وجود دارد: تخم، نمف و بالغ. </a:t>
            </a:r>
            <a:endParaRPr lang="fa-IR" b="1" dirty="0" smtClean="0">
              <a:solidFill>
                <a:schemeClr val="bg1"/>
              </a:solidFill>
              <a:ea typeface="Times New Roman"/>
              <a:cs typeface="Zar" pitchFamily="2" charset="-78"/>
            </a:endParaRPr>
          </a:p>
          <a:p>
            <a:pPr marL="0" algn="r" rtl="1">
              <a:lnSpc>
                <a:spcPct val="270000"/>
              </a:lnSpc>
              <a:spcBef>
                <a:spcPts val="0"/>
              </a:spcBef>
              <a:spcAft>
                <a:spcPts val="0"/>
              </a:spcAft>
              <a:defRPr/>
            </a:pPr>
            <a:r>
              <a:rPr lang="fa-IR" b="1" dirty="0" smtClean="0">
                <a:solidFill>
                  <a:schemeClr val="bg1"/>
                </a:solidFill>
                <a:ea typeface="Times New Roman"/>
                <a:cs typeface="Zar" pitchFamily="2" charset="-78"/>
              </a:rPr>
              <a:t>رشد </a:t>
            </a:r>
            <a:r>
              <a:rPr lang="fa-IR" b="1" dirty="0">
                <a:solidFill>
                  <a:schemeClr val="bg1"/>
                </a:solidFill>
                <a:ea typeface="Times New Roman"/>
                <a:cs typeface="Zar" pitchFamily="2" charset="-78"/>
              </a:rPr>
              <a:t>کامل از تخم تا بالغ بسته به دما و در دسترس بودن مواد </a:t>
            </a:r>
            <a:r>
              <a:rPr lang="fa-IR" b="1" dirty="0" smtClean="0">
                <a:solidFill>
                  <a:schemeClr val="bg1"/>
                </a:solidFill>
                <a:ea typeface="Times New Roman"/>
                <a:cs typeface="Zar" pitchFamily="2" charset="-78"/>
              </a:rPr>
              <a:t>غذايي </a:t>
            </a:r>
            <a:r>
              <a:rPr lang="fa-IR" b="1" dirty="0">
                <a:solidFill>
                  <a:schemeClr val="bg1"/>
                </a:solidFill>
                <a:ea typeface="Times New Roman"/>
                <a:cs typeface="Zar" pitchFamily="2" charset="-78"/>
              </a:rPr>
              <a:t>از 6 هفته تا </a:t>
            </a:r>
            <a:r>
              <a:rPr lang="fa-IR" b="1" dirty="0" smtClean="0">
                <a:solidFill>
                  <a:schemeClr val="bg1"/>
                </a:solidFill>
                <a:ea typeface="Times New Roman"/>
                <a:cs typeface="Zar" pitchFamily="2" charset="-78"/>
              </a:rPr>
              <a:t>چندين </a:t>
            </a:r>
            <a:r>
              <a:rPr lang="fa-IR" b="1" dirty="0">
                <a:solidFill>
                  <a:schemeClr val="bg1"/>
                </a:solidFill>
                <a:ea typeface="Times New Roman"/>
                <a:cs typeface="Zar" pitchFamily="2" charset="-78"/>
              </a:rPr>
              <a:t>ماه طول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کشد. </a:t>
            </a:r>
            <a:endParaRPr lang="en-US" b="1" dirty="0" smtClean="0">
              <a:solidFill>
                <a:schemeClr val="bg1"/>
              </a:solidFill>
              <a:ea typeface="Times New Roman"/>
              <a:cs typeface="Zar" pitchFamily="2" charset="-78"/>
            </a:endParaRPr>
          </a:p>
          <a:p>
            <a:pPr marL="0" algn="r" rtl="1">
              <a:lnSpc>
                <a:spcPct val="270000"/>
              </a:lnSpc>
              <a:spcBef>
                <a:spcPts val="0"/>
              </a:spcBef>
              <a:spcAft>
                <a:spcPts val="0"/>
              </a:spcAft>
              <a:defRPr/>
            </a:pPr>
            <a:r>
              <a:rPr lang="fa-IR" b="1" dirty="0" smtClean="0">
                <a:solidFill>
                  <a:schemeClr val="bg1"/>
                </a:solidFill>
                <a:ea typeface="Times New Roman"/>
                <a:cs typeface="Zar" pitchFamily="2" charset="-78"/>
              </a:rPr>
              <a:t>ساس هاي </a:t>
            </a:r>
            <a:r>
              <a:rPr lang="fa-IR" b="1" dirty="0">
                <a:solidFill>
                  <a:schemeClr val="bg1"/>
                </a:solidFill>
                <a:ea typeface="Times New Roman"/>
                <a:cs typeface="Zar" pitchFamily="2" charset="-78"/>
              </a:rPr>
              <a:t>تختخواب قادر به رشد در </a:t>
            </a:r>
            <a:r>
              <a:rPr lang="fa-IR" b="1" dirty="0" smtClean="0">
                <a:solidFill>
                  <a:schemeClr val="bg1"/>
                </a:solidFill>
                <a:ea typeface="Times New Roman"/>
                <a:cs typeface="Zar" pitchFamily="2" charset="-78"/>
              </a:rPr>
              <a:t>دماي زير </a:t>
            </a:r>
            <a:r>
              <a:rPr lang="en-US" b="1" dirty="0" smtClean="0">
                <a:solidFill>
                  <a:schemeClr val="bg1"/>
                </a:solidFill>
                <a:latin typeface="Tahoma"/>
                <a:ea typeface="Times New Roman"/>
                <a:cs typeface="Zar" pitchFamily="2" charset="-78"/>
              </a:rPr>
              <a:t>C</a:t>
            </a:r>
            <a:r>
              <a:rPr lang="fa-IR" b="1" dirty="0">
                <a:solidFill>
                  <a:schemeClr val="bg1"/>
                </a:solidFill>
                <a:ea typeface="Times New Roman"/>
                <a:cs typeface="Zar" pitchFamily="2" charset="-78"/>
              </a:rPr>
              <a:t> °13 </a:t>
            </a:r>
            <a:r>
              <a:rPr lang="fa-IR" b="1" dirty="0" smtClean="0">
                <a:solidFill>
                  <a:schemeClr val="bg1"/>
                </a:solidFill>
                <a:ea typeface="Times New Roman"/>
                <a:cs typeface="Zar" pitchFamily="2" charset="-78"/>
              </a:rPr>
              <a:t>نيستند</a:t>
            </a:r>
            <a:r>
              <a:rPr lang="fa-IR" b="1" dirty="0">
                <a:solidFill>
                  <a:schemeClr val="bg1"/>
                </a:solidFill>
                <a:ea typeface="Times New Roman"/>
                <a:cs typeface="Zar" pitchFamily="2" charset="-78"/>
              </a:rPr>
              <a:t>. </a:t>
            </a:r>
            <a:endParaRPr lang="fa-IR" b="1" dirty="0" smtClean="0">
              <a:solidFill>
                <a:schemeClr val="bg1"/>
              </a:solidFill>
              <a:ea typeface="Times New Roman"/>
              <a:cs typeface="Zar" pitchFamily="2" charset="-78"/>
            </a:endParaRPr>
          </a:p>
          <a:p>
            <a:pPr marL="0" algn="r" rtl="1">
              <a:lnSpc>
                <a:spcPct val="270000"/>
              </a:lnSpc>
              <a:spcBef>
                <a:spcPts val="0"/>
              </a:spcBef>
              <a:spcAft>
                <a:spcPts val="0"/>
              </a:spcAft>
              <a:defRPr/>
            </a:pPr>
            <a:r>
              <a:rPr lang="fa-IR" b="1" dirty="0" smtClean="0">
                <a:solidFill>
                  <a:schemeClr val="bg1"/>
                </a:solidFill>
                <a:ea typeface="Times New Roman"/>
                <a:cs typeface="Zar" pitchFamily="2" charset="-78"/>
              </a:rPr>
              <a:t>بالغين مي </a:t>
            </a:r>
            <a:r>
              <a:rPr lang="fa-IR" b="1" dirty="0">
                <a:solidFill>
                  <a:schemeClr val="bg1"/>
                </a:solidFill>
                <a:ea typeface="Times New Roman"/>
                <a:cs typeface="Zar" pitchFamily="2" charset="-78"/>
              </a:rPr>
              <a:t>توانند تا </a:t>
            </a:r>
            <a:r>
              <a:rPr lang="fa-IR" b="1" dirty="0" smtClean="0">
                <a:solidFill>
                  <a:schemeClr val="bg1"/>
                </a:solidFill>
                <a:ea typeface="Times New Roman"/>
                <a:cs typeface="Zar" pitchFamily="2" charset="-78"/>
              </a:rPr>
              <a:t>چندين </a:t>
            </a:r>
            <a:r>
              <a:rPr lang="fa-IR" b="1" dirty="0">
                <a:solidFill>
                  <a:schemeClr val="bg1"/>
                </a:solidFill>
                <a:ea typeface="Times New Roman"/>
                <a:cs typeface="Zar" pitchFamily="2" charset="-78"/>
              </a:rPr>
              <a:t>سال بدون غذا زنده بمانند</a:t>
            </a:r>
            <a:r>
              <a:rPr lang="fa-IR" b="1" dirty="0" smtClean="0">
                <a:solidFill>
                  <a:schemeClr val="bg1"/>
                </a:solidFill>
                <a:ea typeface="Times New Roman"/>
                <a:cs typeface="Zar" pitchFamily="2" charset="-78"/>
              </a:rPr>
              <a:t>.</a:t>
            </a:r>
          </a:p>
          <a:p>
            <a:pPr marL="0" algn="r" rtl="1">
              <a:lnSpc>
                <a:spcPct val="270000"/>
              </a:lnSpc>
              <a:spcBef>
                <a:spcPts val="0"/>
              </a:spcBef>
              <a:spcAft>
                <a:spcPts val="0"/>
              </a:spcAft>
              <a:defRPr/>
            </a:pPr>
            <a:r>
              <a:rPr lang="fa-IR" b="1" dirty="0" smtClean="0">
                <a:solidFill>
                  <a:schemeClr val="bg1"/>
                </a:solidFill>
                <a:ea typeface="Times New Roman"/>
                <a:cs typeface="Zar" pitchFamily="2" charset="-78"/>
              </a:rPr>
              <a:t> </a:t>
            </a:r>
            <a:r>
              <a:rPr lang="fa-IR" b="1" dirty="0">
                <a:solidFill>
                  <a:schemeClr val="bg1"/>
                </a:solidFill>
                <a:ea typeface="Times New Roman"/>
                <a:cs typeface="Zar" pitchFamily="2" charset="-78"/>
              </a:rPr>
              <a:t>هر دو جنس نر و ماده ساس </a:t>
            </a:r>
            <a:r>
              <a:rPr lang="fa-IR" b="1" dirty="0" smtClean="0">
                <a:solidFill>
                  <a:schemeClr val="bg1"/>
                </a:solidFill>
                <a:ea typeface="Times New Roman"/>
                <a:cs typeface="Zar" pitchFamily="2" charset="-78"/>
              </a:rPr>
              <a:t>هاي </a:t>
            </a:r>
            <a:r>
              <a:rPr lang="fa-IR" b="1" dirty="0">
                <a:solidFill>
                  <a:schemeClr val="bg1"/>
                </a:solidFill>
                <a:ea typeface="Times New Roman"/>
                <a:cs typeface="Zar" pitchFamily="2" charset="-78"/>
              </a:rPr>
              <a:t>تختخواب در شب از خون افراد </a:t>
            </a:r>
            <a:r>
              <a:rPr lang="fa-IR" b="1" dirty="0" smtClean="0">
                <a:solidFill>
                  <a:schemeClr val="bg1"/>
                </a:solidFill>
                <a:ea typeface="Times New Roman"/>
                <a:cs typeface="Zar" pitchFamily="2" charset="-78"/>
              </a:rPr>
              <a:t>خوابيده تغذيه مي </a:t>
            </a:r>
            <a:r>
              <a:rPr lang="fa-IR" b="1" dirty="0">
                <a:solidFill>
                  <a:schemeClr val="bg1"/>
                </a:solidFill>
                <a:ea typeface="Times New Roman"/>
                <a:cs typeface="Zar" pitchFamily="2" charset="-78"/>
              </a:rPr>
              <a:t>کنند. </a:t>
            </a:r>
            <a:endParaRPr lang="fa-IR" b="1" dirty="0" smtClean="0">
              <a:solidFill>
                <a:schemeClr val="bg1"/>
              </a:solidFill>
              <a:ea typeface="Times New Roman"/>
              <a:cs typeface="Zar" pitchFamily="2" charset="-78"/>
            </a:endParaRPr>
          </a:p>
          <a:p>
            <a:pPr marL="0" algn="r" rtl="1">
              <a:lnSpc>
                <a:spcPct val="270000"/>
              </a:lnSpc>
              <a:spcBef>
                <a:spcPts val="0"/>
              </a:spcBef>
              <a:spcAft>
                <a:spcPts val="0"/>
              </a:spcAft>
              <a:defRPr/>
            </a:pPr>
            <a:r>
              <a:rPr lang="fa-IR" b="1" dirty="0" smtClean="0">
                <a:solidFill>
                  <a:schemeClr val="bg1"/>
                </a:solidFill>
                <a:ea typeface="Times New Roman"/>
                <a:cs typeface="Zar" pitchFamily="2" charset="-78"/>
              </a:rPr>
              <a:t>خونخواري </a:t>
            </a:r>
            <a:r>
              <a:rPr lang="fa-IR" b="1" dirty="0">
                <a:solidFill>
                  <a:schemeClr val="bg1"/>
                </a:solidFill>
                <a:ea typeface="Times New Roman"/>
                <a:cs typeface="Zar" pitchFamily="2" charset="-78"/>
              </a:rPr>
              <a:t>به مدت حدودا 10 تا 15 </a:t>
            </a:r>
            <a:r>
              <a:rPr lang="fa-IR" b="1" dirty="0" smtClean="0">
                <a:solidFill>
                  <a:schemeClr val="bg1"/>
                </a:solidFill>
                <a:ea typeface="Times New Roman"/>
                <a:cs typeface="Zar" pitchFamily="2" charset="-78"/>
              </a:rPr>
              <a:t>دقيقه </a:t>
            </a:r>
            <a:r>
              <a:rPr lang="fa-IR" b="1" dirty="0">
                <a:solidFill>
                  <a:schemeClr val="bg1"/>
                </a:solidFill>
                <a:ea typeface="Times New Roman"/>
                <a:cs typeface="Zar" pitchFamily="2" charset="-78"/>
              </a:rPr>
              <a:t>طول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کشد و هر 3 روز </a:t>
            </a:r>
            <a:r>
              <a:rPr lang="fa-IR" b="1" dirty="0" smtClean="0">
                <a:solidFill>
                  <a:schemeClr val="bg1"/>
                </a:solidFill>
                <a:ea typeface="Times New Roman"/>
                <a:cs typeface="Zar" pitchFamily="2" charset="-78"/>
              </a:rPr>
              <a:t>يکبار </a:t>
            </a:r>
            <a:r>
              <a:rPr lang="fa-IR" b="1" dirty="0">
                <a:solidFill>
                  <a:schemeClr val="bg1"/>
                </a:solidFill>
                <a:ea typeface="Times New Roman"/>
                <a:cs typeface="Zar" pitchFamily="2" charset="-78"/>
              </a:rPr>
              <a:t>تکرار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شود. </a:t>
            </a:r>
            <a:endParaRPr lang="fa-IR" b="1" dirty="0" smtClean="0">
              <a:solidFill>
                <a:schemeClr val="bg1"/>
              </a:solidFill>
              <a:ea typeface="Times New Roman"/>
              <a:cs typeface="Zar" pitchFamily="2" charset="-78"/>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sz="3200" b="1">
                <a:solidFill>
                  <a:schemeClr val="bg1"/>
                </a:solidFill>
                <a:ea typeface="Times New Roman"/>
                <a:cs typeface="Zar" pitchFamily="2" charset="-78"/>
              </a:rPr>
              <a:t>بيولوژي</a:t>
            </a:r>
            <a:endParaRPr>
              <a:solidFill>
                <a:schemeClr val="bg1"/>
              </a:solidFill>
              <a:cs typeface="Zar" pitchFamily="2" charset="-78"/>
            </a:endParaRPr>
          </a:p>
        </p:txBody>
      </p:sp>
      <p:sp>
        <p:nvSpPr>
          <p:cNvPr id="3" name="Content Placeholder 2"/>
          <p:cNvSpPr>
            <a:spLocks noGrp="1"/>
          </p:cNvSpPr>
          <p:nvPr>
            <p:ph idx="1"/>
          </p:nvPr>
        </p:nvSpPr>
        <p:spPr>
          <a:xfrm>
            <a:off x="457200" y="1295400"/>
            <a:ext cx="8229600" cy="4830763"/>
          </a:xfrm>
        </p:spPr>
        <p:txBody>
          <a:bodyPr>
            <a:normAutofit fontScale="77500" lnSpcReduction="20000"/>
          </a:bodyPr>
          <a:lstStyle/>
          <a:p>
            <a:pPr marL="0" algn="r" rtl="1">
              <a:lnSpc>
                <a:spcPct val="270000"/>
              </a:lnSpc>
              <a:spcBef>
                <a:spcPts val="0"/>
              </a:spcBef>
              <a:defRPr/>
            </a:pPr>
            <a:r>
              <a:rPr lang="fa-IR" sz="1900" b="1" dirty="0">
                <a:solidFill>
                  <a:schemeClr val="bg1"/>
                </a:solidFill>
                <a:ea typeface="Times New Roman"/>
                <a:cs typeface="Zar" pitchFamily="2" charset="-78"/>
              </a:rPr>
              <a:t>نمف ها پس از خونخواري شبيه يك قطره </a:t>
            </a:r>
            <a:r>
              <a:rPr lang="fa-IR" sz="1900" b="1" dirty="0" smtClean="0">
                <a:solidFill>
                  <a:schemeClr val="bg1"/>
                </a:solidFill>
                <a:ea typeface="Times New Roman"/>
                <a:cs typeface="Zar" pitchFamily="2" charset="-78"/>
              </a:rPr>
              <a:t>خون </a:t>
            </a:r>
            <a:r>
              <a:rPr lang="fa-IR" sz="1900" b="1" dirty="0">
                <a:solidFill>
                  <a:schemeClr val="bg1"/>
                </a:solidFill>
                <a:ea typeface="Times New Roman"/>
                <a:cs typeface="Zar" pitchFamily="2" charset="-78"/>
              </a:rPr>
              <a:t>متحرک هستند. </a:t>
            </a:r>
          </a:p>
          <a:p>
            <a:pPr marL="0" algn="r" rtl="1">
              <a:lnSpc>
                <a:spcPct val="270000"/>
              </a:lnSpc>
              <a:spcBef>
                <a:spcPts val="0"/>
              </a:spcBef>
              <a:defRPr/>
            </a:pPr>
            <a:r>
              <a:rPr lang="fa-IR" sz="1900" b="1" dirty="0">
                <a:solidFill>
                  <a:schemeClr val="bg1"/>
                </a:solidFill>
                <a:ea typeface="Times New Roman"/>
                <a:cs typeface="Zar" pitchFamily="2" charset="-78"/>
              </a:rPr>
              <a:t>در نبود انسان ها، آن ها از موش ها، رت ها، جوجه ها و ديگر حيوانات تغذيه مي کنند. </a:t>
            </a:r>
          </a:p>
          <a:p>
            <a:pPr marL="0" algn="r" rtl="1">
              <a:lnSpc>
                <a:spcPct val="270000"/>
              </a:lnSpc>
              <a:spcBef>
                <a:spcPts val="0"/>
              </a:spcBef>
              <a:defRPr/>
            </a:pPr>
            <a:r>
              <a:rPr lang="fa-IR" sz="1900" b="1" dirty="0">
                <a:solidFill>
                  <a:schemeClr val="bg1"/>
                </a:solidFill>
                <a:ea typeface="Times New Roman"/>
                <a:cs typeface="Zar" pitchFamily="2" charset="-78"/>
              </a:rPr>
              <a:t>ساس هاي تختخواب در طول روز در اماکن خشک و تاريک مخفي مي شوند( به عنوان مثال تختخواب ها، تشک ها، ترک هاي موجود در ديوارها و کف زمين، مبلمان ها). </a:t>
            </a:r>
          </a:p>
          <a:p>
            <a:pPr marL="0" algn="r" rtl="1">
              <a:lnSpc>
                <a:spcPct val="270000"/>
              </a:lnSpc>
              <a:spcBef>
                <a:spcPts val="0"/>
              </a:spcBef>
              <a:defRPr/>
            </a:pPr>
            <a:r>
              <a:rPr lang="fa-IR" sz="1900" b="1" dirty="0">
                <a:solidFill>
                  <a:schemeClr val="bg1"/>
                </a:solidFill>
                <a:ea typeface="Times New Roman"/>
                <a:cs typeface="Zar" pitchFamily="2" charset="-78"/>
              </a:rPr>
              <a:t>مخفيگاه ها جهت تكثير نيز استفاده مي شوند. </a:t>
            </a:r>
          </a:p>
          <a:p>
            <a:pPr marL="0" algn="r" rtl="1">
              <a:lnSpc>
                <a:spcPct val="270000"/>
              </a:lnSpc>
              <a:spcBef>
                <a:spcPts val="0"/>
              </a:spcBef>
              <a:defRPr/>
            </a:pPr>
            <a:r>
              <a:rPr lang="fa-IR" sz="1900" b="1" dirty="0">
                <a:solidFill>
                  <a:schemeClr val="bg1"/>
                </a:solidFill>
                <a:ea typeface="Times New Roman"/>
                <a:cs typeface="Zar" pitchFamily="2" charset="-78"/>
              </a:rPr>
              <a:t>ساس هاي تختخواب به دليل عدم وجود بال تنها مي توانند در مسافت هاي کوتاه جابجا شوند. </a:t>
            </a:r>
          </a:p>
          <a:p>
            <a:pPr marL="0" algn="r" rtl="1">
              <a:lnSpc>
                <a:spcPct val="270000"/>
              </a:lnSpc>
              <a:spcBef>
                <a:spcPts val="0"/>
              </a:spcBef>
              <a:defRPr/>
            </a:pPr>
            <a:r>
              <a:rPr lang="fa-IR" sz="1900" b="1" dirty="0">
                <a:solidFill>
                  <a:schemeClr val="bg1"/>
                </a:solidFill>
                <a:ea typeface="Times New Roman"/>
                <a:cs typeface="Zar" pitchFamily="2" charset="-78"/>
              </a:rPr>
              <a:t>آن ها عمدتا از طريق مبلمان ها و تختخواب هاي دسته دوم و گاهي اوقات البسه از خانه اي به خانه ي ديگر پخش مي شوند.</a:t>
            </a:r>
            <a:endParaRPr lang="en-US" sz="19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lstStyle/>
          <a:p>
            <a:pPr algn="ctr" rtl="1">
              <a:defRPr/>
            </a:pPr>
            <a:r>
              <a:rPr lang="fa-IR" sz="3200" b="1" smtClean="0">
                <a:solidFill>
                  <a:schemeClr val="bg1"/>
                </a:solidFill>
                <a:ea typeface="Times New Roman"/>
                <a:cs typeface="Zar" pitchFamily="2" charset="-78"/>
              </a:rPr>
              <a:t>اهميت بهداشتي</a:t>
            </a:r>
            <a:endParaRPr sz="3200">
              <a:solidFill>
                <a:schemeClr val="bg1"/>
              </a:solidFill>
              <a:cs typeface="Zar" pitchFamily="2" charset="-78"/>
            </a:endParaRPr>
          </a:p>
        </p:txBody>
      </p:sp>
      <p:sp>
        <p:nvSpPr>
          <p:cNvPr id="3" name="Content Placeholder 2"/>
          <p:cNvSpPr>
            <a:spLocks noGrp="1"/>
          </p:cNvSpPr>
          <p:nvPr>
            <p:ph idx="1"/>
          </p:nvPr>
        </p:nvSpPr>
        <p:spPr/>
        <p:txBody>
          <a:bodyPr>
            <a:normAutofit fontScale="85000" lnSpcReduction="10000"/>
          </a:bodyPr>
          <a:lstStyle/>
          <a:p>
            <a:pPr marL="0" algn="r" rtl="1">
              <a:lnSpc>
                <a:spcPct val="250000"/>
              </a:lnSpc>
              <a:spcBef>
                <a:spcPts val="0"/>
              </a:spcBef>
              <a:spcAft>
                <a:spcPts val="0"/>
              </a:spcAft>
              <a:defRPr/>
            </a:pPr>
            <a:r>
              <a:rPr lang="fa-IR" b="1" dirty="0" smtClean="0">
                <a:solidFill>
                  <a:schemeClr val="bg1"/>
                </a:solidFill>
                <a:ea typeface="Times New Roman"/>
                <a:cs typeface="Zar" pitchFamily="2" charset="-78"/>
              </a:rPr>
              <a:t>ساس </a:t>
            </a:r>
            <a:r>
              <a:rPr lang="fa-IR" b="1" dirty="0">
                <a:solidFill>
                  <a:schemeClr val="bg1"/>
                </a:solidFill>
                <a:ea typeface="Times New Roman"/>
                <a:cs typeface="Zar" pitchFamily="2" charset="-78"/>
              </a:rPr>
              <a:t>ها ناقل </a:t>
            </a:r>
            <a:r>
              <a:rPr lang="fa-IR" b="1" dirty="0" smtClean="0">
                <a:solidFill>
                  <a:schemeClr val="bg1"/>
                </a:solidFill>
                <a:ea typeface="Times New Roman"/>
                <a:cs typeface="Zar" pitchFamily="2" charset="-78"/>
              </a:rPr>
              <a:t>بيماري نيستند </a:t>
            </a:r>
          </a:p>
          <a:p>
            <a:pPr marL="0" algn="r" rtl="1">
              <a:lnSpc>
                <a:spcPct val="250000"/>
              </a:lnSpc>
              <a:spcBef>
                <a:spcPts val="0"/>
              </a:spcBef>
              <a:spcAft>
                <a:spcPts val="0"/>
              </a:spcAft>
              <a:defRPr/>
            </a:pPr>
            <a:r>
              <a:rPr lang="fa-IR" b="1" dirty="0" smtClean="0">
                <a:solidFill>
                  <a:schemeClr val="bg1"/>
                </a:solidFill>
                <a:ea typeface="Times New Roman"/>
                <a:cs typeface="Zar" pitchFamily="2" charset="-78"/>
              </a:rPr>
              <a:t>گزش </a:t>
            </a:r>
            <a:r>
              <a:rPr lang="fa-IR" b="1" dirty="0">
                <a:solidFill>
                  <a:schemeClr val="bg1"/>
                </a:solidFill>
                <a:ea typeface="Times New Roman"/>
                <a:cs typeface="Zar" pitchFamily="2" charset="-78"/>
              </a:rPr>
              <a:t>آن ها موجب </a:t>
            </a:r>
            <a:r>
              <a:rPr lang="fa-IR" b="1" dirty="0" smtClean="0">
                <a:solidFill>
                  <a:schemeClr val="bg1"/>
                </a:solidFill>
                <a:ea typeface="Times New Roman"/>
                <a:cs typeface="Zar" pitchFamily="2" charset="-78"/>
              </a:rPr>
              <a:t>ناراحتي هاي </a:t>
            </a:r>
            <a:r>
              <a:rPr lang="fa-IR" b="1" dirty="0">
                <a:solidFill>
                  <a:schemeClr val="bg1"/>
                </a:solidFill>
                <a:ea typeface="Times New Roman"/>
                <a:cs typeface="Zar" pitchFamily="2" charset="-78"/>
              </a:rPr>
              <a:t>قابل توجه، </a:t>
            </a:r>
            <a:r>
              <a:rPr lang="fa-IR" b="1" dirty="0" smtClean="0">
                <a:solidFill>
                  <a:schemeClr val="bg1"/>
                </a:solidFill>
                <a:ea typeface="Times New Roman"/>
                <a:cs typeface="Zar" pitchFamily="2" charset="-78"/>
              </a:rPr>
              <a:t>تحريک </a:t>
            </a:r>
            <a:r>
              <a:rPr lang="fa-IR" b="1" dirty="0">
                <a:solidFill>
                  <a:schemeClr val="bg1"/>
                </a:solidFill>
                <a:ea typeface="Times New Roman"/>
                <a:cs typeface="Zar" pitchFamily="2" charset="-78"/>
              </a:rPr>
              <a:t>و اختلال در خواب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شود. </a:t>
            </a:r>
            <a:endParaRPr lang="fa-IR" b="1" dirty="0" smtClean="0">
              <a:solidFill>
                <a:schemeClr val="bg1"/>
              </a:solidFill>
              <a:ea typeface="Times New Roman"/>
              <a:cs typeface="Zar" pitchFamily="2" charset="-78"/>
            </a:endParaRPr>
          </a:p>
          <a:p>
            <a:pPr marL="0" algn="r" rtl="1">
              <a:lnSpc>
                <a:spcPct val="250000"/>
              </a:lnSpc>
              <a:spcBef>
                <a:spcPts val="0"/>
              </a:spcBef>
              <a:spcAft>
                <a:spcPts val="0"/>
              </a:spcAft>
              <a:defRPr/>
            </a:pPr>
            <a:r>
              <a:rPr lang="fa-IR" b="1" dirty="0" smtClean="0">
                <a:solidFill>
                  <a:schemeClr val="bg1"/>
                </a:solidFill>
                <a:ea typeface="Times New Roman"/>
                <a:cs typeface="Zar" pitchFamily="2" charset="-78"/>
              </a:rPr>
              <a:t>در </a:t>
            </a:r>
            <a:r>
              <a:rPr lang="fa-IR" b="1" dirty="0">
                <a:solidFill>
                  <a:schemeClr val="bg1"/>
                </a:solidFill>
                <a:ea typeface="Times New Roman"/>
                <a:cs typeface="Zar" pitchFamily="2" charset="-78"/>
              </a:rPr>
              <a:t>خانه </a:t>
            </a:r>
            <a:r>
              <a:rPr lang="fa-IR" b="1" dirty="0" smtClean="0">
                <a:solidFill>
                  <a:schemeClr val="bg1"/>
                </a:solidFill>
                <a:ea typeface="Times New Roman"/>
                <a:cs typeface="Zar" pitchFamily="2" charset="-78"/>
              </a:rPr>
              <a:t>هايي </a:t>
            </a:r>
            <a:r>
              <a:rPr lang="fa-IR" b="1" dirty="0">
                <a:solidFill>
                  <a:schemeClr val="bg1"/>
                </a:solidFill>
                <a:ea typeface="Times New Roman"/>
                <a:cs typeface="Zar" pitchFamily="2" charset="-78"/>
              </a:rPr>
              <a:t>با </a:t>
            </a:r>
            <a:r>
              <a:rPr lang="fa-IR" b="1" dirty="0" smtClean="0">
                <a:solidFill>
                  <a:schemeClr val="bg1"/>
                </a:solidFill>
                <a:ea typeface="Times New Roman"/>
                <a:cs typeface="Zar" pitchFamily="2" charset="-78"/>
              </a:rPr>
              <a:t>آلودگي </a:t>
            </a:r>
            <a:r>
              <a:rPr lang="fa-IR" b="1" dirty="0">
                <a:solidFill>
                  <a:schemeClr val="bg1"/>
                </a:solidFill>
                <a:ea typeface="Times New Roman"/>
                <a:cs typeface="Zar" pitchFamily="2" charset="-78"/>
              </a:rPr>
              <a:t>بالا که افراد ممکن است بيش از 100 بار مورد گزش قرار </a:t>
            </a:r>
            <a:r>
              <a:rPr lang="fa-IR" b="1" dirty="0" smtClean="0">
                <a:solidFill>
                  <a:schemeClr val="bg1"/>
                </a:solidFill>
                <a:ea typeface="Times New Roman"/>
                <a:cs typeface="Zar" pitchFamily="2" charset="-78"/>
              </a:rPr>
              <a:t>گيرند </a:t>
            </a:r>
            <a:r>
              <a:rPr lang="fa-IR" b="1" dirty="0">
                <a:solidFill>
                  <a:schemeClr val="bg1"/>
                </a:solidFill>
                <a:ea typeface="Times New Roman"/>
                <a:cs typeface="Zar" pitchFamily="2" charset="-78"/>
              </a:rPr>
              <a:t>امكان از دست رفتن خون و کم </a:t>
            </a:r>
            <a:r>
              <a:rPr lang="fa-IR" b="1" dirty="0" smtClean="0">
                <a:solidFill>
                  <a:schemeClr val="bg1"/>
                </a:solidFill>
                <a:ea typeface="Times New Roman"/>
                <a:cs typeface="Zar" pitchFamily="2" charset="-78"/>
              </a:rPr>
              <a:t>خوني </a:t>
            </a:r>
            <a:r>
              <a:rPr lang="fa-IR" b="1" dirty="0">
                <a:solidFill>
                  <a:schemeClr val="bg1"/>
                </a:solidFill>
                <a:ea typeface="Times New Roman"/>
                <a:cs typeface="Zar" pitchFamily="2" charset="-78"/>
              </a:rPr>
              <a:t>در نوزادان وجود دارد.</a:t>
            </a:r>
            <a:endParaRPr lang="en-US" sz="40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pPr algn="ctr">
              <a:defRPr/>
            </a:pPr>
            <a:r>
              <a:rPr lang="fa-IR" sz="3200" b="1" smtClean="0">
                <a:solidFill>
                  <a:schemeClr val="bg1"/>
                </a:solidFill>
                <a:ea typeface="Times New Roman"/>
                <a:cs typeface="Zar" pitchFamily="2" charset="-78"/>
              </a:rPr>
              <a:t>رديابي</a:t>
            </a:r>
            <a:endParaRPr sz="3200">
              <a:solidFill>
                <a:schemeClr val="bg1"/>
              </a:solidFill>
              <a:cs typeface="Zar" pitchFamily="2" charset="-78"/>
            </a:endParaRPr>
          </a:p>
        </p:txBody>
      </p:sp>
      <p:sp>
        <p:nvSpPr>
          <p:cNvPr id="3" name="Content Placeholder 2"/>
          <p:cNvSpPr>
            <a:spLocks noGrp="1"/>
          </p:cNvSpPr>
          <p:nvPr>
            <p:ph idx="1"/>
          </p:nvPr>
        </p:nvSpPr>
        <p:spPr>
          <a:xfrm>
            <a:off x="457200" y="1066800"/>
            <a:ext cx="8229600" cy="5257800"/>
          </a:xfrm>
        </p:spPr>
        <p:txBody>
          <a:bodyPr>
            <a:normAutofit fontScale="32500" lnSpcReduction="20000"/>
          </a:bodyPr>
          <a:lstStyle/>
          <a:p>
            <a:pPr algn="r" rtl="1">
              <a:lnSpc>
                <a:spcPct val="250000"/>
              </a:lnSpc>
              <a:spcBef>
                <a:spcPts val="0"/>
              </a:spcBef>
              <a:buFont typeface="Wingdings" panose="05000000000000000000" pitchFamily="2" charset="2"/>
              <a:buChar char="Ø"/>
              <a:defRPr/>
            </a:pPr>
            <a:r>
              <a:rPr lang="fa-IR" sz="4300" b="1" dirty="0" smtClean="0">
                <a:solidFill>
                  <a:schemeClr val="bg1"/>
                </a:solidFill>
                <a:ea typeface="Times New Roman"/>
                <a:cs typeface="Zar" pitchFamily="2" charset="-78"/>
              </a:rPr>
              <a:t>ساس </a:t>
            </a:r>
            <a:r>
              <a:rPr lang="fa-IR" sz="4300" b="1" dirty="0">
                <a:solidFill>
                  <a:schemeClr val="bg1"/>
                </a:solidFill>
                <a:ea typeface="Times New Roman"/>
                <a:cs typeface="Zar" pitchFamily="2" charset="-78"/>
              </a:rPr>
              <a:t>ها </a:t>
            </a:r>
            <a:r>
              <a:rPr lang="fa-IR" sz="4300" b="1" dirty="0" smtClean="0">
                <a:solidFill>
                  <a:schemeClr val="bg1"/>
                </a:solidFill>
                <a:ea typeface="Times New Roman"/>
                <a:cs typeface="Zar" pitchFamily="2" charset="-78"/>
              </a:rPr>
              <a:t>هنگامي </a:t>
            </a:r>
            <a:r>
              <a:rPr lang="fa-IR" sz="4300" b="1" dirty="0">
                <a:solidFill>
                  <a:schemeClr val="bg1"/>
                </a:solidFill>
                <a:ea typeface="Times New Roman"/>
                <a:cs typeface="Zar" pitchFamily="2" charset="-78"/>
              </a:rPr>
              <a:t>که تحريك شوند به سرعت جابجا مي شوند </a:t>
            </a:r>
            <a:endParaRPr lang="fa-IR" sz="4300" b="1" dirty="0" smtClean="0">
              <a:solidFill>
                <a:schemeClr val="bg1"/>
              </a:solidFill>
              <a:ea typeface="Times New Roman"/>
              <a:cs typeface="Zar" pitchFamily="2" charset="-78"/>
            </a:endParaRPr>
          </a:p>
          <a:p>
            <a:pPr algn="r" rtl="1">
              <a:lnSpc>
                <a:spcPct val="250000"/>
              </a:lnSpc>
              <a:spcBef>
                <a:spcPts val="0"/>
              </a:spcBef>
              <a:buFont typeface="Wingdings" panose="05000000000000000000" pitchFamily="2" charset="2"/>
              <a:buChar char="Ø"/>
              <a:defRPr/>
            </a:pPr>
            <a:r>
              <a:rPr lang="fa-IR" sz="4300" b="1" dirty="0" smtClean="0">
                <a:solidFill>
                  <a:schemeClr val="bg1"/>
                </a:solidFill>
                <a:ea typeface="Times New Roman"/>
                <a:cs typeface="Zar" pitchFamily="2" charset="-78"/>
              </a:rPr>
              <a:t>تشخيص </a:t>
            </a:r>
            <a:r>
              <a:rPr lang="fa-IR" sz="4300" b="1" dirty="0">
                <a:solidFill>
                  <a:schemeClr val="bg1"/>
                </a:solidFill>
                <a:ea typeface="Times New Roman"/>
                <a:cs typeface="Zar" pitchFamily="2" charset="-78"/>
              </a:rPr>
              <a:t>آن ها در هنگام گزش آسان </a:t>
            </a:r>
            <a:r>
              <a:rPr lang="fa-IR" sz="4300" b="1" dirty="0" smtClean="0">
                <a:solidFill>
                  <a:schemeClr val="bg1"/>
                </a:solidFill>
                <a:ea typeface="Times New Roman"/>
                <a:cs typeface="Zar" pitchFamily="2" charset="-78"/>
              </a:rPr>
              <a:t>نيست</a:t>
            </a:r>
            <a:r>
              <a:rPr lang="fa-IR" sz="4300" b="1" dirty="0">
                <a:solidFill>
                  <a:schemeClr val="bg1"/>
                </a:solidFill>
                <a:ea typeface="Times New Roman"/>
                <a:cs typeface="Zar" pitchFamily="2" charset="-78"/>
              </a:rPr>
              <a:t>. </a:t>
            </a:r>
            <a:endParaRPr lang="fa-IR" sz="4300" b="1" dirty="0" smtClean="0">
              <a:solidFill>
                <a:schemeClr val="bg1"/>
              </a:solidFill>
              <a:ea typeface="Times New Roman"/>
              <a:cs typeface="Zar" pitchFamily="2" charset="-78"/>
            </a:endParaRPr>
          </a:p>
          <a:p>
            <a:pPr algn="r" rtl="1">
              <a:lnSpc>
                <a:spcPct val="250000"/>
              </a:lnSpc>
              <a:spcBef>
                <a:spcPts val="0"/>
              </a:spcBef>
              <a:buFont typeface="Wingdings" panose="05000000000000000000" pitchFamily="2" charset="2"/>
              <a:buChar char="Ø"/>
              <a:defRPr/>
            </a:pPr>
            <a:r>
              <a:rPr lang="fa-IR" sz="4300" b="1" dirty="0" smtClean="0">
                <a:solidFill>
                  <a:schemeClr val="bg1"/>
                </a:solidFill>
                <a:ea typeface="Times New Roman"/>
                <a:cs typeface="Zar" pitchFamily="2" charset="-78"/>
              </a:rPr>
              <a:t>آلودگي يک </a:t>
            </a:r>
            <a:r>
              <a:rPr lang="fa-IR" sz="4300" b="1" dirty="0">
                <a:solidFill>
                  <a:schemeClr val="bg1"/>
                </a:solidFill>
                <a:ea typeface="Times New Roman"/>
                <a:cs typeface="Zar" pitchFamily="2" charset="-78"/>
              </a:rPr>
              <a:t>خانه ممکن است از </a:t>
            </a:r>
            <a:r>
              <a:rPr lang="fa-IR" sz="4300" b="1" dirty="0" smtClean="0">
                <a:solidFill>
                  <a:schemeClr val="bg1"/>
                </a:solidFill>
                <a:ea typeface="Times New Roman"/>
                <a:cs typeface="Zar" pitchFamily="2" charset="-78"/>
              </a:rPr>
              <a:t>طريق بوي </a:t>
            </a:r>
            <a:r>
              <a:rPr lang="fa-IR" sz="4300" b="1" dirty="0">
                <a:solidFill>
                  <a:schemeClr val="bg1"/>
                </a:solidFill>
                <a:ea typeface="Times New Roman"/>
                <a:cs typeface="Zar" pitchFamily="2" charset="-78"/>
              </a:rPr>
              <a:t>مشخص ساس </a:t>
            </a:r>
            <a:r>
              <a:rPr lang="fa-IR" sz="4300" b="1" dirty="0" smtClean="0">
                <a:solidFill>
                  <a:schemeClr val="bg1"/>
                </a:solidFill>
                <a:ea typeface="Times New Roman"/>
                <a:cs typeface="Zar" pitchFamily="2" charset="-78"/>
              </a:rPr>
              <a:t>هاي </a:t>
            </a:r>
            <a:r>
              <a:rPr lang="fa-IR" sz="4300" b="1" dirty="0">
                <a:solidFill>
                  <a:schemeClr val="bg1"/>
                </a:solidFill>
                <a:ea typeface="Times New Roman"/>
                <a:cs typeface="Zar" pitchFamily="2" charset="-78"/>
              </a:rPr>
              <a:t>تختخواب </a:t>
            </a:r>
            <a:r>
              <a:rPr lang="fa-IR" sz="4300" b="1" dirty="0" smtClean="0">
                <a:solidFill>
                  <a:schemeClr val="bg1"/>
                </a:solidFill>
                <a:ea typeface="Times New Roman"/>
                <a:cs typeface="Zar" pitchFamily="2" charset="-78"/>
              </a:rPr>
              <a:t>يا </a:t>
            </a:r>
            <a:r>
              <a:rPr lang="fa-IR" sz="4300" b="1" dirty="0">
                <a:solidFill>
                  <a:schemeClr val="bg1"/>
                </a:solidFill>
                <a:ea typeface="Times New Roman"/>
                <a:cs typeface="Zar" pitchFamily="2" charset="-78"/>
              </a:rPr>
              <a:t>لکه </a:t>
            </a:r>
            <a:r>
              <a:rPr lang="fa-IR" sz="4300" b="1" dirty="0" smtClean="0">
                <a:solidFill>
                  <a:schemeClr val="bg1"/>
                </a:solidFill>
                <a:ea typeface="Times New Roman"/>
                <a:cs typeface="Zar" pitchFamily="2" charset="-78"/>
              </a:rPr>
              <a:t>هاي </a:t>
            </a:r>
            <a:r>
              <a:rPr lang="fa-IR" sz="4300" b="1" dirty="0">
                <a:solidFill>
                  <a:schemeClr val="bg1"/>
                </a:solidFill>
                <a:ea typeface="Times New Roman"/>
                <a:cs typeface="Zar" pitchFamily="2" charset="-78"/>
              </a:rPr>
              <a:t>خون به جا مانده از ساس </a:t>
            </a:r>
            <a:r>
              <a:rPr lang="fa-IR" sz="4300" b="1" dirty="0" smtClean="0">
                <a:solidFill>
                  <a:schemeClr val="bg1"/>
                </a:solidFill>
                <a:ea typeface="Times New Roman"/>
                <a:cs typeface="Zar" pitchFamily="2" charset="-78"/>
              </a:rPr>
              <a:t>هاي </a:t>
            </a:r>
            <a:r>
              <a:rPr lang="fa-IR" sz="4300" b="1" dirty="0">
                <a:solidFill>
                  <a:schemeClr val="bg1"/>
                </a:solidFill>
                <a:ea typeface="Times New Roman"/>
                <a:cs typeface="Zar" pitchFamily="2" charset="-78"/>
              </a:rPr>
              <a:t>له شده، </a:t>
            </a:r>
            <a:r>
              <a:rPr lang="fa-IR" sz="4300" b="1" dirty="0" smtClean="0">
                <a:solidFill>
                  <a:schemeClr val="bg1"/>
                </a:solidFill>
                <a:ea typeface="Times New Roman"/>
                <a:cs typeface="Zar" pitchFamily="2" charset="-78"/>
              </a:rPr>
              <a:t>تشخيص </a:t>
            </a:r>
            <a:r>
              <a:rPr lang="fa-IR" sz="4300" b="1" dirty="0">
                <a:solidFill>
                  <a:schemeClr val="bg1"/>
                </a:solidFill>
                <a:ea typeface="Times New Roman"/>
                <a:cs typeface="Zar" pitchFamily="2" charset="-78"/>
              </a:rPr>
              <a:t>داده شود. </a:t>
            </a:r>
            <a:endParaRPr lang="fa-IR" sz="4300" b="1" dirty="0" smtClean="0">
              <a:solidFill>
                <a:schemeClr val="bg1"/>
              </a:solidFill>
              <a:ea typeface="Times New Roman"/>
              <a:cs typeface="Zar" pitchFamily="2" charset="-78"/>
            </a:endParaRPr>
          </a:p>
          <a:p>
            <a:pPr algn="r" rtl="1">
              <a:lnSpc>
                <a:spcPct val="250000"/>
              </a:lnSpc>
              <a:spcBef>
                <a:spcPts val="0"/>
              </a:spcBef>
              <a:buFont typeface="Wingdings" panose="05000000000000000000" pitchFamily="2" charset="2"/>
              <a:buChar char="Ø"/>
              <a:defRPr/>
            </a:pPr>
            <a:r>
              <a:rPr lang="fa-IR" sz="4300" b="1" dirty="0" smtClean="0">
                <a:solidFill>
                  <a:schemeClr val="bg1"/>
                </a:solidFill>
                <a:ea typeface="Times New Roman"/>
                <a:cs typeface="Zar" pitchFamily="2" charset="-78"/>
              </a:rPr>
              <a:t>هجوم </a:t>
            </a:r>
            <a:r>
              <a:rPr lang="fa-IR" sz="4300" b="1" dirty="0">
                <a:solidFill>
                  <a:schemeClr val="bg1"/>
                </a:solidFill>
                <a:ea typeface="Times New Roman"/>
                <a:cs typeface="Zar" pitchFamily="2" charset="-78"/>
              </a:rPr>
              <a:t>ساس ها را </a:t>
            </a:r>
            <a:r>
              <a:rPr lang="fa-IR" sz="4300" b="1" dirty="0" smtClean="0">
                <a:solidFill>
                  <a:schemeClr val="bg1"/>
                </a:solidFill>
                <a:ea typeface="Times New Roman"/>
                <a:cs typeface="Zar" pitchFamily="2" charset="-78"/>
              </a:rPr>
              <a:t>مي </a:t>
            </a:r>
            <a:r>
              <a:rPr lang="fa-IR" sz="4300" b="1" dirty="0">
                <a:solidFill>
                  <a:schemeClr val="bg1"/>
                </a:solidFill>
                <a:ea typeface="Times New Roman"/>
                <a:cs typeface="Zar" pitchFamily="2" charset="-78"/>
              </a:rPr>
              <a:t>توان از </a:t>
            </a:r>
            <a:r>
              <a:rPr lang="fa-IR" sz="4300" b="1" dirty="0" smtClean="0">
                <a:solidFill>
                  <a:schemeClr val="bg1"/>
                </a:solidFill>
                <a:ea typeface="Times New Roman"/>
                <a:cs typeface="Zar" pitchFamily="2" charset="-78"/>
              </a:rPr>
              <a:t>طريق بررسي مخفيگاه هايي </a:t>
            </a:r>
            <a:r>
              <a:rPr lang="fa-IR" sz="4300" b="1" dirty="0">
                <a:solidFill>
                  <a:schemeClr val="bg1"/>
                </a:solidFill>
                <a:ea typeface="Times New Roman"/>
                <a:cs typeface="Zar" pitchFamily="2" charset="-78"/>
              </a:rPr>
              <a:t>که احتمال حضور ساس ها در آن ها وجود دارد، مشاهده پوسته </a:t>
            </a:r>
            <a:r>
              <a:rPr lang="fa-IR" sz="4300" b="1" dirty="0" smtClean="0">
                <a:solidFill>
                  <a:schemeClr val="bg1"/>
                </a:solidFill>
                <a:ea typeface="Times New Roman"/>
                <a:cs typeface="Zar" pitchFamily="2" charset="-78"/>
              </a:rPr>
              <a:t>هاي </a:t>
            </a:r>
            <a:r>
              <a:rPr lang="fa-IR" sz="4300" b="1" dirty="0">
                <a:solidFill>
                  <a:schemeClr val="bg1"/>
                </a:solidFill>
                <a:ea typeface="Times New Roman"/>
                <a:cs typeface="Zar" pitchFamily="2" charset="-78"/>
              </a:rPr>
              <a:t>دورانداخته شده </a:t>
            </a:r>
            <a:r>
              <a:rPr lang="fa-IR" sz="4300" b="1" dirty="0" smtClean="0">
                <a:solidFill>
                  <a:schemeClr val="bg1"/>
                </a:solidFill>
                <a:ea typeface="Times New Roman"/>
                <a:cs typeface="Zar" pitchFamily="2" charset="-78"/>
              </a:rPr>
              <a:t>ي </a:t>
            </a:r>
            <a:r>
              <a:rPr lang="fa-IR" sz="4300" b="1" dirty="0">
                <a:solidFill>
                  <a:schemeClr val="bg1"/>
                </a:solidFill>
                <a:ea typeface="Times New Roman"/>
                <a:cs typeface="Zar" pitchFamily="2" charset="-78"/>
              </a:rPr>
              <a:t>تخم ها، نمف ها و مدفوع ساس ها( به شکل علائم کوچک قهوه </a:t>
            </a:r>
            <a:r>
              <a:rPr lang="fa-IR" sz="4300" b="1" dirty="0" smtClean="0">
                <a:solidFill>
                  <a:schemeClr val="bg1"/>
                </a:solidFill>
                <a:ea typeface="Times New Roman"/>
                <a:cs typeface="Zar" pitchFamily="2" charset="-78"/>
              </a:rPr>
              <a:t>اي </a:t>
            </a:r>
            <a:r>
              <a:rPr lang="fa-IR" sz="4300" b="1" dirty="0">
                <a:solidFill>
                  <a:schemeClr val="bg1"/>
                </a:solidFill>
                <a:ea typeface="Times New Roman"/>
                <a:cs typeface="Zar" pitchFamily="2" charset="-78"/>
              </a:rPr>
              <a:t>رنگ بر </a:t>
            </a:r>
            <a:r>
              <a:rPr lang="fa-IR" sz="4300" b="1" dirty="0" smtClean="0">
                <a:solidFill>
                  <a:schemeClr val="bg1"/>
                </a:solidFill>
                <a:ea typeface="Times New Roman"/>
                <a:cs typeface="Zar" pitchFamily="2" charset="-78"/>
              </a:rPr>
              <a:t>روي </a:t>
            </a:r>
            <a:r>
              <a:rPr lang="fa-IR" sz="4300" b="1" dirty="0">
                <a:solidFill>
                  <a:schemeClr val="bg1"/>
                </a:solidFill>
                <a:ea typeface="Times New Roman"/>
                <a:cs typeface="Zar" pitchFamily="2" charset="-78"/>
              </a:rPr>
              <a:t>ملحفه ها قابل </a:t>
            </a:r>
            <a:r>
              <a:rPr lang="fa-IR" sz="4300" b="1" dirty="0" smtClean="0">
                <a:solidFill>
                  <a:schemeClr val="bg1"/>
                </a:solidFill>
                <a:ea typeface="Times New Roman"/>
                <a:cs typeface="Zar" pitchFamily="2" charset="-78"/>
              </a:rPr>
              <a:t>ديدن </a:t>
            </a:r>
            <a:r>
              <a:rPr lang="fa-IR" sz="4300" b="1" dirty="0">
                <a:solidFill>
                  <a:schemeClr val="bg1"/>
                </a:solidFill>
                <a:ea typeface="Times New Roman"/>
                <a:cs typeface="Zar" pitchFamily="2" charset="-78"/>
              </a:rPr>
              <a:t>است) </a:t>
            </a:r>
            <a:r>
              <a:rPr lang="fa-IR" sz="4300" b="1" dirty="0" smtClean="0">
                <a:solidFill>
                  <a:schemeClr val="bg1"/>
                </a:solidFill>
                <a:ea typeface="Times New Roman"/>
                <a:cs typeface="Zar" pitchFamily="2" charset="-78"/>
              </a:rPr>
              <a:t>تشخيص </a:t>
            </a:r>
            <a:r>
              <a:rPr lang="fa-IR" sz="4300" b="1" dirty="0">
                <a:solidFill>
                  <a:schemeClr val="bg1"/>
                </a:solidFill>
                <a:ea typeface="Times New Roman"/>
                <a:cs typeface="Zar" pitchFamily="2" charset="-78"/>
              </a:rPr>
              <a:t>داد. </a:t>
            </a:r>
            <a:endParaRPr lang="fa-IR" sz="4300" b="1" dirty="0" smtClean="0">
              <a:solidFill>
                <a:schemeClr val="bg1"/>
              </a:solidFill>
              <a:ea typeface="Times New Roman"/>
              <a:cs typeface="Zar" pitchFamily="2" charset="-78"/>
            </a:endParaRPr>
          </a:p>
          <a:p>
            <a:pPr algn="r" rtl="1">
              <a:lnSpc>
                <a:spcPct val="250000"/>
              </a:lnSpc>
              <a:spcBef>
                <a:spcPts val="0"/>
              </a:spcBef>
              <a:buFont typeface="Wingdings" panose="05000000000000000000" pitchFamily="2" charset="2"/>
              <a:buChar char="Ø"/>
              <a:defRPr/>
            </a:pPr>
            <a:r>
              <a:rPr lang="fa-IR" sz="4300" b="1" dirty="0" smtClean="0">
                <a:solidFill>
                  <a:schemeClr val="bg1"/>
                </a:solidFill>
                <a:ea typeface="Times New Roman"/>
                <a:cs typeface="Zar" pitchFamily="2" charset="-78"/>
              </a:rPr>
              <a:t>با پاشيدن اسپري </a:t>
            </a:r>
            <a:r>
              <a:rPr lang="fa-IR" sz="4300" b="1" dirty="0">
                <a:solidFill>
                  <a:schemeClr val="bg1"/>
                </a:solidFill>
                <a:ea typeface="Times New Roman"/>
                <a:cs typeface="Zar" pitchFamily="2" charset="-78"/>
              </a:rPr>
              <a:t>حشره كش به داخل ترک و شکاف ها، ساس ها </a:t>
            </a:r>
            <a:r>
              <a:rPr lang="fa-IR" sz="4300" b="1" dirty="0" smtClean="0">
                <a:solidFill>
                  <a:schemeClr val="bg1"/>
                </a:solidFill>
                <a:ea typeface="Times New Roman"/>
                <a:cs typeface="Zar" pitchFamily="2" charset="-78"/>
              </a:rPr>
              <a:t>تحريک </a:t>
            </a:r>
            <a:r>
              <a:rPr lang="fa-IR" sz="4300" b="1" dirty="0">
                <a:solidFill>
                  <a:schemeClr val="bg1"/>
                </a:solidFill>
                <a:ea typeface="Times New Roman"/>
                <a:cs typeface="Zar" pitchFamily="2" charset="-78"/>
              </a:rPr>
              <a:t>شده و از </a:t>
            </a:r>
            <a:r>
              <a:rPr lang="fa-IR" sz="4300" b="1" dirty="0" smtClean="0">
                <a:solidFill>
                  <a:schemeClr val="bg1"/>
                </a:solidFill>
                <a:ea typeface="Times New Roman"/>
                <a:cs typeface="Zar" pitchFamily="2" charset="-78"/>
              </a:rPr>
              <a:t>مخفيگاه </a:t>
            </a:r>
            <a:r>
              <a:rPr lang="fa-IR" sz="4300" b="1" dirty="0">
                <a:solidFill>
                  <a:schemeClr val="bg1"/>
                </a:solidFill>
                <a:ea typeface="Times New Roman"/>
                <a:cs typeface="Zar" pitchFamily="2" charset="-78"/>
              </a:rPr>
              <a:t>ها </a:t>
            </a:r>
            <a:r>
              <a:rPr lang="fa-IR" sz="4300" b="1" dirty="0" smtClean="0">
                <a:solidFill>
                  <a:schemeClr val="bg1"/>
                </a:solidFill>
                <a:ea typeface="Times New Roman"/>
                <a:cs typeface="Zar" pitchFamily="2" charset="-78"/>
              </a:rPr>
              <a:t>بيرون مي آيند </a:t>
            </a:r>
            <a:r>
              <a:rPr lang="fa-IR" sz="4300" b="1" dirty="0">
                <a:solidFill>
                  <a:schemeClr val="bg1"/>
                </a:solidFill>
                <a:ea typeface="Times New Roman"/>
                <a:cs typeface="Zar" pitchFamily="2" charset="-78"/>
              </a:rPr>
              <a:t>در </a:t>
            </a:r>
            <a:r>
              <a:rPr lang="fa-IR" sz="4300" b="1" dirty="0" smtClean="0">
                <a:solidFill>
                  <a:schemeClr val="bg1"/>
                </a:solidFill>
                <a:ea typeface="Times New Roman"/>
                <a:cs typeface="Zar" pitchFamily="2" charset="-78"/>
              </a:rPr>
              <a:t>نتيجه مي </a:t>
            </a:r>
            <a:r>
              <a:rPr lang="fa-IR" sz="4300" b="1" dirty="0">
                <a:solidFill>
                  <a:schemeClr val="bg1"/>
                </a:solidFill>
                <a:ea typeface="Times New Roman"/>
                <a:cs typeface="Zar" pitchFamily="2" charset="-78"/>
              </a:rPr>
              <a:t>توان آن ها را از </a:t>
            </a:r>
            <a:r>
              <a:rPr lang="fa-IR" sz="4300" b="1" dirty="0" smtClean="0">
                <a:solidFill>
                  <a:schemeClr val="bg1"/>
                </a:solidFill>
                <a:ea typeface="Times New Roman"/>
                <a:cs typeface="Zar" pitchFamily="2" charset="-78"/>
              </a:rPr>
              <a:t>اين طريق شناسايي </a:t>
            </a:r>
            <a:r>
              <a:rPr lang="fa-IR" sz="4300" b="1" dirty="0">
                <a:solidFill>
                  <a:schemeClr val="bg1"/>
                </a:solidFill>
                <a:ea typeface="Times New Roman"/>
                <a:cs typeface="Zar" pitchFamily="2" charset="-78"/>
              </a:rPr>
              <a:t>کرد.</a:t>
            </a:r>
            <a:endParaRPr lang="en-US" sz="5500" b="1" dirty="0">
              <a:solidFill>
                <a:schemeClr val="bg1"/>
              </a:solidFill>
              <a:ea typeface="Times New Roman"/>
              <a:cs typeface="Zar" pitchFamily="2" charset="-78"/>
            </a:endParaRPr>
          </a:p>
          <a:p>
            <a:pPr marL="0" algn="r" rtl="1">
              <a:lnSpc>
                <a:spcPct val="250000"/>
              </a:lnSpc>
              <a:spcBef>
                <a:spcPts val="0"/>
              </a:spcBef>
              <a:spcAft>
                <a:spcPts val="0"/>
              </a:spcAft>
              <a:defRPr/>
            </a:pPr>
            <a:r>
              <a:rPr lang="fa-IR" dirty="0">
                <a:solidFill>
                  <a:schemeClr val="bg1"/>
                </a:solidFill>
                <a:ea typeface="Times New Roman"/>
                <a:cs typeface="Zar" pitchFamily="2" charset="-78"/>
              </a:rPr>
              <a:t> </a:t>
            </a:r>
            <a:endParaRPr lang="en-US" sz="4000"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4082333382"/>
              </p:ext>
            </p:extLst>
          </p:nvPr>
        </p:nvGraphicFramePr>
        <p:xfrm>
          <a:off x="0" y="1196752"/>
          <a:ext cx="9144000"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p:cNvGraphicFramePr/>
          <p:nvPr>
            <p:extLst>
              <p:ext uri="{D42A27DB-BD31-4B8C-83A1-F6EECF244321}">
                <p14:modId xmlns:p14="http://schemas.microsoft.com/office/powerpoint/2010/main" val="3565886626"/>
              </p:ext>
            </p:extLst>
          </p:nvPr>
        </p:nvGraphicFramePr>
        <p:xfrm>
          <a:off x="457200" y="152400"/>
          <a:ext cx="8229600" cy="121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ctr" rtl="1">
              <a:defRPr/>
            </a:pPr>
            <a:r>
              <a:rPr lang="fa-IR" sz="3200" b="1" smtClean="0">
                <a:solidFill>
                  <a:schemeClr val="bg1"/>
                </a:solidFill>
                <a:ea typeface="Times New Roman"/>
                <a:cs typeface="Zar" pitchFamily="2" charset="-78"/>
              </a:rPr>
              <a:t>روش هاي کنترل</a:t>
            </a:r>
            <a:endParaRPr sz="3200">
              <a:solidFill>
                <a:schemeClr val="bg1"/>
              </a:solidFill>
              <a:cs typeface="Zar" pitchFamily="2" charset="-78"/>
            </a:endParaRPr>
          </a:p>
        </p:txBody>
      </p:sp>
      <p:sp>
        <p:nvSpPr>
          <p:cNvPr id="3" name="Content Placeholder 2"/>
          <p:cNvSpPr>
            <a:spLocks noGrp="1"/>
          </p:cNvSpPr>
          <p:nvPr>
            <p:ph idx="1"/>
          </p:nvPr>
        </p:nvSpPr>
        <p:spPr>
          <a:xfrm>
            <a:off x="457200" y="1066800"/>
            <a:ext cx="8229600" cy="5059363"/>
          </a:xfrm>
        </p:spPr>
        <p:txBody>
          <a:bodyPr>
            <a:normAutofit fontScale="77500" lnSpcReduction="20000"/>
          </a:bodyPr>
          <a:lstStyle/>
          <a:p>
            <a:pPr marL="0" algn="r" rtl="1">
              <a:lnSpc>
                <a:spcPct val="250000"/>
              </a:lnSpc>
              <a:spcBef>
                <a:spcPts val="0"/>
              </a:spcBef>
              <a:spcAft>
                <a:spcPts val="0"/>
              </a:spcAft>
              <a:defRPr/>
            </a:pPr>
            <a:r>
              <a:rPr lang="fa-IR" b="1" dirty="0" smtClean="0">
                <a:solidFill>
                  <a:schemeClr val="bg1"/>
                </a:solidFill>
                <a:ea typeface="Times New Roman"/>
                <a:cs typeface="Zar" pitchFamily="2" charset="-78"/>
              </a:rPr>
              <a:t>اقدامات کنترلي بهتر </a:t>
            </a:r>
            <a:r>
              <a:rPr lang="fa-IR" b="1" dirty="0">
                <a:solidFill>
                  <a:schemeClr val="bg1"/>
                </a:solidFill>
                <a:ea typeface="Times New Roman"/>
                <a:cs typeface="Zar" pitchFamily="2" charset="-78"/>
              </a:rPr>
              <a:t>است </a:t>
            </a:r>
            <a:r>
              <a:rPr lang="fa-IR" b="1" dirty="0" smtClean="0">
                <a:solidFill>
                  <a:schemeClr val="bg1"/>
                </a:solidFill>
                <a:ea typeface="Times New Roman"/>
                <a:cs typeface="Zar" pitchFamily="2" charset="-78"/>
              </a:rPr>
              <a:t>هنگامي </a:t>
            </a:r>
            <a:r>
              <a:rPr lang="fa-IR" b="1" dirty="0">
                <a:solidFill>
                  <a:schemeClr val="bg1"/>
                </a:solidFill>
                <a:ea typeface="Times New Roman"/>
                <a:cs typeface="Zar" pitchFamily="2" charset="-78"/>
              </a:rPr>
              <a:t>که مزاحمت </a:t>
            </a:r>
            <a:r>
              <a:rPr lang="fa-IR" b="1" dirty="0" smtClean="0">
                <a:solidFill>
                  <a:schemeClr val="bg1"/>
                </a:solidFill>
                <a:ea typeface="Times New Roman"/>
                <a:cs typeface="Zar" pitchFamily="2" charset="-78"/>
              </a:rPr>
              <a:t>هاي </a:t>
            </a:r>
            <a:r>
              <a:rPr lang="fa-IR" b="1" dirty="0">
                <a:solidFill>
                  <a:schemeClr val="bg1"/>
                </a:solidFill>
                <a:ea typeface="Times New Roman"/>
                <a:cs typeface="Zar" pitchFamily="2" charset="-78"/>
              </a:rPr>
              <a:t>حاصل از گزش آن ها </a:t>
            </a:r>
            <a:r>
              <a:rPr lang="fa-IR" b="1" dirty="0" smtClean="0">
                <a:solidFill>
                  <a:schemeClr val="bg1"/>
                </a:solidFill>
                <a:ea typeface="Times New Roman"/>
                <a:cs typeface="Zar" pitchFamily="2" charset="-78"/>
              </a:rPr>
              <a:t>زياد مي </a:t>
            </a:r>
            <a:r>
              <a:rPr lang="fa-IR" b="1" dirty="0">
                <a:solidFill>
                  <a:schemeClr val="bg1"/>
                </a:solidFill>
                <a:ea typeface="Times New Roman"/>
                <a:cs typeface="Zar" pitchFamily="2" charset="-78"/>
              </a:rPr>
              <a:t>شود، به صورت </a:t>
            </a:r>
            <a:r>
              <a:rPr lang="fa-IR" b="1" dirty="0" smtClean="0">
                <a:solidFill>
                  <a:schemeClr val="bg1"/>
                </a:solidFill>
                <a:ea typeface="Times New Roman"/>
                <a:cs typeface="Zar" pitchFamily="2" charset="-78"/>
              </a:rPr>
              <a:t>يکپارچه </a:t>
            </a:r>
            <a:r>
              <a:rPr lang="fa-IR" b="1" dirty="0">
                <a:solidFill>
                  <a:schemeClr val="bg1"/>
                </a:solidFill>
                <a:ea typeface="Times New Roman"/>
                <a:cs typeface="Zar" pitchFamily="2" charset="-78"/>
              </a:rPr>
              <a:t>و </a:t>
            </a:r>
            <a:r>
              <a:rPr lang="fa-IR" b="1" dirty="0" smtClean="0">
                <a:solidFill>
                  <a:schemeClr val="bg1"/>
                </a:solidFill>
                <a:ea typeface="Times New Roman"/>
                <a:cs typeface="Zar" pitchFamily="2" charset="-78"/>
              </a:rPr>
              <a:t>سيستماتيک </a:t>
            </a:r>
            <a:r>
              <a:rPr lang="fa-IR" b="1" dirty="0">
                <a:solidFill>
                  <a:schemeClr val="bg1"/>
                </a:solidFill>
                <a:ea typeface="Times New Roman"/>
                <a:cs typeface="Zar" pitchFamily="2" charset="-78"/>
              </a:rPr>
              <a:t>انجام شود</a:t>
            </a:r>
            <a:r>
              <a:rPr lang="fa-IR" b="1" dirty="0" smtClean="0">
                <a:solidFill>
                  <a:schemeClr val="bg1"/>
                </a:solidFill>
                <a:ea typeface="Times New Roman"/>
                <a:cs typeface="Zar" pitchFamily="2" charset="-78"/>
              </a:rPr>
              <a:t>.</a:t>
            </a:r>
          </a:p>
          <a:p>
            <a:pPr marL="0" algn="r" rtl="1">
              <a:lnSpc>
                <a:spcPct val="250000"/>
              </a:lnSpc>
              <a:spcBef>
                <a:spcPts val="0"/>
              </a:spcBef>
              <a:spcAft>
                <a:spcPts val="0"/>
              </a:spcAft>
              <a:defRPr/>
            </a:pPr>
            <a:r>
              <a:rPr lang="fa-IR" b="1" dirty="0" smtClean="0">
                <a:solidFill>
                  <a:schemeClr val="bg1"/>
                </a:solidFill>
                <a:ea typeface="Times New Roman"/>
                <a:cs typeface="Zar" pitchFamily="2" charset="-78"/>
              </a:rPr>
              <a:t> </a:t>
            </a:r>
            <a:r>
              <a:rPr lang="fa-IR" b="1" dirty="0">
                <a:solidFill>
                  <a:schemeClr val="bg1"/>
                </a:solidFill>
                <a:ea typeface="Times New Roman"/>
                <a:cs typeface="Zar" pitchFamily="2" charset="-78"/>
              </a:rPr>
              <a:t>حفاظت مناسب در برابر عفونت و مزاحمت ساس </a:t>
            </a:r>
            <a:r>
              <a:rPr lang="fa-IR" b="1" dirty="0" smtClean="0">
                <a:solidFill>
                  <a:schemeClr val="bg1"/>
                </a:solidFill>
                <a:ea typeface="Times New Roman"/>
                <a:cs typeface="Zar" pitchFamily="2" charset="-78"/>
              </a:rPr>
              <a:t>هاي </a:t>
            </a:r>
            <a:r>
              <a:rPr lang="fa-IR" b="1" dirty="0">
                <a:solidFill>
                  <a:schemeClr val="bg1"/>
                </a:solidFill>
                <a:ea typeface="Times New Roman"/>
                <a:cs typeface="Zar" pitchFamily="2" charset="-78"/>
              </a:rPr>
              <a:t>تختخواب از </a:t>
            </a:r>
            <a:r>
              <a:rPr lang="fa-IR" b="1" dirty="0" smtClean="0">
                <a:solidFill>
                  <a:schemeClr val="bg1"/>
                </a:solidFill>
                <a:ea typeface="Times New Roman"/>
                <a:cs typeface="Zar" pitchFamily="2" charset="-78"/>
              </a:rPr>
              <a:t>طريق </a:t>
            </a:r>
            <a:r>
              <a:rPr lang="fa-IR" b="1" dirty="0">
                <a:solidFill>
                  <a:schemeClr val="bg1"/>
                </a:solidFill>
                <a:ea typeface="Times New Roman"/>
                <a:cs typeface="Zar" pitchFamily="2" charset="-78"/>
              </a:rPr>
              <a:t>آماده </a:t>
            </a:r>
            <a:r>
              <a:rPr lang="fa-IR" b="1" dirty="0" smtClean="0">
                <a:solidFill>
                  <a:schemeClr val="bg1"/>
                </a:solidFill>
                <a:ea typeface="Times New Roman"/>
                <a:cs typeface="Zar" pitchFamily="2" charset="-78"/>
              </a:rPr>
              <a:t>سازي </a:t>
            </a:r>
            <a:r>
              <a:rPr lang="fa-IR" b="1" dirty="0">
                <a:solidFill>
                  <a:schemeClr val="bg1"/>
                </a:solidFill>
                <a:ea typeface="Times New Roman"/>
                <a:cs typeface="Zar" pitchFamily="2" charset="-78"/>
              </a:rPr>
              <a:t>پشه </a:t>
            </a:r>
            <a:r>
              <a:rPr lang="fa-IR" b="1" dirty="0" smtClean="0">
                <a:solidFill>
                  <a:schemeClr val="bg1"/>
                </a:solidFill>
                <a:ea typeface="Times New Roman"/>
                <a:cs typeface="Zar" pitchFamily="2" charset="-78"/>
              </a:rPr>
              <a:t>بندهاي </a:t>
            </a:r>
            <a:r>
              <a:rPr lang="fa-IR" b="1" dirty="0">
                <a:solidFill>
                  <a:schemeClr val="bg1"/>
                </a:solidFill>
                <a:ea typeface="Times New Roman"/>
                <a:cs typeface="Zar" pitchFamily="2" charset="-78"/>
              </a:rPr>
              <a:t>آغشته با حشره کش </a:t>
            </a:r>
            <a:r>
              <a:rPr lang="fa-IR" b="1" dirty="0" smtClean="0">
                <a:solidFill>
                  <a:schemeClr val="bg1"/>
                </a:solidFill>
                <a:ea typeface="Times New Roman"/>
                <a:cs typeface="Zar" pitchFamily="2" charset="-78"/>
              </a:rPr>
              <a:t>ابقايي و </a:t>
            </a:r>
            <a:r>
              <a:rPr lang="fa-IR" b="1" dirty="0">
                <a:solidFill>
                  <a:schemeClr val="bg1"/>
                </a:solidFill>
                <a:ea typeface="Times New Roman"/>
                <a:cs typeface="Zar" pitchFamily="2" charset="-78"/>
              </a:rPr>
              <a:t>سم </a:t>
            </a:r>
            <a:r>
              <a:rPr lang="fa-IR" b="1" dirty="0" smtClean="0">
                <a:solidFill>
                  <a:schemeClr val="bg1"/>
                </a:solidFill>
                <a:ea typeface="Times New Roman"/>
                <a:cs typeface="Zar" pitchFamily="2" charset="-78"/>
              </a:rPr>
              <a:t>پاشي </a:t>
            </a:r>
            <a:r>
              <a:rPr lang="fa-IR" b="1" dirty="0">
                <a:solidFill>
                  <a:schemeClr val="bg1"/>
                </a:solidFill>
                <a:ea typeface="Times New Roman"/>
                <a:cs typeface="Zar" pitchFamily="2" charset="-78"/>
              </a:rPr>
              <a:t>حشره کش </a:t>
            </a:r>
            <a:r>
              <a:rPr lang="fa-IR" b="1" dirty="0" smtClean="0">
                <a:solidFill>
                  <a:schemeClr val="bg1"/>
                </a:solidFill>
                <a:ea typeface="Times New Roman"/>
                <a:cs typeface="Zar" pitchFamily="2" charset="-78"/>
              </a:rPr>
              <a:t>ابقايي انجام مي </a:t>
            </a:r>
            <a:r>
              <a:rPr lang="fa-IR" b="1" dirty="0">
                <a:solidFill>
                  <a:schemeClr val="bg1"/>
                </a:solidFill>
                <a:ea typeface="Times New Roman"/>
                <a:cs typeface="Zar" pitchFamily="2" charset="-78"/>
              </a:rPr>
              <a:t>شود</a:t>
            </a:r>
            <a:r>
              <a:rPr lang="fa-IR" b="1" dirty="0" smtClean="0">
                <a:solidFill>
                  <a:schemeClr val="bg1"/>
                </a:solidFill>
                <a:ea typeface="Times New Roman"/>
                <a:cs typeface="Zar" pitchFamily="2" charset="-78"/>
              </a:rPr>
              <a:t>.</a:t>
            </a:r>
          </a:p>
          <a:p>
            <a:pPr marL="0" algn="r" rtl="1">
              <a:lnSpc>
                <a:spcPct val="250000"/>
              </a:lnSpc>
              <a:spcBef>
                <a:spcPts val="0"/>
              </a:spcBef>
              <a:spcAft>
                <a:spcPts val="0"/>
              </a:spcAft>
              <a:defRPr/>
            </a:pPr>
            <a:r>
              <a:rPr lang="fa-IR" b="1" dirty="0" smtClean="0">
                <a:solidFill>
                  <a:schemeClr val="bg1"/>
                </a:solidFill>
                <a:ea typeface="Times New Roman"/>
                <a:cs typeface="Zar" pitchFamily="2" charset="-78"/>
              </a:rPr>
              <a:t> اين </a:t>
            </a:r>
            <a:r>
              <a:rPr lang="fa-IR" b="1" dirty="0">
                <a:solidFill>
                  <a:schemeClr val="bg1"/>
                </a:solidFill>
                <a:ea typeface="Times New Roman"/>
                <a:cs typeface="Zar" pitchFamily="2" charset="-78"/>
              </a:rPr>
              <a:t>کار علاوه بر در معرض آفتاب قرار دادن تختخواب به طور منظم، ارتقاء بهداشت </a:t>
            </a:r>
            <a:r>
              <a:rPr lang="fa-IR" b="1" dirty="0" smtClean="0">
                <a:solidFill>
                  <a:schemeClr val="bg1"/>
                </a:solidFill>
                <a:ea typeface="Times New Roman"/>
                <a:cs typeface="Zar" pitchFamily="2" charset="-78"/>
              </a:rPr>
              <a:t>عمومي </a:t>
            </a:r>
            <a:r>
              <a:rPr lang="fa-IR" b="1" dirty="0">
                <a:solidFill>
                  <a:schemeClr val="bg1"/>
                </a:solidFill>
                <a:ea typeface="Times New Roman"/>
                <a:cs typeface="Zar" pitchFamily="2" charset="-78"/>
              </a:rPr>
              <a:t>و استفاده از دورکننده ها و آئروسل ها انجام </a:t>
            </a:r>
            <a:r>
              <a:rPr lang="fa-IR" b="1" dirty="0" smtClean="0">
                <a:solidFill>
                  <a:schemeClr val="bg1"/>
                </a:solidFill>
                <a:ea typeface="Times New Roman"/>
                <a:cs typeface="Zar" pitchFamily="2" charset="-78"/>
              </a:rPr>
              <a:t>مي گيرد</a:t>
            </a:r>
            <a:r>
              <a:rPr lang="fa-IR" b="1" dirty="0">
                <a:solidFill>
                  <a:schemeClr val="bg1"/>
                </a:solidFill>
                <a:ea typeface="Times New Roman"/>
                <a:cs typeface="Zar" pitchFamily="2" charset="-78"/>
              </a:rPr>
              <a:t>.</a:t>
            </a:r>
            <a:endParaRPr lang="en-US" sz="4000" b="1" dirty="0">
              <a:solidFill>
                <a:schemeClr val="bg1"/>
              </a:solidFill>
              <a:ea typeface="Times New Roman"/>
              <a:cs typeface="Zar" pitchFamily="2" charset="-7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defRPr/>
            </a:pPr>
            <a:r>
              <a:rPr lang="fa-IR" sz="3200" b="1" smtClean="0">
                <a:solidFill>
                  <a:schemeClr val="bg1"/>
                </a:solidFill>
                <a:effectLst/>
                <a:ea typeface="Times New Roman"/>
                <a:cs typeface="Zar" pitchFamily="2" charset="-78"/>
              </a:rPr>
              <a:t>ملاحظات</a:t>
            </a:r>
            <a:endParaRPr sz="3200">
              <a:solidFill>
                <a:schemeClr val="bg1"/>
              </a:solidFill>
              <a:cs typeface="Zar" pitchFamily="2" charset="-78"/>
            </a:endParaRPr>
          </a:p>
        </p:txBody>
      </p:sp>
      <p:sp>
        <p:nvSpPr>
          <p:cNvPr id="115715" name="Content Placeholder 2"/>
          <p:cNvSpPr>
            <a:spLocks noGrp="1"/>
          </p:cNvSpPr>
          <p:nvPr>
            <p:ph idx="1"/>
          </p:nvPr>
        </p:nvSpPr>
        <p:spPr/>
        <p:txBody>
          <a:bodyPr/>
          <a:lstStyle/>
          <a:p>
            <a:pPr algn="r" rtl="1">
              <a:lnSpc>
                <a:spcPct val="150000"/>
              </a:lnSpc>
            </a:pPr>
            <a:r>
              <a:rPr lang="fa-IR" altLang="en-US" sz="2000" b="1" smtClean="0">
                <a:solidFill>
                  <a:schemeClr val="bg1"/>
                </a:solidFill>
                <a:ea typeface="Times New Roman" pitchFamily="18" charset="0"/>
                <a:cs typeface="Zar" pitchFamily="2" charset="-78"/>
              </a:rPr>
              <a:t>در مواردي که از سم پاشي با حشره کش ابقايي استفاده مي شود،بهتر است توجه اي ويژه به مبلمان ها، ترک و شکاف موجود در ديوارها و کف زمين صورت گيرد.</a:t>
            </a:r>
          </a:p>
          <a:p>
            <a:pPr algn="r" rtl="1">
              <a:lnSpc>
                <a:spcPct val="150000"/>
              </a:lnSpc>
            </a:pPr>
            <a:r>
              <a:rPr lang="fa-IR" altLang="en-US" sz="2000" b="1" smtClean="0">
                <a:solidFill>
                  <a:schemeClr val="bg1"/>
                </a:solidFill>
                <a:ea typeface="Times New Roman" pitchFamily="18" charset="0"/>
                <a:cs typeface="Zar" pitchFamily="2" charset="-78"/>
              </a:rPr>
              <a:t> بهتر است اتاق ها را در صبح سمپاشي کرد تا در هنگام غروب جهت استفاده ي مجدد خشک و مناسب شوند.</a:t>
            </a:r>
          </a:p>
          <a:p>
            <a:pPr algn="r" rtl="1">
              <a:lnSpc>
                <a:spcPct val="150000"/>
              </a:lnSpc>
            </a:pPr>
            <a:r>
              <a:rPr lang="fa-IR" altLang="en-US" sz="2000" b="1" smtClean="0">
                <a:solidFill>
                  <a:schemeClr val="bg1"/>
                </a:solidFill>
                <a:ea typeface="Times New Roman" pitchFamily="18" charset="0"/>
                <a:cs typeface="Zar" pitchFamily="2" charset="-78"/>
              </a:rPr>
              <a:t> براي جلوگيري از خيس شدن تختخواب و ملحفه ها هنگام غبار روبي بهتر است از گردگيرهاي دستي استفاده شود</a:t>
            </a:r>
          </a:p>
          <a:p>
            <a:pPr algn="r" rtl="1">
              <a:lnSpc>
                <a:spcPct val="150000"/>
              </a:lnSpc>
            </a:pPr>
            <a:r>
              <a:rPr lang="fa-IR" altLang="en-US" sz="2000" b="1" smtClean="0">
                <a:solidFill>
                  <a:schemeClr val="bg1"/>
                </a:solidFill>
                <a:ea typeface="Times New Roman" pitchFamily="18" charset="0"/>
                <a:cs typeface="Zar" pitchFamily="2" charset="-78"/>
              </a:rPr>
              <a:t>همچنين مي توان از حشره کش هاي که براي پوست ايجاد تحريک نمي کنند جهت آغشته سازي تختخواب ها استفاده کرد</a:t>
            </a:r>
            <a:endParaRPr lang="en-US" altLang="en-US" sz="2000" b="1" smtClean="0">
              <a:solidFill>
                <a:schemeClr val="bg1"/>
              </a:solidFill>
              <a:ea typeface="Times New Roman" pitchFamily="18" charset="0"/>
              <a:cs typeface="Zar" pitchFamily="2" charset="-7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715962"/>
          </a:xfrm>
        </p:spPr>
        <p:txBody>
          <a:bodyPr/>
          <a:lstStyle/>
          <a:p>
            <a:pPr algn="ctr">
              <a:defRPr/>
            </a:pPr>
            <a:r>
              <a:rPr lang="fa-IR" sz="3200" b="1" spc="-60" smtClean="0">
                <a:solidFill>
                  <a:schemeClr val="bg1"/>
                </a:solidFill>
                <a:effectLst/>
                <a:ea typeface="Times New Roman"/>
                <a:cs typeface="Zar" pitchFamily="2" charset="-78"/>
              </a:rPr>
              <a:t>نکات کليدي در مورد کک ها </a:t>
            </a:r>
            <a:endParaRPr sz="3200" b="1">
              <a:solidFill>
                <a:schemeClr val="bg1"/>
              </a:solidFill>
              <a:cs typeface="Zar" pitchFamily="2" charset="-78"/>
            </a:endParaRPr>
          </a:p>
        </p:txBody>
      </p:sp>
      <p:sp>
        <p:nvSpPr>
          <p:cNvPr id="116739" name="Content Placeholder 2"/>
          <p:cNvSpPr>
            <a:spLocks noGrp="1"/>
          </p:cNvSpPr>
          <p:nvPr>
            <p:ph idx="1"/>
          </p:nvPr>
        </p:nvSpPr>
        <p:spPr>
          <a:xfrm>
            <a:off x="457200" y="1295400"/>
            <a:ext cx="8229600" cy="4830763"/>
          </a:xfrm>
        </p:spPr>
        <p:txBody>
          <a:bodyPr/>
          <a:lstStyle/>
          <a:p>
            <a:pPr marL="0" algn="just" rtl="1">
              <a:lnSpc>
                <a:spcPct val="220000"/>
              </a:lnSpc>
              <a:spcBef>
                <a:spcPct val="0"/>
              </a:spcBef>
              <a:spcAft>
                <a:spcPts val="1000"/>
              </a:spcAft>
            </a:pPr>
            <a:r>
              <a:rPr lang="fa-IR" altLang="en-US" sz="2400" b="1" smtClean="0">
                <a:solidFill>
                  <a:schemeClr val="bg1"/>
                </a:solidFill>
                <a:ea typeface="Times New Roman" pitchFamily="18" charset="0"/>
                <a:cs typeface="Zar" pitchFamily="2" charset="-78"/>
              </a:rPr>
              <a:t>کک ها حشراتي با اندازه ي کوچک( 1- 4 ميلي متر)</a:t>
            </a:r>
          </a:p>
          <a:p>
            <a:pPr marL="0" algn="just" rtl="1">
              <a:lnSpc>
                <a:spcPct val="220000"/>
              </a:lnSpc>
              <a:spcBef>
                <a:spcPct val="0"/>
              </a:spcBef>
              <a:spcAft>
                <a:spcPts val="1000"/>
              </a:spcAft>
            </a:pPr>
            <a:r>
              <a:rPr lang="fa-IR" altLang="en-US" sz="2400" b="1" smtClean="0">
                <a:solidFill>
                  <a:schemeClr val="bg1"/>
                </a:solidFill>
                <a:ea typeface="Times New Roman" pitchFamily="18" charset="0"/>
                <a:cs typeface="Zar" pitchFamily="2" charset="-78"/>
              </a:rPr>
              <a:t> فاقد بال</a:t>
            </a:r>
          </a:p>
          <a:p>
            <a:pPr marL="0" algn="just" rtl="1">
              <a:lnSpc>
                <a:spcPct val="220000"/>
              </a:lnSpc>
              <a:spcBef>
                <a:spcPct val="0"/>
              </a:spcBef>
              <a:spcAft>
                <a:spcPts val="1000"/>
              </a:spcAft>
            </a:pPr>
            <a:r>
              <a:rPr lang="fa-IR" altLang="en-US" sz="2400" b="1" smtClean="0">
                <a:solidFill>
                  <a:schemeClr val="bg1"/>
                </a:solidFill>
                <a:ea typeface="Times New Roman" pitchFamily="18" charset="0"/>
                <a:cs typeface="Zar" pitchFamily="2" charset="-78"/>
              </a:rPr>
              <a:t> خونخوار و در ارتباط نزديک با ميزبان هستند </a:t>
            </a:r>
          </a:p>
          <a:p>
            <a:pPr marL="0" algn="just" rtl="1">
              <a:lnSpc>
                <a:spcPct val="220000"/>
              </a:lnSpc>
              <a:spcBef>
                <a:spcPct val="0"/>
              </a:spcBef>
              <a:spcAft>
                <a:spcPts val="1000"/>
              </a:spcAft>
            </a:pPr>
            <a:r>
              <a:rPr lang="fa-IR" altLang="en-US" sz="2400" b="1" smtClean="0">
                <a:solidFill>
                  <a:schemeClr val="bg1"/>
                </a:solidFill>
                <a:ea typeface="Times New Roman" pitchFamily="18" charset="0"/>
                <a:cs typeface="Zar" pitchFamily="2" charset="-78"/>
              </a:rPr>
              <a:t> داراي ويژگي جهنده گي مي باشند</a:t>
            </a:r>
          </a:p>
          <a:p>
            <a:pPr marL="0" algn="just" rtl="1">
              <a:lnSpc>
                <a:spcPct val="220000"/>
              </a:lnSpc>
              <a:spcBef>
                <a:spcPct val="0"/>
              </a:spcBef>
              <a:spcAft>
                <a:spcPts val="1000"/>
              </a:spcAft>
            </a:pPr>
            <a:r>
              <a:rPr lang="fa-IR" altLang="en-US" sz="2400" b="1" smtClean="0">
                <a:solidFill>
                  <a:schemeClr val="bg1"/>
                </a:solidFill>
                <a:ea typeface="Times New Roman" pitchFamily="18" charset="0"/>
                <a:cs typeface="Zar" pitchFamily="2" charset="-78"/>
              </a:rPr>
              <a:t>مهمترين گونه هاي آن کک موش، کک انسان، کک گربه و کک تونگا است.</a:t>
            </a:r>
            <a:endParaRPr lang="en-US" altLang="en-US" sz="3700" b="1" smtClean="0">
              <a:solidFill>
                <a:schemeClr val="bg1"/>
              </a:solidFill>
              <a:ea typeface="Times New Roman" pitchFamily="18" charset="0"/>
              <a:cs typeface="Zar" pitchFamily="2" charset="-78"/>
            </a:endParaRPr>
          </a:p>
          <a:p>
            <a:pPr marL="0"/>
            <a:endParaRPr lang="en-US" altLang="en-US" sz="2400"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lstStyle/>
          <a:p>
            <a:pPr algn="ctr">
              <a:defRPr/>
            </a:pPr>
            <a:r>
              <a:rPr lang="fa-IR" sz="3200" b="1">
                <a:solidFill>
                  <a:schemeClr val="bg1"/>
                </a:solidFill>
                <a:ea typeface="Times New Roman"/>
                <a:cs typeface="Zar" pitchFamily="2" charset="-78"/>
              </a:rPr>
              <a:t>بيولوژي</a:t>
            </a:r>
            <a:endParaRPr sz="3200" b="1">
              <a:solidFill>
                <a:schemeClr val="bg1"/>
              </a:solidFill>
              <a:ea typeface="Times New Roman"/>
              <a:cs typeface="Zar" pitchFamily="2" charset="-78"/>
            </a:endParaRPr>
          </a:p>
        </p:txBody>
      </p:sp>
      <p:sp>
        <p:nvSpPr>
          <p:cNvPr id="117763" name="Content Placeholder 2"/>
          <p:cNvSpPr>
            <a:spLocks noGrp="1"/>
          </p:cNvSpPr>
          <p:nvPr>
            <p:ph idx="1"/>
          </p:nvPr>
        </p:nvSpPr>
        <p:spPr>
          <a:xfrm>
            <a:off x="457200" y="990600"/>
            <a:ext cx="8229600" cy="5135563"/>
          </a:xfrm>
        </p:spPr>
        <p:txBody>
          <a:bodyPr/>
          <a:lstStyle/>
          <a:p>
            <a:pPr marL="0" algn="just" rtl="1">
              <a:lnSpc>
                <a:spcPct val="180000"/>
              </a:lnSpc>
              <a:spcBef>
                <a:spcPct val="0"/>
              </a:spcBef>
            </a:pPr>
            <a:r>
              <a:rPr lang="fa-IR" altLang="en-US" sz="1400" b="1" smtClean="0">
                <a:solidFill>
                  <a:schemeClr val="bg1"/>
                </a:solidFill>
                <a:ea typeface="Times New Roman" pitchFamily="18" charset="0"/>
                <a:cs typeface="Zar" pitchFamily="2" charset="-78"/>
              </a:rPr>
              <a:t>چرخه ي زندگي : تخم، لارو، پوپ و بالغ. تمام مراحل رشد و نمو بر روي خشکي انجام مي شود. </a:t>
            </a:r>
          </a:p>
          <a:p>
            <a:pPr marL="0" algn="just" rtl="1">
              <a:lnSpc>
                <a:spcPct val="180000"/>
              </a:lnSpc>
              <a:spcBef>
                <a:spcPct val="0"/>
              </a:spcBef>
            </a:pPr>
            <a:r>
              <a:rPr lang="fa-IR" altLang="en-US" sz="1400" b="1" smtClean="0">
                <a:solidFill>
                  <a:schemeClr val="bg1"/>
                </a:solidFill>
                <a:ea typeface="Times New Roman" pitchFamily="18" charset="0"/>
                <a:cs typeface="Zar" pitchFamily="2" charset="-78"/>
              </a:rPr>
              <a:t>در شرايط مطلوب مراحل رشد از تخم تا بالغ 2 تا 3 هفته به طول مي انجامد.</a:t>
            </a:r>
          </a:p>
          <a:p>
            <a:pPr marL="0" algn="just" rtl="1">
              <a:lnSpc>
                <a:spcPct val="180000"/>
              </a:lnSpc>
              <a:spcBef>
                <a:spcPct val="0"/>
              </a:spcBef>
            </a:pPr>
            <a:r>
              <a:rPr lang="fa-IR" altLang="en-US" sz="1400" b="1" smtClean="0">
                <a:solidFill>
                  <a:schemeClr val="bg1"/>
                </a:solidFill>
                <a:ea typeface="Times New Roman" pitchFamily="18" charset="0"/>
                <a:cs typeface="Zar" pitchFamily="2" charset="-78"/>
              </a:rPr>
              <a:t> هر دو جنس نر و ماده ي خونخوار هستند. </a:t>
            </a:r>
          </a:p>
          <a:p>
            <a:pPr marL="0" algn="just" rtl="1">
              <a:lnSpc>
                <a:spcPct val="180000"/>
              </a:lnSpc>
              <a:spcBef>
                <a:spcPct val="0"/>
              </a:spcBef>
            </a:pPr>
            <a:r>
              <a:rPr lang="fa-IR" altLang="en-US" sz="1400" b="1" smtClean="0">
                <a:solidFill>
                  <a:schemeClr val="bg1"/>
                </a:solidFill>
                <a:ea typeface="Times New Roman" pitchFamily="18" charset="0"/>
                <a:cs typeface="Zar" pitchFamily="2" charset="-78"/>
              </a:rPr>
              <a:t>کک ها در نزديکي اماکن خواب و استراحت ميزبان خود رشد مي کنند( به عنوان مثال در گرد و غبار، خاک، زباله، ترک هاي ديوار ها و کف زمين، فرش ها).</a:t>
            </a:r>
          </a:p>
          <a:p>
            <a:pPr marL="0" algn="just" rtl="1">
              <a:lnSpc>
                <a:spcPct val="180000"/>
              </a:lnSpc>
              <a:spcBef>
                <a:spcPct val="0"/>
              </a:spcBef>
            </a:pPr>
            <a:r>
              <a:rPr lang="fa-IR" altLang="en-US" sz="1400" b="1" smtClean="0">
                <a:solidFill>
                  <a:schemeClr val="bg1"/>
                </a:solidFill>
                <a:ea typeface="Times New Roman" pitchFamily="18" charset="0"/>
                <a:cs typeface="Zar" pitchFamily="2" charset="-78"/>
              </a:rPr>
              <a:t> کک ها ممکن است براي مدت يک سال در پوپ خود زنده بمانند. </a:t>
            </a:r>
          </a:p>
          <a:p>
            <a:pPr marL="0" algn="just" rtl="1">
              <a:lnSpc>
                <a:spcPct val="180000"/>
              </a:lnSpc>
              <a:spcBef>
                <a:spcPct val="0"/>
              </a:spcBef>
            </a:pPr>
            <a:r>
              <a:rPr lang="fa-IR" altLang="en-US" sz="1400" b="1" smtClean="0">
                <a:solidFill>
                  <a:schemeClr val="bg1"/>
                </a:solidFill>
                <a:ea typeface="Times New Roman" pitchFamily="18" charset="0"/>
                <a:cs typeface="Zar" pitchFamily="2" charset="-78"/>
              </a:rPr>
              <a:t>ارتعاشات حاصل از جابجايي افراد در اماکن خالي مي تواند سبب خروج همزمان تعداد زيادي کک از داخل پوپ ها شود که همگي آن ها در جستجوي تغذيه و خونخواري هستند. </a:t>
            </a:r>
          </a:p>
          <a:p>
            <a:pPr marL="0" algn="just" rtl="1">
              <a:lnSpc>
                <a:spcPct val="180000"/>
              </a:lnSpc>
              <a:spcBef>
                <a:spcPct val="0"/>
              </a:spcBef>
            </a:pPr>
            <a:r>
              <a:rPr lang="fa-IR" altLang="en-US" sz="1400" b="1" smtClean="0">
                <a:solidFill>
                  <a:schemeClr val="bg1"/>
                </a:solidFill>
                <a:ea typeface="Times New Roman" pitchFamily="18" charset="0"/>
                <a:cs typeface="Zar" pitchFamily="2" charset="-78"/>
              </a:rPr>
              <a:t>کک ها از طريق جهش به اطراف حرکت مي کنند؛ بعضي از گونه ها قادر به پرش تا ارتفاع 25 سانتي متري هستند.</a:t>
            </a:r>
          </a:p>
          <a:p>
            <a:pPr marL="0" algn="just" rtl="1">
              <a:lnSpc>
                <a:spcPct val="180000"/>
              </a:lnSpc>
              <a:spcBef>
                <a:spcPct val="0"/>
              </a:spcBef>
            </a:pPr>
            <a:r>
              <a:rPr lang="fa-IR" altLang="en-US" sz="1400" b="1" smtClean="0">
                <a:solidFill>
                  <a:schemeClr val="bg1"/>
                </a:solidFill>
                <a:ea typeface="Times New Roman" pitchFamily="18" charset="0"/>
                <a:cs typeface="Zar" pitchFamily="2" charset="-78"/>
              </a:rPr>
              <a:t> کک هاي بالغ مي توانند براي مدت چند ماه بدون غذا زنده بمانند.</a:t>
            </a:r>
            <a:endParaRPr lang="en-US" altLang="en-US" sz="2200" b="1" smtClean="0">
              <a:solidFill>
                <a:schemeClr val="bg1"/>
              </a:solidFill>
              <a:ea typeface="Times New Roman" pitchFamily="18" charset="0"/>
              <a:cs typeface="Zar" pitchFamily="2" charset="-78"/>
            </a:endParaRPr>
          </a:p>
          <a:p>
            <a:pPr marL="0" algn="just" rtl="1">
              <a:lnSpc>
                <a:spcPct val="180000"/>
              </a:lnSpc>
              <a:spcBef>
                <a:spcPct val="0"/>
              </a:spcBef>
            </a:pPr>
            <a:r>
              <a:rPr lang="fa-IR" altLang="en-US" sz="1400" b="1" smtClean="0">
                <a:solidFill>
                  <a:schemeClr val="bg1"/>
                </a:solidFill>
                <a:ea typeface="Times New Roman" pitchFamily="18" charset="0"/>
                <a:cs typeface="Zar" pitchFamily="2" charset="-78"/>
              </a:rPr>
              <a:t> لاروهاي کک تونگا در خاک شني يا گرد و غبار رشد مي کنند. </a:t>
            </a:r>
          </a:p>
          <a:p>
            <a:pPr marL="0" algn="just" rtl="1">
              <a:lnSpc>
                <a:spcPct val="180000"/>
              </a:lnSpc>
              <a:spcBef>
                <a:spcPct val="0"/>
              </a:spcBef>
            </a:pPr>
            <a:r>
              <a:rPr lang="fa-IR" altLang="en-US" sz="1400" b="1" smtClean="0">
                <a:solidFill>
                  <a:schemeClr val="bg1"/>
                </a:solidFill>
                <a:ea typeface="Times New Roman" pitchFamily="18" charset="0"/>
                <a:cs typeface="Zar" pitchFamily="2" charset="-78"/>
              </a:rPr>
              <a:t>کک هاي تونگا با رشد بر روي دام ها و حيوانات خانگي، خود را در محيط هاي خانگي حفظ مي کنند.</a:t>
            </a:r>
            <a:endParaRPr lang="en-US" altLang="en-US" sz="2200" b="1" smtClean="0">
              <a:solidFill>
                <a:schemeClr val="bg1"/>
              </a:solidFill>
              <a:ea typeface="Times New Roman" pitchFamily="18" charset="0"/>
              <a:cs typeface="Zar" pitchFamily="2" charset="-78"/>
            </a:endParaRPr>
          </a:p>
          <a:p>
            <a:pPr marL="0">
              <a:lnSpc>
                <a:spcPct val="80000"/>
              </a:lnSpc>
            </a:pPr>
            <a:endParaRPr lang="en-US" altLang="en-US" sz="1400"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39762"/>
          </a:xfrm>
        </p:spPr>
        <p:txBody>
          <a:bodyPr/>
          <a:lstStyle/>
          <a:p>
            <a:pPr algn="ctr" rtl="1">
              <a:defRPr/>
            </a:pPr>
            <a:r>
              <a:rPr lang="fa-IR" sz="3200" b="1" spc="-60" smtClean="0">
                <a:solidFill>
                  <a:schemeClr val="bg1"/>
                </a:solidFill>
                <a:ea typeface="Times New Roman"/>
                <a:cs typeface="Zar" pitchFamily="2" charset="-78"/>
              </a:rPr>
              <a:t>اهميت بهداشتي</a:t>
            </a:r>
            <a:endParaRPr sz="3200">
              <a:solidFill>
                <a:schemeClr val="bg1"/>
              </a:solidFill>
              <a:cs typeface="Zar" pitchFamily="2" charset="-78"/>
            </a:endParaRPr>
          </a:p>
        </p:txBody>
      </p:sp>
      <p:sp>
        <p:nvSpPr>
          <p:cNvPr id="118787" name="Content Placeholder 2"/>
          <p:cNvSpPr>
            <a:spLocks noGrp="1"/>
          </p:cNvSpPr>
          <p:nvPr>
            <p:ph idx="1"/>
          </p:nvPr>
        </p:nvSpPr>
        <p:spPr>
          <a:xfrm>
            <a:off x="457200" y="990600"/>
            <a:ext cx="8229600" cy="5135563"/>
          </a:xfrm>
        </p:spPr>
        <p:txBody>
          <a:bodyPr/>
          <a:lstStyle/>
          <a:p>
            <a:pPr marL="0" algn="just" rtl="1">
              <a:lnSpc>
                <a:spcPct val="180000"/>
              </a:lnSpc>
              <a:spcBef>
                <a:spcPct val="0"/>
              </a:spcBef>
            </a:pPr>
            <a:r>
              <a:rPr lang="fa-IR" altLang="en-US" sz="2000" b="1" smtClean="0">
                <a:solidFill>
                  <a:schemeClr val="bg1"/>
                </a:solidFill>
                <a:ea typeface="Times New Roman" pitchFamily="18" charset="0"/>
                <a:cs typeface="Zar" pitchFamily="2" charset="-78"/>
              </a:rPr>
              <a:t>گزش کک موش سبب ايجاد تحريک، ناراحتي شديد و جدي و کم خوني شود. آلوده شدن انسان ممکن است از طريق گزش کک موش (طاعون) يا مدفوع کک موش ( تيفوس) ايجاد کند.</a:t>
            </a:r>
          </a:p>
          <a:p>
            <a:pPr marL="0" algn="just" rtl="1">
              <a:lnSpc>
                <a:spcPct val="180000"/>
              </a:lnSpc>
              <a:spcBef>
                <a:spcPct val="0"/>
              </a:spcBef>
            </a:pPr>
            <a:r>
              <a:rPr lang="fa-IR" altLang="en-US" sz="2000" b="1" smtClean="0">
                <a:solidFill>
                  <a:schemeClr val="bg1"/>
                </a:solidFill>
                <a:ea typeface="Times New Roman" pitchFamily="18" charset="0"/>
                <a:cs typeface="Zar" pitchFamily="2" charset="-78"/>
              </a:rPr>
              <a:t> گرد و غبار حاوي مدفوع کک موش در صورتي که با محلول کلر خنثي نشود، ممکن است بسيار آلوده کننده باشد.</a:t>
            </a:r>
          </a:p>
          <a:p>
            <a:pPr marL="0" algn="just" rtl="1">
              <a:lnSpc>
                <a:spcPct val="180000"/>
              </a:lnSpc>
              <a:spcBef>
                <a:spcPct val="0"/>
              </a:spcBef>
            </a:pPr>
            <a:r>
              <a:rPr lang="fa-IR" altLang="en-US" sz="2000" b="1" smtClean="0">
                <a:solidFill>
                  <a:schemeClr val="bg1"/>
                </a:solidFill>
                <a:ea typeface="Times New Roman" pitchFamily="18" charset="0"/>
                <a:cs typeface="Zar" pitchFamily="2" charset="-78"/>
              </a:rPr>
              <a:t> کک انسان عليرغم نام خود داراي اهميت کمي است. </a:t>
            </a:r>
          </a:p>
          <a:p>
            <a:pPr marL="0" algn="just" rtl="1">
              <a:lnSpc>
                <a:spcPct val="180000"/>
              </a:lnSpc>
              <a:spcBef>
                <a:spcPct val="0"/>
              </a:spcBef>
            </a:pPr>
            <a:r>
              <a:rPr lang="fa-IR" altLang="en-US" sz="2000" b="1" smtClean="0">
                <a:solidFill>
                  <a:schemeClr val="bg1"/>
                </a:solidFill>
                <a:ea typeface="Times New Roman" pitchFamily="18" charset="0"/>
                <a:cs typeface="Zar" pitchFamily="2" charset="-78"/>
              </a:rPr>
              <a:t>کک گربه ها به صورت اتفاقي ناقل کرم هاي نواري هستند.</a:t>
            </a:r>
          </a:p>
          <a:p>
            <a:pPr marL="0" algn="just" rtl="1">
              <a:lnSpc>
                <a:spcPct val="180000"/>
              </a:lnSpc>
              <a:spcBef>
                <a:spcPct val="0"/>
              </a:spcBef>
            </a:pPr>
            <a:r>
              <a:rPr lang="fa-IR" altLang="en-US" sz="2000" b="1" smtClean="0">
                <a:solidFill>
                  <a:schemeClr val="bg1"/>
                </a:solidFill>
                <a:ea typeface="Times New Roman" pitchFamily="18" charset="0"/>
                <a:cs typeface="Zar" pitchFamily="2" charset="-78"/>
              </a:rPr>
              <a:t> کک  هاي تونگا آفاتي جدي در مناطق استوايي آفريقا هستند.</a:t>
            </a:r>
          </a:p>
          <a:p>
            <a:pPr marL="0" algn="just" rtl="1">
              <a:lnSpc>
                <a:spcPct val="180000"/>
              </a:lnSpc>
              <a:spcBef>
                <a:spcPct val="0"/>
              </a:spcBef>
            </a:pPr>
            <a:r>
              <a:rPr lang="fa-IR" altLang="en-US" sz="2000" b="1" smtClean="0">
                <a:solidFill>
                  <a:schemeClr val="bg1"/>
                </a:solidFill>
                <a:ea typeface="Times New Roman" pitchFamily="18" charset="0"/>
                <a:cs typeface="Zar" pitchFamily="2" charset="-78"/>
              </a:rPr>
              <a:t> کک هاي تونگا ماده جهت گذاشتن تخم هاي خود زير پوست سطحي پا و مچ آن نقب مي زنند که سبب ايجاد عفونت هاي ثانويه مي شود. </a:t>
            </a:r>
            <a:endParaRPr lang="en-US" altLang="en-US" sz="3100" b="1" smtClean="0">
              <a:solidFill>
                <a:schemeClr val="bg1"/>
              </a:solidFill>
              <a:ea typeface="Times New Roman" pitchFamily="18" charset="0"/>
              <a:cs typeface="Zar" pitchFamily="2" charset="-78"/>
            </a:endParaRPr>
          </a:p>
          <a:p>
            <a:pPr marL="0">
              <a:lnSpc>
                <a:spcPct val="80000"/>
              </a:lnSpc>
            </a:pPr>
            <a:endParaRPr lang="en-US" altLang="en-US" sz="2000"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92162"/>
          </a:xfrm>
        </p:spPr>
        <p:txBody>
          <a:bodyPr/>
          <a:lstStyle/>
          <a:p>
            <a:pPr algn="ctr" rtl="1">
              <a:defRPr/>
            </a:pPr>
            <a:r>
              <a:rPr lang="fa-IR" sz="3600" b="1" spc="-60" smtClean="0">
                <a:solidFill>
                  <a:schemeClr val="bg1"/>
                </a:solidFill>
                <a:ea typeface="Times New Roman"/>
                <a:cs typeface="Zar" pitchFamily="2" charset="-78"/>
              </a:rPr>
              <a:t>رديابي</a:t>
            </a:r>
            <a:endParaRPr>
              <a:solidFill>
                <a:schemeClr val="bg1"/>
              </a:solidFill>
              <a:cs typeface="Zar" pitchFamily="2" charset="-78"/>
            </a:endParaRPr>
          </a:p>
        </p:txBody>
      </p:sp>
      <p:sp>
        <p:nvSpPr>
          <p:cNvPr id="119811" name="Content Placeholder 2"/>
          <p:cNvSpPr>
            <a:spLocks noGrp="1"/>
          </p:cNvSpPr>
          <p:nvPr>
            <p:ph idx="1"/>
          </p:nvPr>
        </p:nvSpPr>
        <p:spPr>
          <a:xfrm>
            <a:off x="457200" y="1219200"/>
            <a:ext cx="8229600" cy="4906963"/>
          </a:xfrm>
        </p:spPr>
        <p:txBody>
          <a:bodyPr/>
          <a:lstStyle/>
          <a:p>
            <a:pPr marL="0" algn="just" rtl="1">
              <a:lnSpc>
                <a:spcPct val="200000"/>
              </a:lnSpc>
              <a:spcBef>
                <a:spcPct val="0"/>
              </a:spcBef>
            </a:pPr>
            <a:r>
              <a:rPr lang="fa-IR" altLang="en-US" sz="2400" b="1" smtClean="0">
                <a:solidFill>
                  <a:schemeClr val="bg1"/>
                </a:solidFill>
                <a:ea typeface="Times New Roman" pitchFamily="18" charset="0"/>
                <a:cs typeface="Zar" pitchFamily="2" charset="-78"/>
              </a:rPr>
              <a:t>هجوم زياد کک ها از طريق علائم باقي مانده ي حاصل از خون هضم نشده بر روي لباس ها و تختخواب ها و يا از طريق تحريکات شديد پوستي، قابل شناسايي است.</a:t>
            </a:r>
          </a:p>
          <a:p>
            <a:pPr marL="0" algn="just" rtl="1">
              <a:lnSpc>
                <a:spcPct val="200000"/>
              </a:lnSpc>
              <a:spcBef>
                <a:spcPct val="0"/>
              </a:spcBef>
            </a:pPr>
            <a:r>
              <a:rPr lang="fa-IR" altLang="en-US" sz="2400" b="1" smtClean="0">
                <a:solidFill>
                  <a:schemeClr val="bg1"/>
                </a:solidFill>
                <a:ea typeface="Times New Roman" pitchFamily="18" charset="0"/>
                <a:cs typeface="Zar" pitchFamily="2" charset="-78"/>
              </a:rPr>
              <a:t> سگ ها و گربه هايي که خارش دارند نشانه اي از آلودگي با کک هستند. </a:t>
            </a:r>
            <a:endParaRPr lang="en-US" altLang="en-US" b="1" smtClean="0">
              <a:solidFill>
                <a:schemeClr val="bg1"/>
              </a:solidFill>
              <a:ea typeface="Times New Roman" pitchFamily="18" charset="0"/>
              <a:cs typeface="Zar" pitchFamily="2" charset="-78"/>
            </a:endParaRPr>
          </a:p>
          <a:p>
            <a:pPr marL="0"/>
            <a:endParaRPr lang="en-US" altLang="en-US"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39762"/>
          </a:xfrm>
        </p:spPr>
        <p:txBody>
          <a:bodyPr/>
          <a:lstStyle/>
          <a:p>
            <a:pPr algn="ctr">
              <a:defRPr/>
            </a:pPr>
            <a:r>
              <a:rPr lang="fa-IR" sz="3200" b="1" spc="-60" smtClean="0">
                <a:solidFill>
                  <a:schemeClr val="bg1"/>
                </a:solidFill>
                <a:ea typeface="Times New Roman"/>
                <a:cs typeface="Zar" pitchFamily="2" charset="-78"/>
              </a:rPr>
              <a:t>روش هاي کنترلي</a:t>
            </a:r>
            <a:endParaRPr sz="3200">
              <a:solidFill>
                <a:schemeClr val="bg1"/>
              </a:solidFill>
              <a:cs typeface="Zar" pitchFamily="2" charset="-78"/>
            </a:endParaRPr>
          </a:p>
        </p:txBody>
      </p:sp>
      <p:sp>
        <p:nvSpPr>
          <p:cNvPr id="120835" name="Content Placeholder 2"/>
          <p:cNvSpPr>
            <a:spLocks noGrp="1"/>
          </p:cNvSpPr>
          <p:nvPr>
            <p:ph idx="1"/>
          </p:nvPr>
        </p:nvSpPr>
        <p:spPr>
          <a:xfrm>
            <a:off x="304800" y="990600"/>
            <a:ext cx="8382000" cy="5562600"/>
          </a:xfrm>
        </p:spPr>
        <p:txBody>
          <a:bodyPr/>
          <a:lstStyle/>
          <a:p>
            <a:pPr marL="0" algn="just" rtl="1">
              <a:lnSpc>
                <a:spcPct val="220000"/>
              </a:lnSpc>
              <a:spcBef>
                <a:spcPct val="0"/>
              </a:spcBef>
            </a:pPr>
            <a:r>
              <a:rPr lang="fa-IR" altLang="en-US" sz="1600" b="1" smtClean="0">
                <a:solidFill>
                  <a:schemeClr val="bg1"/>
                </a:solidFill>
                <a:ea typeface="Times New Roman" pitchFamily="18" charset="0"/>
                <a:cs typeface="Zar" pitchFamily="2" charset="-78"/>
              </a:rPr>
              <a:t>اقدامات کنترلي کک ها بهتر است به عنوان يک نياز ضروري در مناطق همه گير يا در طي شيوع طاعون، تيفوس و يا در هنکام حضور تعداد زيادي از ناقلين، به صورت سيستماتيک و يکپارچه انجام شوند. </a:t>
            </a:r>
            <a:endParaRPr lang="en-US" altLang="en-US" sz="2000" b="1" smtClean="0">
              <a:solidFill>
                <a:schemeClr val="bg1"/>
              </a:solidFill>
              <a:ea typeface="Times New Roman" pitchFamily="18" charset="0"/>
              <a:cs typeface="Zar" pitchFamily="2" charset="-78"/>
            </a:endParaRPr>
          </a:p>
          <a:p>
            <a:pPr marL="0" algn="just" rtl="1">
              <a:lnSpc>
                <a:spcPct val="220000"/>
              </a:lnSpc>
              <a:spcBef>
                <a:spcPct val="0"/>
              </a:spcBef>
            </a:pPr>
            <a:r>
              <a:rPr lang="fa-IR" altLang="en-US" sz="1600" b="1" smtClean="0">
                <a:solidFill>
                  <a:schemeClr val="bg1"/>
                </a:solidFill>
                <a:ea typeface="Times New Roman" pitchFamily="18" charset="0"/>
                <a:cs typeface="Zar" pitchFamily="2" charset="-78"/>
              </a:rPr>
              <a:t>روش هاي حفاظت فردي ممکن است حفاظت ويژه اي را در برابر عفونت و آزار حاصل از کک ها ارائه دهد.</a:t>
            </a:r>
          </a:p>
          <a:p>
            <a:pPr marL="0" algn="just" rtl="1">
              <a:lnSpc>
                <a:spcPct val="220000"/>
              </a:lnSpc>
              <a:spcBef>
                <a:spcPct val="0"/>
              </a:spcBef>
            </a:pPr>
            <a:r>
              <a:rPr lang="fa-IR" altLang="en-US" sz="1600" b="1" smtClean="0">
                <a:solidFill>
                  <a:schemeClr val="bg1"/>
                </a:solidFill>
                <a:ea typeface="Times New Roman" pitchFamily="18" charset="0"/>
                <a:cs typeface="Zar" pitchFamily="2" charset="-78"/>
              </a:rPr>
              <a:t> يک دورکننده ي موثر مانند </a:t>
            </a:r>
            <a:r>
              <a:rPr lang="en-US" altLang="en-US" sz="1600" b="1" smtClean="0">
                <a:solidFill>
                  <a:schemeClr val="bg1"/>
                </a:solidFill>
                <a:latin typeface="Tahoma" pitchFamily="34" charset="0"/>
                <a:ea typeface="Times New Roman" pitchFamily="18" charset="0"/>
                <a:cs typeface="Zar" pitchFamily="2" charset="-78"/>
              </a:rPr>
              <a:t>DEET</a:t>
            </a:r>
            <a:r>
              <a:rPr lang="fa-IR" altLang="en-US" sz="1600" b="1" smtClean="0">
                <a:solidFill>
                  <a:schemeClr val="bg1"/>
                </a:solidFill>
                <a:ea typeface="Times New Roman" pitchFamily="18" charset="0"/>
                <a:cs typeface="Zar" pitchFamily="2" charset="-78"/>
              </a:rPr>
              <a:t> که بر روي لباس يا پوست ماليده شده باشد، تا چند ساعت از حمله ي کک ها جلوگيري مي کند. </a:t>
            </a:r>
          </a:p>
          <a:p>
            <a:pPr marL="0" algn="just" rtl="1">
              <a:lnSpc>
                <a:spcPct val="220000"/>
              </a:lnSpc>
              <a:spcBef>
                <a:spcPct val="0"/>
              </a:spcBef>
            </a:pPr>
            <a:r>
              <a:rPr lang="fa-IR" altLang="en-US" sz="1600" b="1" smtClean="0">
                <a:solidFill>
                  <a:schemeClr val="bg1"/>
                </a:solidFill>
                <a:ea typeface="Times New Roman" pitchFamily="18" charset="0"/>
                <a:cs typeface="Zar" pitchFamily="2" charset="-78"/>
              </a:rPr>
              <a:t>حفاظت طولاني از طريق پاشيدن پودر حشره کش بر روي البسه يا آغشته سازي البسه ايجاد مي شود. </a:t>
            </a:r>
          </a:p>
          <a:p>
            <a:pPr marL="0" algn="just" rtl="1">
              <a:lnSpc>
                <a:spcPct val="220000"/>
              </a:lnSpc>
              <a:spcBef>
                <a:spcPct val="0"/>
              </a:spcBef>
            </a:pPr>
            <a:r>
              <a:rPr lang="fa-IR" altLang="en-US" sz="1600" b="1" smtClean="0">
                <a:solidFill>
                  <a:schemeClr val="bg1"/>
                </a:solidFill>
                <a:ea typeface="Times New Roman" pitchFamily="18" charset="0"/>
                <a:cs typeface="Zar" pitchFamily="2" charset="-78"/>
              </a:rPr>
              <a:t>پوشيدن چکمه از گزش کک تونگا جلوگيري مي کند.</a:t>
            </a:r>
            <a:endParaRPr lang="en-US" altLang="en-US" sz="2000" b="1" smtClean="0">
              <a:solidFill>
                <a:schemeClr val="bg1"/>
              </a:solidFill>
              <a:ea typeface="Times New Roman" pitchFamily="18" charset="0"/>
              <a:cs typeface="Zar" pitchFamily="2" charset="-78"/>
            </a:endParaRPr>
          </a:p>
          <a:p>
            <a:pPr marL="0" algn="just" rtl="1">
              <a:lnSpc>
                <a:spcPct val="220000"/>
              </a:lnSpc>
              <a:spcBef>
                <a:spcPct val="0"/>
              </a:spcBef>
            </a:pPr>
            <a:r>
              <a:rPr lang="fa-IR" altLang="en-US" sz="1600" b="1" smtClean="0">
                <a:solidFill>
                  <a:schemeClr val="bg1"/>
                </a:solidFill>
                <a:ea typeface="Times New Roman" pitchFamily="18" charset="0"/>
                <a:cs typeface="Zar" pitchFamily="2" charset="-78"/>
              </a:rPr>
              <a:t>کک ها، تخم ، و پوپ هاي آن ها را مي توان از طريق جارو کردن و شستن درست کف خانه ها از بين برد. </a:t>
            </a:r>
          </a:p>
          <a:p>
            <a:pPr marL="0" algn="just" rtl="1">
              <a:lnSpc>
                <a:spcPct val="220000"/>
              </a:lnSpc>
              <a:spcBef>
                <a:spcPct val="0"/>
              </a:spcBef>
            </a:pPr>
            <a:r>
              <a:rPr lang="fa-IR" altLang="en-US" sz="1600" b="1" smtClean="0">
                <a:solidFill>
                  <a:schemeClr val="bg1"/>
                </a:solidFill>
                <a:ea typeface="Times New Roman" pitchFamily="18" charset="0"/>
                <a:cs typeface="Zar" pitchFamily="2" charset="-78"/>
              </a:rPr>
              <a:t>به دليل ارتباط نزديک کک ها با جونده گان، بهترين کنترل طولاني مدت از طريق رعايت بهداشت عمومي، از بين بردن منابع غذايي آن ها و کنترل جونده گان حاصل مي شود</a:t>
            </a:r>
            <a:endParaRPr lang="en-US" altLang="en-US" sz="1600" b="1"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lstStyle/>
          <a:p>
            <a:pPr algn="ctr">
              <a:defRPr/>
            </a:pPr>
            <a:r>
              <a:rPr lang="fa-IR" sz="3200" b="1" spc="-60" smtClean="0">
                <a:solidFill>
                  <a:schemeClr val="bg1"/>
                </a:solidFill>
                <a:effectLst/>
                <a:ea typeface="Times New Roman"/>
                <a:cs typeface="Zar" pitchFamily="2" charset="-78"/>
              </a:rPr>
              <a:t>ملاحظات</a:t>
            </a:r>
            <a:endParaRPr sz="3200">
              <a:solidFill>
                <a:schemeClr val="bg1"/>
              </a:solidFill>
              <a:cs typeface="Zar" pitchFamily="2" charset="-78"/>
            </a:endParaRPr>
          </a:p>
        </p:txBody>
      </p:sp>
      <p:sp>
        <p:nvSpPr>
          <p:cNvPr id="121859" name="Content Placeholder 2"/>
          <p:cNvSpPr>
            <a:spLocks noGrp="1"/>
          </p:cNvSpPr>
          <p:nvPr>
            <p:ph idx="1"/>
          </p:nvPr>
        </p:nvSpPr>
        <p:spPr>
          <a:xfrm>
            <a:off x="457200" y="990600"/>
            <a:ext cx="8229600" cy="5135563"/>
          </a:xfrm>
        </p:spPr>
        <p:txBody>
          <a:bodyPr/>
          <a:lstStyle/>
          <a:p>
            <a:pPr algn="just" rtl="1">
              <a:lnSpc>
                <a:spcPct val="200000"/>
              </a:lnSpc>
              <a:spcBef>
                <a:spcPct val="0"/>
              </a:spcBef>
              <a:buFont typeface="Symbol" pitchFamily="18" charset="2"/>
              <a:buChar char=""/>
            </a:pPr>
            <a:r>
              <a:rPr lang="fa-IR" altLang="en-US" sz="1600" b="1" smtClean="0">
                <a:solidFill>
                  <a:schemeClr val="bg1"/>
                </a:solidFill>
                <a:ea typeface="Times New Roman" pitchFamily="18" charset="0"/>
                <a:cs typeface="Zar" pitchFamily="2" charset="-78"/>
              </a:rPr>
              <a:t>زماني که بيماري منتقله از کک ها ( به عنوان مثال طاعون يا تيفوس موش) طاهر شده يا تهديد آميز گردد، کنترل کک ها بايد قبل از کنترل جونده گان صورت گيرد. </a:t>
            </a:r>
          </a:p>
          <a:p>
            <a:pPr algn="just" rtl="1">
              <a:lnSpc>
                <a:spcPct val="200000"/>
              </a:lnSpc>
              <a:spcBef>
                <a:spcPct val="0"/>
              </a:spcBef>
              <a:buFont typeface="Symbol" pitchFamily="18" charset="2"/>
              <a:buChar char=""/>
            </a:pPr>
            <a:r>
              <a:rPr lang="fa-IR" altLang="en-US" sz="1600" b="1" smtClean="0">
                <a:solidFill>
                  <a:schemeClr val="bg1"/>
                </a:solidFill>
                <a:ea typeface="Times New Roman" pitchFamily="18" charset="0"/>
                <a:cs typeface="Zar" pitchFamily="2" charset="-78"/>
              </a:rPr>
              <a:t>در مواقعي که کک ها از مخازن جونده ي طبيعي خود محروم شوند، تمايل به خونخواري از انسان ها را پيدا مي کنند. اقدامات کنترلي در نتيجه ي همه گيري هاي طاعون و تيفوس موشي در دو مرحله اجرايي مي شوند: </a:t>
            </a:r>
            <a:endParaRPr lang="en-US" altLang="en-US" sz="2400" b="1" smtClean="0">
              <a:solidFill>
                <a:schemeClr val="bg1"/>
              </a:solidFill>
              <a:ea typeface="Times New Roman" pitchFamily="18" charset="0"/>
              <a:cs typeface="Zar" pitchFamily="2" charset="-78"/>
            </a:endParaRPr>
          </a:p>
          <a:p>
            <a:pPr algn="just" rtl="1">
              <a:lnSpc>
                <a:spcPct val="200000"/>
              </a:lnSpc>
              <a:spcBef>
                <a:spcPct val="0"/>
              </a:spcBef>
              <a:buFont typeface="Symbol" pitchFamily="18" charset="2"/>
              <a:buChar char=""/>
            </a:pPr>
            <a:r>
              <a:rPr lang="fa-IR" altLang="en-US" sz="1600" b="1" smtClean="0">
                <a:solidFill>
                  <a:schemeClr val="bg1"/>
                </a:solidFill>
                <a:ea typeface="Times New Roman" pitchFamily="18" charset="0"/>
                <a:cs typeface="Zar" pitchFamily="2" charset="-78"/>
              </a:rPr>
              <a:t>گردپاشي ريستگاه ها و جاي ردپاي جونده گان با حشره کش</a:t>
            </a:r>
          </a:p>
          <a:p>
            <a:pPr algn="just" rtl="1">
              <a:lnSpc>
                <a:spcPct val="200000"/>
              </a:lnSpc>
              <a:spcBef>
                <a:spcPct val="0"/>
              </a:spcBef>
              <a:buFont typeface="Symbol" pitchFamily="18" charset="2"/>
              <a:buChar char=""/>
            </a:pPr>
            <a:r>
              <a:rPr lang="fa-IR" altLang="en-US" sz="1600" b="1" smtClean="0">
                <a:solidFill>
                  <a:schemeClr val="bg1"/>
                </a:solidFill>
                <a:ea typeface="Times New Roman" pitchFamily="18" charset="0"/>
                <a:cs typeface="Zar" pitchFamily="2" charset="-78"/>
              </a:rPr>
              <a:t>کنترل جونده گان</a:t>
            </a:r>
          </a:p>
          <a:p>
            <a:pPr algn="just" rtl="1">
              <a:lnSpc>
                <a:spcPct val="200000"/>
              </a:lnSpc>
              <a:spcBef>
                <a:spcPct val="0"/>
              </a:spcBef>
              <a:buFont typeface="Symbol" pitchFamily="18" charset="2"/>
              <a:buChar char=""/>
            </a:pPr>
            <a:r>
              <a:rPr lang="fa-IR" altLang="en-US" sz="1600" b="1" smtClean="0">
                <a:solidFill>
                  <a:schemeClr val="bg1"/>
                </a:solidFill>
                <a:ea typeface="Times New Roman" pitchFamily="18" charset="0"/>
                <a:cs typeface="Zar" pitchFamily="2" charset="-78"/>
              </a:rPr>
              <a:t>کنترل تلفيقي جونده و کک با استفاده از تله هايي که حاوي طعمه هاي مرکب از خصوصيات جونده کش و حشره کش است، امکان پذير مي باشد زيرا بعد از خوردن طعمه ، کک ها به دليل خاصيت حشره کشي از بين رفته و اين خاصيت در پوست جونده منتشر شده و سپس جونده خود نيز در تماس با اثر تاخيري جونده کش از بين مي رود.</a:t>
            </a:r>
            <a:endParaRPr lang="en-US" altLang="en-US" sz="1600" b="1"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15962"/>
          </a:xfrm>
        </p:spPr>
        <p:txBody>
          <a:bodyPr/>
          <a:lstStyle/>
          <a:p>
            <a:pPr algn="ctr" rtl="1">
              <a:defRPr/>
            </a:pPr>
            <a:r>
              <a:rPr lang="fa-IR" sz="3200" b="1" spc="-60" smtClean="0">
                <a:solidFill>
                  <a:schemeClr val="bg1"/>
                </a:solidFill>
                <a:effectLst/>
                <a:ea typeface="Times New Roman"/>
                <a:cs typeface="Zar" pitchFamily="2" charset="-78"/>
              </a:rPr>
              <a:t>نکات کليدي در مورد شپش ها </a:t>
            </a:r>
            <a:endParaRPr sz="3200" b="1">
              <a:solidFill>
                <a:schemeClr val="bg1"/>
              </a:solidFill>
              <a:cs typeface="Zar" pitchFamily="2" charset="-78"/>
            </a:endParaRPr>
          </a:p>
        </p:txBody>
      </p:sp>
      <p:sp>
        <p:nvSpPr>
          <p:cNvPr id="3" name="Content Placeholder 2"/>
          <p:cNvSpPr>
            <a:spLocks noGrp="1"/>
          </p:cNvSpPr>
          <p:nvPr>
            <p:ph idx="1"/>
          </p:nvPr>
        </p:nvSpPr>
        <p:spPr/>
        <p:txBody>
          <a:bodyPr>
            <a:normAutofit/>
          </a:bodyPr>
          <a:lstStyle/>
          <a:p>
            <a:pPr algn="r" rtl="1">
              <a:lnSpc>
                <a:spcPct val="200000"/>
              </a:lnSpc>
              <a:defRPr/>
            </a:pPr>
            <a:r>
              <a:rPr lang="fa-IR" sz="2400" b="1" spc="-60" dirty="0" smtClean="0">
                <a:solidFill>
                  <a:schemeClr val="bg1"/>
                </a:solidFill>
                <a:ea typeface="Times New Roman"/>
                <a:cs typeface="Zar" pitchFamily="2" charset="-78"/>
              </a:rPr>
              <a:t>شپش ها حشراتي کوچک( 3- 4 ميلي متر) و خونخوار </a:t>
            </a:r>
          </a:p>
          <a:p>
            <a:pPr algn="r" rtl="1">
              <a:lnSpc>
                <a:spcPct val="200000"/>
              </a:lnSpc>
              <a:defRPr/>
            </a:pPr>
            <a:r>
              <a:rPr lang="fa-IR" sz="2400" b="1" spc="-60" dirty="0" smtClean="0">
                <a:solidFill>
                  <a:schemeClr val="bg1"/>
                </a:solidFill>
                <a:ea typeface="Times New Roman"/>
                <a:cs typeface="Zar" pitchFamily="2" charset="-78"/>
              </a:rPr>
              <a:t>بر روي پوست پستانداران و پرنده گان زندگي مي کنند.</a:t>
            </a:r>
          </a:p>
          <a:p>
            <a:pPr algn="r" rtl="1">
              <a:lnSpc>
                <a:spcPct val="200000"/>
              </a:lnSpc>
              <a:defRPr/>
            </a:pPr>
            <a:r>
              <a:rPr lang="fa-IR" sz="2400" b="1" spc="-60" dirty="0" smtClean="0">
                <a:solidFill>
                  <a:schemeClr val="bg1"/>
                </a:solidFill>
                <a:ea typeface="Times New Roman"/>
                <a:cs typeface="Zar" pitchFamily="2" charset="-78"/>
              </a:rPr>
              <a:t>شپش سر، شپش بدن و شپشك عانه (ناحيه ي تناسلي)گونه هايي هستند که خود را با انسان ها سازگار کرده اند. </a:t>
            </a:r>
            <a:endParaRPr lang="en-US" sz="2400" b="1" dirty="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15962"/>
          </a:xfrm>
        </p:spPr>
        <p:txBody>
          <a:bodyPr>
            <a:normAutofit fontScale="90000"/>
          </a:bodyPr>
          <a:lstStyle/>
          <a:p>
            <a:pPr marR="12700" algn="ctr" rtl="1">
              <a:lnSpc>
                <a:spcPct val="250000"/>
              </a:lnSpc>
              <a:spcBef>
                <a:spcPts val="0"/>
              </a:spcBef>
              <a:defRPr/>
            </a:pPr>
            <a:r>
              <a:rPr lang="fa-IR" sz="3600" b="1" spc="-60" smtClean="0">
                <a:solidFill>
                  <a:schemeClr val="bg1"/>
                </a:solidFill>
                <a:ea typeface="Times New Roman"/>
                <a:cs typeface="Zar" pitchFamily="2" charset="-78"/>
              </a:rPr>
              <a:t>بيولوژي</a:t>
            </a:r>
            <a:endParaRPr>
              <a:solidFill>
                <a:schemeClr val="bg1"/>
              </a:solidFill>
              <a:cs typeface="Zar" pitchFamily="2" charset="-78"/>
            </a:endParaRPr>
          </a:p>
        </p:txBody>
      </p:sp>
      <p:sp>
        <p:nvSpPr>
          <p:cNvPr id="123907" name="Content Placeholder 2"/>
          <p:cNvSpPr>
            <a:spLocks noGrp="1"/>
          </p:cNvSpPr>
          <p:nvPr>
            <p:ph idx="1"/>
          </p:nvPr>
        </p:nvSpPr>
        <p:spPr>
          <a:xfrm>
            <a:off x="457200" y="1143000"/>
            <a:ext cx="8229600" cy="4983163"/>
          </a:xfrm>
        </p:spPr>
        <p:txBody>
          <a:bodyPr/>
          <a:lstStyle/>
          <a:p>
            <a:pPr marL="0" algn="r" rtl="1">
              <a:lnSpc>
                <a:spcPct val="230000"/>
              </a:lnSpc>
              <a:spcBef>
                <a:spcPct val="0"/>
              </a:spcBef>
            </a:pPr>
            <a:r>
              <a:rPr lang="fa-IR" altLang="en-US" sz="1400" b="1" smtClean="0">
                <a:solidFill>
                  <a:schemeClr val="bg1"/>
                </a:solidFill>
                <a:ea typeface="Times New Roman" pitchFamily="18" charset="0"/>
                <a:cs typeface="Zar" pitchFamily="2" charset="-78"/>
              </a:rPr>
              <a:t>گونه هاي فوق فقط بر روي انسان ها زندگي کرده</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چرخه ي زندگي آن ها به ترتيب داراي سه مرحله ي  مختلف تخم، نمف و بالغ مي باشد.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سيكل زندگي از مرحله ي تخم تا بالغ حدود دو هفته طول مي کشد و تنها در محيطي گرم نزديک به پوست انسان رخ مي دهد.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شپش هاي بدن، تخم هاي خود را بر روي البسه مي گذارند.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تخم ها يا نيت هاي شپش سر و  شپشك عانه به موهاي همان قسمت هاي بدن مي چسبند.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شپش ها نمي توانند براي مدت طولاني از ميزبان انساني خود دور بمانند و پس از گذشت دو يا سه روز در اثر گرسنگي مي ميرند.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طول عمر شپش انسان در شرايط مطلوب حدود 30 روز است. </a:t>
            </a:r>
            <a:endParaRPr lang="en-US" altLang="en-US" sz="2200" b="1" smtClean="0">
              <a:solidFill>
                <a:schemeClr val="bg1"/>
              </a:solidFill>
              <a:ea typeface="Times New Roman" pitchFamily="18" charset="0"/>
              <a:cs typeface="Zar" pitchFamily="2" charset="-78"/>
            </a:endParaRPr>
          </a:p>
          <a:p>
            <a:pPr marL="0">
              <a:lnSpc>
                <a:spcPct val="80000"/>
              </a:lnSpc>
            </a:pPr>
            <a:endParaRPr lang="en-US" altLang="en-US" sz="1400"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685800" y="1219200"/>
            <a:ext cx="7315200" cy="4876800"/>
          </a:xfrm>
        </p:spPr>
        <p:txBody>
          <a:bodyPr/>
          <a:lstStyle/>
          <a:p>
            <a:pPr algn="justLow" rtl="1" eaLnBrk="1" hangingPunct="1">
              <a:lnSpc>
                <a:spcPct val="150000"/>
              </a:lnSpc>
              <a:buFont typeface="Wingdings" pitchFamily="2" charset="2"/>
              <a:buChar char="E"/>
            </a:pPr>
            <a:r>
              <a:rPr lang="fa-IR" altLang="en-US" sz="2000" b="1" dirty="0" smtClean="0">
                <a:cs typeface="Zar" pitchFamily="2" charset="-78"/>
              </a:rPr>
              <a:t>به موجودات زنده اي گفته مي شودکه براي انسان يا حيوان ضررهاي اقتصادي يا بهداشتي داشته باشد.</a:t>
            </a:r>
          </a:p>
          <a:p>
            <a:pPr algn="justLow" rtl="1" eaLnBrk="1" hangingPunct="1">
              <a:lnSpc>
                <a:spcPct val="150000"/>
              </a:lnSpc>
              <a:buFont typeface="Wingdings" pitchFamily="2" charset="2"/>
              <a:buChar char="ü"/>
            </a:pPr>
            <a:r>
              <a:rPr lang="fa-IR" altLang="en-US" sz="2000" b="1" dirty="0" smtClean="0">
                <a:cs typeface="Zar" pitchFamily="2" charset="-78"/>
              </a:rPr>
              <a:t> </a:t>
            </a:r>
            <a:r>
              <a:rPr lang="fa-IR" altLang="en-US" sz="2000" b="1" dirty="0" smtClean="0">
                <a:solidFill>
                  <a:schemeClr val="bg1"/>
                </a:solidFill>
                <a:cs typeface="Zar" pitchFamily="2" charset="-78"/>
              </a:rPr>
              <a:t>منشا آفات ممکن است </a:t>
            </a:r>
            <a:r>
              <a:rPr lang="fa-IR" altLang="en-US" sz="2000" b="1" u="sng" dirty="0" smtClean="0">
                <a:solidFill>
                  <a:schemeClr val="bg1"/>
                </a:solidFill>
                <a:cs typeface="Zar" pitchFamily="2" charset="-78"/>
              </a:rPr>
              <a:t>:</a:t>
            </a:r>
            <a:endParaRPr lang="fa-IR" altLang="en-US" sz="2000" b="1" dirty="0" smtClean="0">
              <a:solidFill>
                <a:schemeClr val="bg1"/>
              </a:solidFill>
              <a:cs typeface="Zar" pitchFamily="2" charset="-78"/>
            </a:endParaRPr>
          </a:p>
          <a:p>
            <a:pPr algn="justLow" rtl="1" eaLnBrk="1" hangingPunct="1">
              <a:lnSpc>
                <a:spcPct val="150000"/>
              </a:lnSpc>
              <a:buFont typeface="Wingdings" pitchFamily="2" charset="2"/>
              <a:buChar char="$"/>
            </a:pPr>
            <a:r>
              <a:rPr lang="fa-IR" altLang="en-US" sz="2000" b="1" dirty="0" smtClean="0">
                <a:cs typeface="Zar" pitchFamily="2" charset="-78"/>
              </a:rPr>
              <a:t>حيواني :</a:t>
            </a:r>
            <a:r>
              <a:rPr lang="fa-IR" altLang="en-US" sz="2000" b="1" u="sng" dirty="0" smtClean="0">
                <a:solidFill>
                  <a:srgbClr val="FF3300"/>
                </a:solidFill>
                <a:cs typeface="Zar" pitchFamily="2" charset="-78"/>
              </a:rPr>
              <a:t>بندپايان</a:t>
            </a:r>
            <a:r>
              <a:rPr lang="fa-IR" altLang="en-US" sz="2000" b="1" dirty="0" smtClean="0">
                <a:cs typeface="Zar" pitchFamily="2" charset="-78"/>
              </a:rPr>
              <a:t>، </a:t>
            </a:r>
            <a:r>
              <a:rPr lang="fa-IR" altLang="en-US" sz="2000" b="1" u="sng" dirty="0" smtClean="0">
                <a:solidFill>
                  <a:srgbClr val="FF3300"/>
                </a:solidFill>
                <a:cs typeface="Zar" pitchFamily="2" charset="-78"/>
              </a:rPr>
              <a:t>حلزون ها</a:t>
            </a:r>
            <a:r>
              <a:rPr lang="fa-IR" altLang="en-US" sz="2000" b="1" dirty="0" smtClean="0">
                <a:cs typeface="Zar" pitchFamily="2" charset="-78"/>
              </a:rPr>
              <a:t> و </a:t>
            </a:r>
            <a:r>
              <a:rPr lang="fa-IR" altLang="en-US" sz="2000" b="1" u="sng" dirty="0" smtClean="0">
                <a:solidFill>
                  <a:srgbClr val="FF3300"/>
                </a:solidFill>
                <a:cs typeface="Zar" pitchFamily="2" charset="-78"/>
              </a:rPr>
              <a:t>جونده ها</a:t>
            </a:r>
            <a:r>
              <a:rPr lang="fa-IR" altLang="en-US" sz="2000" b="1" dirty="0" smtClean="0">
                <a:cs typeface="Zar" pitchFamily="2" charset="-78"/>
              </a:rPr>
              <a:t> </a:t>
            </a:r>
          </a:p>
          <a:p>
            <a:pPr algn="justLow" rtl="1" eaLnBrk="1" hangingPunct="1">
              <a:lnSpc>
                <a:spcPct val="150000"/>
              </a:lnSpc>
              <a:buFont typeface="Wingdings" pitchFamily="2" charset="2"/>
              <a:buChar char="$"/>
            </a:pPr>
            <a:r>
              <a:rPr lang="fa-IR" altLang="en-US" sz="2000" b="1" dirty="0" smtClean="0">
                <a:cs typeface="Zar" pitchFamily="2" charset="-78"/>
              </a:rPr>
              <a:t>نباتي : </a:t>
            </a:r>
            <a:r>
              <a:rPr lang="fa-IR" altLang="en-US" sz="2000" b="1" u="sng" dirty="0" smtClean="0">
                <a:solidFill>
                  <a:srgbClr val="FF3300"/>
                </a:solidFill>
                <a:cs typeface="Zar" pitchFamily="2" charset="-78"/>
              </a:rPr>
              <a:t>قارچ ها</a:t>
            </a:r>
            <a:r>
              <a:rPr lang="fa-IR" altLang="en-US" sz="2000" b="1" dirty="0" smtClean="0">
                <a:cs typeface="Zar" pitchFamily="2" charset="-78"/>
              </a:rPr>
              <a:t> و </a:t>
            </a:r>
            <a:r>
              <a:rPr lang="fa-IR" altLang="en-US" sz="2000" b="1" u="sng" dirty="0" smtClean="0">
                <a:solidFill>
                  <a:srgbClr val="FF3300"/>
                </a:solidFill>
                <a:cs typeface="Zar" pitchFamily="2" charset="-78"/>
              </a:rPr>
              <a:t>علف هاي هرز</a:t>
            </a:r>
            <a:r>
              <a:rPr lang="fa-IR" altLang="en-US" sz="2000" b="1" dirty="0" smtClean="0">
                <a:cs typeface="Zar" pitchFamily="2" charset="-78"/>
              </a:rPr>
              <a:t> </a:t>
            </a:r>
          </a:p>
          <a:p>
            <a:pPr algn="justLow" rtl="1" eaLnBrk="1" hangingPunct="1">
              <a:lnSpc>
                <a:spcPct val="150000"/>
              </a:lnSpc>
              <a:buFont typeface="Wingdings" pitchFamily="2" charset="2"/>
              <a:buChar char="$"/>
            </a:pPr>
            <a:r>
              <a:rPr lang="fa-IR" altLang="en-US" sz="2000" b="1" dirty="0" smtClean="0">
                <a:solidFill>
                  <a:schemeClr val="bg1"/>
                </a:solidFill>
                <a:cs typeface="Zar" pitchFamily="2" charset="-78"/>
              </a:rPr>
              <a:t> روش هاي مبارزه با آفات :</a:t>
            </a:r>
          </a:p>
          <a:p>
            <a:pPr algn="justLow" rtl="1" eaLnBrk="1" hangingPunct="1">
              <a:lnSpc>
                <a:spcPct val="150000"/>
              </a:lnSpc>
              <a:buFont typeface="Wingdings" pitchFamily="2" charset="2"/>
              <a:buChar char="$"/>
            </a:pPr>
            <a:r>
              <a:rPr lang="fa-IR" altLang="en-US" sz="2000" b="1" u="sng" dirty="0" smtClean="0">
                <a:solidFill>
                  <a:srgbClr val="CCCC00"/>
                </a:solidFill>
                <a:cs typeface="Zar" pitchFamily="2" charset="-78"/>
              </a:rPr>
              <a:t>بهسازي محيط</a:t>
            </a:r>
            <a:r>
              <a:rPr lang="fa-IR" altLang="en-US" sz="2000" b="1" dirty="0" smtClean="0">
                <a:cs typeface="Zar" pitchFamily="2" charset="-78"/>
              </a:rPr>
              <a:t> ، </a:t>
            </a:r>
            <a:r>
              <a:rPr lang="fa-IR" altLang="en-US" sz="2000" b="1" u="sng" dirty="0" smtClean="0">
                <a:solidFill>
                  <a:srgbClr val="CCCC00"/>
                </a:solidFill>
                <a:cs typeface="Zar" pitchFamily="2" charset="-78"/>
              </a:rPr>
              <a:t>مبارزه مکانيکي</a:t>
            </a:r>
            <a:r>
              <a:rPr lang="fa-IR" altLang="en-US" sz="2000" b="1" dirty="0" smtClean="0">
                <a:cs typeface="Zar" pitchFamily="2" charset="-78"/>
              </a:rPr>
              <a:t> ، </a:t>
            </a:r>
            <a:r>
              <a:rPr lang="fa-IR" altLang="en-US" sz="2000" b="1" u="sng" dirty="0" smtClean="0">
                <a:solidFill>
                  <a:srgbClr val="CCCC00"/>
                </a:solidFill>
                <a:cs typeface="Zar" pitchFamily="2" charset="-78"/>
              </a:rPr>
              <a:t>مبارزه بيولوژيکي</a:t>
            </a:r>
            <a:r>
              <a:rPr lang="fa-IR" altLang="en-US" sz="2000" b="1" dirty="0" smtClean="0">
                <a:cs typeface="Zar" pitchFamily="2" charset="-78"/>
              </a:rPr>
              <a:t> و </a:t>
            </a:r>
            <a:r>
              <a:rPr lang="fa-IR" altLang="en-US" sz="2000" b="1" u="sng" dirty="0" smtClean="0">
                <a:solidFill>
                  <a:srgbClr val="CCCC00"/>
                </a:solidFill>
                <a:cs typeface="Zar" pitchFamily="2" charset="-78"/>
              </a:rPr>
              <a:t>مبارزه شيميايي</a:t>
            </a:r>
            <a:r>
              <a:rPr lang="fa-IR" altLang="en-US" sz="2000" b="1" dirty="0" smtClean="0">
                <a:cs typeface="Zar" pitchFamily="2" charset="-78"/>
              </a:rPr>
              <a:t> </a:t>
            </a:r>
          </a:p>
          <a:p>
            <a:pPr algn="justLow" rtl="1" eaLnBrk="1" hangingPunct="1">
              <a:lnSpc>
                <a:spcPct val="150000"/>
              </a:lnSpc>
              <a:buFont typeface="Wingdings" pitchFamily="2" charset="2"/>
              <a:buChar char="ü"/>
            </a:pPr>
            <a:r>
              <a:rPr lang="fa-IR" altLang="en-US" sz="2000" b="1" dirty="0" smtClean="0">
                <a:cs typeface="Zar" pitchFamily="2" charset="-78"/>
              </a:rPr>
              <a:t>مبارزه واقعي و موفق با آفات ، زماني صورت مي گيرد که </a:t>
            </a:r>
            <a:r>
              <a:rPr lang="fa-IR" altLang="en-US" sz="2000" b="1" dirty="0" smtClean="0">
                <a:solidFill>
                  <a:schemeClr val="bg1"/>
                </a:solidFill>
                <a:cs typeface="Zar" pitchFamily="2" charset="-78"/>
              </a:rPr>
              <a:t>تلفيقي </a:t>
            </a:r>
            <a:r>
              <a:rPr lang="fa-IR" altLang="en-US" sz="2000" b="1" dirty="0" smtClean="0">
                <a:cs typeface="Zar" pitchFamily="2" charset="-78"/>
              </a:rPr>
              <a:t>از روش هاي مختلف باشد.</a:t>
            </a:r>
            <a:endParaRPr lang="en-US" altLang="en-US" sz="2000" b="1" dirty="0" smtClean="0">
              <a:cs typeface="Zar" pitchFamily="2" charset="-78"/>
            </a:endParaRPr>
          </a:p>
        </p:txBody>
      </p:sp>
      <p:sp>
        <p:nvSpPr>
          <p:cNvPr id="64514" name="Rectangle 2"/>
          <p:cNvSpPr>
            <a:spLocks noGrp="1" noChangeArrowheads="1"/>
          </p:cNvSpPr>
          <p:nvPr>
            <p:ph type="title"/>
          </p:nvPr>
        </p:nvSpPr>
        <p:spPr>
          <a:xfrm>
            <a:off x="685800" y="301625"/>
            <a:ext cx="7772400" cy="917575"/>
          </a:xfrm>
        </p:spPr>
        <p:txBody>
          <a:bodyPr/>
          <a:lstStyle/>
          <a:p>
            <a:pPr algn="ctr" rtl="1" eaLnBrk="1" fontAlgn="auto" hangingPunct="1">
              <a:spcAft>
                <a:spcPts val="0"/>
              </a:spcAft>
              <a:defRPr/>
            </a:pPr>
            <a:r>
              <a:rPr lang="fa-IR" sz="4000" b="1" smtClean="0">
                <a:solidFill>
                  <a:srgbClr val="FF0066"/>
                </a:solidFill>
                <a:cs typeface="Zar" pitchFamily="2" charset="-78"/>
              </a:rPr>
              <a:t>آفت</a:t>
            </a:r>
            <a:endParaRPr sz="4000" b="1" smtClean="0">
              <a:solidFill>
                <a:srgbClr val="FF0066"/>
              </a:solidFill>
              <a:cs typeface="Zar"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additive="base">
                                        <p:cTn id="7" dur="500" fill="hold"/>
                                        <p:tgtEl>
                                          <p:spTgt spid="64514"/>
                                        </p:tgtEl>
                                        <p:attrNameLst>
                                          <p:attrName>ppt_x</p:attrName>
                                        </p:attrNameLst>
                                      </p:cBhvr>
                                      <p:tavLst>
                                        <p:tav tm="0">
                                          <p:val>
                                            <p:strVal val="#ppt_x"/>
                                          </p:val>
                                        </p:tav>
                                        <p:tav tm="100000">
                                          <p:val>
                                            <p:strVal val="#ppt_x"/>
                                          </p:val>
                                        </p:tav>
                                      </p:tavLst>
                                    </p:anim>
                                    <p:anim calcmode="lin" valueType="num">
                                      <p:cBhvr additive="base">
                                        <p:cTn id="8" dur="500" fill="hold"/>
                                        <p:tgtEl>
                                          <p:spTgt spid="645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4515">
                                            <p:txEl>
                                              <p:pRg st="0" end="0"/>
                                            </p:txEl>
                                          </p:spTgt>
                                        </p:tgtEl>
                                        <p:attrNameLst>
                                          <p:attrName>style.visibility</p:attrName>
                                        </p:attrNameLst>
                                      </p:cBhvr>
                                      <p:to>
                                        <p:strVal val="visible"/>
                                      </p:to>
                                    </p:set>
                                    <p:anim calcmode="lin" valueType="num">
                                      <p:cBhvr additive="base">
                                        <p:cTn id="13"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4515">
                                            <p:txEl>
                                              <p:pRg st="1" end="1"/>
                                            </p:txEl>
                                          </p:spTgt>
                                        </p:tgtEl>
                                        <p:attrNameLst>
                                          <p:attrName>style.visibility</p:attrName>
                                        </p:attrNameLst>
                                      </p:cBhvr>
                                      <p:to>
                                        <p:strVal val="visible"/>
                                      </p:to>
                                    </p:set>
                                    <p:anim calcmode="lin" valueType="num">
                                      <p:cBhvr additive="base">
                                        <p:cTn id="19"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4515">
                                            <p:txEl>
                                              <p:pRg st="2" end="2"/>
                                            </p:txEl>
                                          </p:spTgt>
                                        </p:tgtEl>
                                        <p:attrNameLst>
                                          <p:attrName>style.visibility</p:attrName>
                                        </p:attrNameLst>
                                      </p:cBhvr>
                                      <p:to>
                                        <p:strVal val="visible"/>
                                      </p:to>
                                    </p:set>
                                    <p:anim calcmode="lin" valueType="num">
                                      <p:cBhvr additive="base">
                                        <p:cTn id="25"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4515">
                                            <p:txEl>
                                              <p:pRg st="3" end="3"/>
                                            </p:txEl>
                                          </p:spTgt>
                                        </p:tgtEl>
                                        <p:attrNameLst>
                                          <p:attrName>style.visibility</p:attrName>
                                        </p:attrNameLst>
                                      </p:cBhvr>
                                      <p:to>
                                        <p:strVal val="visible"/>
                                      </p:to>
                                    </p:set>
                                    <p:anim calcmode="lin" valueType="num">
                                      <p:cBhvr additive="base">
                                        <p:cTn id="31" dur="5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4515">
                                            <p:txEl>
                                              <p:pRg st="4" end="4"/>
                                            </p:txEl>
                                          </p:spTgt>
                                        </p:tgtEl>
                                        <p:attrNameLst>
                                          <p:attrName>style.visibility</p:attrName>
                                        </p:attrNameLst>
                                      </p:cBhvr>
                                      <p:to>
                                        <p:strVal val="visible"/>
                                      </p:to>
                                    </p:set>
                                    <p:anim calcmode="lin" valueType="num">
                                      <p:cBhvr additive="base">
                                        <p:cTn id="37" dur="5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4515">
                                            <p:txEl>
                                              <p:pRg st="5" end="5"/>
                                            </p:txEl>
                                          </p:spTgt>
                                        </p:tgtEl>
                                        <p:attrNameLst>
                                          <p:attrName>style.visibility</p:attrName>
                                        </p:attrNameLst>
                                      </p:cBhvr>
                                      <p:to>
                                        <p:strVal val="visible"/>
                                      </p:to>
                                    </p:set>
                                    <p:anim calcmode="lin" valueType="num">
                                      <p:cBhvr additive="base">
                                        <p:cTn id="43" dur="500" fill="hold"/>
                                        <p:tgtEl>
                                          <p:spTgt spid="6451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4515">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4515">
                                            <p:txEl>
                                              <p:pRg st="6" end="6"/>
                                            </p:txEl>
                                          </p:spTgt>
                                        </p:tgtEl>
                                        <p:attrNameLst>
                                          <p:attrName>style.visibility</p:attrName>
                                        </p:attrNameLst>
                                      </p:cBhvr>
                                      <p:to>
                                        <p:strVal val="visible"/>
                                      </p:to>
                                    </p:set>
                                    <p:anim calcmode="lin" valueType="num">
                                      <p:cBhvr additive="base">
                                        <p:cTn id="47" dur="500" fill="hold"/>
                                        <p:tgtEl>
                                          <p:spTgt spid="64515">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45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ctr">
              <a:defRPr/>
            </a:pPr>
            <a:r>
              <a:rPr lang="fa-IR" sz="3200" b="1" spc="-60" smtClean="0">
                <a:solidFill>
                  <a:schemeClr val="bg1"/>
                </a:solidFill>
                <a:ea typeface="Times New Roman"/>
                <a:cs typeface="Zar" pitchFamily="2" charset="-78"/>
              </a:rPr>
              <a:t>اهميت بهداشتي</a:t>
            </a:r>
            <a:endParaRPr sz="3200">
              <a:solidFill>
                <a:schemeClr val="bg1"/>
              </a:solidFill>
              <a:cs typeface="Zar" pitchFamily="2" charset="-78"/>
            </a:endParaRPr>
          </a:p>
        </p:txBody>
      </p:sp>
      <p:sp>
        <p:nvSpPr>
          <p:cNvPr id="124931" name="Content Placeholder 2"/>
          <p:cNvSpPr>
            <a:spLocks noGrp="1"/>
          </p:cNvSpPr>
          <p:nvPr>
            <p:ph idx="1"/>
          </p:nvPr>
        </p:nvSpPr>
        <p:spPr>
          <a:xfrm>
            <a:off x="457200" y="990600"/>
            <a:ext cx="8229600" cy="5135563"/>
          </a:xfrm>
        </p:spPr>
        <p:txBody>
          <a:bodyPr/>
          <a:lstStyle/>
          <a:p>
            <a:pPr marL="0" algn="r" rtl="1">
              <a:lnSpc>
                <a:spcPct val="200000"/>
              </a:lnSpc>
              <a:spcBef>
                <a:spcPct val="0"/>
              </a:spcBef>
            </a:pPr>
            <a:r>
              <a:rPr lang="fa-IR" altLang="en-US" sz="1600" b="1" smtClean="0">
                <a:solidFill>
                  <a:schemeClr val="bg1"/>
                </a:solidFill>
                <a:ea typeface="Times New Roman" pitchFamily="18" charset="0"/>
                <a:cs typeface="Zar" pitchFamily="2" charset="-78"/>
              </a:rPr>
              <a:t>شپش سر و شپشك عانه هيچکدام ناقل بيماري نيستند، اما ايجاد مزاحمت مي کنند. </a:t>
            </a:r>
          </a:p>
          <a:p>
            <a:pPr marL="0" algn="r" rtl="1">
              <a:lnSpc>
                <a:spcPct val="200000"/>
              </a:lnSpc>
              <a:spcBef>
                <a:spcPct val="0"/>
              </a:spcBef>
            </a:pPr>
            <a:r>
              <a:rPr lang="fa-IR" altLang="en-US" sz="1600" b="1" smtClean="0">
                <a:solidFill>
                  <a:schemeClr val="bg1"/>
                </a:solidFill>
                <a:ea typeface="Times New Roman" pitchFamily="18" charset="0"/>
                <a:cs typeface="Zar" pitchFamily="2" charset="-78"/>
              </a:rPr>
              <a:t>تنها شپش بدن ناقل بيماري هاي انساني چون تب خندق، تب تيفوس و تب راجعه است. </a:t>
            </a:r>
            <a:endParaRPr lang="en-US" altLang="en-US" sz="2400" b="1" smtClean="0">
              <a:solidFill>
                <a:schemeClr val="bg1"/>
              </a:solidFill>
              <a:ea typeface="Times New Roman" pitchFamily="18" charset="0"/>
              <a:cs typeface="Zar" pitchFamily="2" charset="-78"/>
            </a:endParaRPr>
          </a:p>
          <a:p>
            <a:pPr marL="0" algn="r" rtl="1">
              <a:lnSpc>
                <a:spcPct val="200000"/>
              </a:lnSpc>
              <a:spcBef>
                <a:spcPct val="0"/>
              </a:spcBef>
            </a:pPr>
            <a:r>
              <a:rPr lang="fa-IR" altLang="en-US" sz="1600" b="1" smtClean="0">
                <a:solidFill>
                  <a:schemeClr val="bg1"/>
                </a:solidFill>
                <a:ea typeface="Times New Roman" pitchFamily="18" charset="0"/>
                <a:cs typeface="Zar" pitchFamily="2" charset="-78"/>
              </a:rPr>
              <a:t>انتقال تب تيفوس و تب راجعه از طريق مدفوع شپش صورت مي گيرد.</a:t>
            </a:r>
          </a:p>
          <a:p>
            <a:pPr marL="0" algn="r" rtl="1">
              <a:lnSpc>
                <a:spcPct val="200000"/>
              </a:lnSpc>
              <a:spcBef>
                <a:spcPct val="0"/>
              </a:spcBef>
            </a:pPr>
            <a:r>
              <a:rPr lang="fa-IR" altLang="en-US" sz="1600" b="1" smtClean="0">
                <a:solidFill>
                  <a:schemeClr val="bg1"/>
                </a:solidFill>
                <a:ea typeface="Times New Roman" pitchFamily="18" charset="0"/>
                <a:cs typeface="Zar" pitchFamily="2" charset="-78"/>
              </a:rPr>
              <a:t> مدفوع ريز و خشک شپش ها مي تواند زخم هاي ( خراش) موجود در لايه هاي مخاط دهان و بيني را آلوده کند. </a:t>
            </a:r>
          </a:p>
          <a:p>
            <a:pPr marL="0" algn="r" rtl="1">
              <a:lnSpc>
                <a:spcPct val="200000"/>
              </a:lnSpc>
              <a:spcBef>
                <a:spcPct val="0"/>
              </a:spcBef>
            </a:pPr>
            <a:r>
              <a:rPr lang="fa-IR" altLang="en-US" sz="1600" b="1" smtClean="0">
                <a:solidFill>
                  <a:schemeClr val="bg1"/>
                </a:solidFill>
                <a:ea typeface="Times New Roman" pitchFamily="18" charset="0"/>
                <a:cs typeface="Zar" pitchFamily="2" charset="-78"/>
              </a:rPr>
              <a:t>انسان ها ممکن است با له کردن شپش آلوده با ناخن يا دندان هاي خود به تب راجعه دچار شوند. به اين ترتيب ارگانيسم هاي بيماريزا آزاد شده و مي توانند از طريق خراش، زخم يا لايه هاي موکوسي دهان وارد بدن شوند. </a:t>
            </a:r>
          </a:p>
          <a:p>
            <a:pPr marL="0" algn="r" rtl="1">
              <a:lnSpc>
                <a:spcPct val="200000"/>
              </a:lnSpc>
              <a:spcBef>
                <a:spcPct val="0"/>
              </a:spcBef>
            </a:pPr>
            <a:r>
              <a:rPr lang="fa-IR" altLang="en-US" sz="1600" b="1" smtClean="0">
                <a:solidFill>
                  <a:schemeClr val="bg1"/>
                </a:solidFill>
                <a:ea typeface="Times New Roman" pitchFamily="18" charset="0"/>
                <a:cs typeface="Zar" pitchFamily="2" charset="-78"/>
              </a:rPr>
              <a:t>گزش شپش بدن مي تواند سبب تحريک پوستي شود که اين تحريکات منجر به عفونت هاي مختلف پوستي مي شود.</a:t>
            </a:r>
          </a:p>
          <a:p>
            <a:pPr marL="0" algn="r" rtl="1">
              <a:lnSpc>
                <a:spcPct val="200000"/>
              </a:lnSpc>
              <a:spcBef>
                <a:spcPct val="0"/>
              </a:spcBef>
            </a:pPr>
            <a:r>
              <a:rPr lang="fa-IR" altLang="en-US" sz="1600" b="1" smtClean="0">
                <a:solidFill>
                  <a:schemeClr val="bg1"/>
                </a:solidFill>
                <a:ea typeface="Times New Roman" pitchFamily="18" charset="0"/>
                <a:cs typeface="Zar" pitchFamily="2" charset="-78"/>
              </a:rPr>
              <a:t> هجوم شپش ها، از هر گونه اي، مي تواند سبب خارش و تحريک شديد شود. </a:t>
            </a:r>
            <a:endParaRPr lang="en-US" altLang="en-US" sz="2400" b="1" smtClean="0">
              <a:solidFill>
                <a:schemeClr val="bg1"/>
              </a:solidFill>
              <a:ea typeface="Times New Roman" pitchFamily="18" charset="0"/>
              <a:cs typeface="Zar" pitchFamily="2" charset="-78"/>
            </a:endParaRPr>
          </a:p>
          <a:p>
            <a:pPr marL="0">
              <a:lnSpc>
                <a:spcPct val="80000"/>
              </a:lnSpc>
            </a:pPr>
            <a:endParaRPr lang="en-US" altLang="en-US" sz="800"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92162"/>
          </a:xfrm>
        </p:spPr>
        <p:txBody>
          <a:bodyPr/>
          <a:lstStyle/>
          <a:p>
            <a:pPr algn="ctr">
              <a:defRPr/>
            </a:pPr>
            <a:r>
              <a:rPr lang="fa-IR" sz="3200" b="1" spc="-60" smtClean="0">
                <a:solidFill>
                  <a:schemeClr val="bg1"/>
                </a:solidFill>
                <a:ea typeface="Times New Roman"/>
                <a:cs typeface="Zar" pitchFamily="2" charset="-78"/>
              </a:rPr>
              <a:t>اهميت بهداشتي</a:t>
            </a:r>
            <a:endParaRPr sz="3200">
              <a:solidFill>
                <a:schemeClr val="bg1"/>
              </a:solidFill>
              <a:cs typeface="Zar" pitchFamily="2" charset="-78"/>
            </a:endParaRPr>
          </a:p>
        </p:txBody>
      </p:sp>
      <p:sp>
        <p:nvSpPr>
          <p:cNvPr id="125955" name="Content Placeholder 2"/>
          <p:cNvSpPr>
            <a:spLocks noGrp="1"/>
          </p:cNvSpPr>
          <p:nvPr>
            <p:ph idx="1"/>
          </p:nvPr>
        </p:nvSpPr>
        <p:spPr>
          <a:xfrm>
            <a:off x="457200" y="1066800"/>
            <a:ext cx="8229600" cy="5059363"/>
          </a:xfrm>
        </p:spPr>
        <p:txBody>
          <a:bodyPr/>
          <a:lstStyle/>
          <a:p>
            <a:pPr marL="0" algn="r" rtl="1">
              <a:lnSpc>
                <a:spcPct val="230000"/>
              </a:lnSpc>
              <a:spcBef>
                <a:spcPct val="0"/>
              </a:spcBef>
            </a:pPr>
            <a:r>
              <a:rPr lang="fa-IR" altLang="en-US" sz="1400" b="1" smtClean="0">
                <a:solidFill>
                  <a:schemeClr val="bg1"/>
                </a:solidFill>
                <a:ea typeface="Times New Roman" pitchFamily="18" charset="0"/>
                <a:cs typeface="Zar" pitchFamily="2" charset="-78"/>
              </a:rPr>
              <a:t>تمام شپش ها از طريق تماس نزديک با انسان منتشر مي شوند.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شپش بدن در لابلاي لباس هاي ميزبان زندگي کرده و از طريق تماس مستقيم و غير مستقيم( استفاده از تخت، شانه، البسه، حوله مشترک يا با نشستن روي صندلي هاي آلوده) منتقل مي شود.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شيوع شپش بدن رابطه ي نزديکي با وضعيت اجتماعي- اقتصادي، بهداشتي و مسائل زيست محيطي هر جامعه اي دارد.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شپش بدن بيشتر در مناطق سرد که افراد لباس هاي خود را تعويض يا شستشو نمي کنند، رايج است. </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انتقال شپش از انسان به انسان و شپش سر و عانه از راه تماس مستقيم بسيار رايج هستند.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به طور معمول آلودگي به شپش سر در کودکان از هر سطح جامعه يافت مي شود. </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شپشك عانه احتمالا يكي از موارد بسيار رايج است اما به دليل مسائل فرهنگي و اجتماعي اطلاعات کمي درباره ي شيوع آن ها وجود دارد از طرف ديگر از آنجائيكه شپشك عانه از طريق تماس جنسي( نه منحصرا) منتقل مي شوند و اغلب با ساير بيماري هاي جنسي همراه هستند.  </a:t>
            </a:r>
            <a:endParaRPr lang="en-US" altLang="en-US" sz="2200" b="1" smtClean="0">
              <a:solidFill>
                <a:schemeClr val="bg1"/>
              </a:solidFill>
              <a:ea typeface="Times New Roman" pitchFamily="18" charset="0"/>
              <a:cs typeface="Zar" pitchFamily="2" charset="-78"/>
            </a:endParaRPr>
          </a:p>
          <a:p>
            <a:pPr marL="0">
              <a:lnSpc>
                <a:spcPct val="80000"/>
              </a:lnSpc>
            </a:pPr>
            <a:endParaRPr lang="en-US" altLang="en-US" sz="1400"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39762"/>
          </a:xfrm>
        </p:spPr>
        <p:txBody>
          <a:bodyPr/>
          <a:lstStyle/>
          <a:p>
            <a:pPr algn="ctr">
              <a:defRPr/>
            </a:pPr>
            <a:r>
              <a:rPr lang="fa-IR" sz="3200" b="1" spc="-60" smtClean="0">
                <a:solidFill>
                  <a:schemeClr val="bg1"/>
                </a:solidFill>
                <a:ea typeface="Times New Roman"/>
                <a:cs typeface="Zar" pitchFamily="2" charset="-78"/>
              </a:rPr>
              <a:t>رديابي</a:t>
            </a:r>
            <a:endParaRPr sz="3200">
              <a:solidFill>
                <a:schemeClr val="bg1"/>
              </a:solidFill>
              <a:cs typeface="Zar" pitchFamily="2" charset="-78"/>
            </a:endParaRPr>
          </a:p>
        </p:txBody>
      </p:sp>
      <p:sp>
        <p:nvSpPr>
          <p:cNvPr id="126979" name="Content Placeholder 2"/>
          <p:cNvSpPr>
            <a:spLocks noGrp="1"/>
          </p:cNvSpPr>
          <p:nvPr>
            <p:ph idx="1"/>
          </p:nvPr>
        </p:nvSpPr>
        <p:spPr>
          <a:xfrm>
            <a:off x="457200" y="838200"/>
            <a:ext cx="8229600" cy="5287963"/>
          </a:xfrm>
        </p:spPr>
        <p:txBody>
          <a:bodyPr/>
          <a:lstStyle/>
          <a:p>
            <a:pPr marL="0" algn="ctr" rtl="1">
              <a:lnSpc>
                <a:spcPct val="230000"/>
              </a:lnSpc>
              <a:spcBef>
                <a:spcPct val="0"/>
              </a:spcBef>
            </a:pPr>
            <a:endParaRPr lang="en-US" altLang="en-US" sz="1000" smtClean="0">
              <a:solidFill>
                <a:schemeClr val="bg1"/>
              </a:solidFill>
              <a:ea typeface="Times New Roman" pitchFamily="18" charset="0"/>
              <a:cs typeface="Zar" pitchFamily="2" charset="-78"/>
            </a:endParaRPr>
          </a:p>
          <a:p>
            <a:pPr marL="0" algn="r" rtl="1">
              <a:lnSpc>
                <a:spcPct val="250000"/>
              </a:lnSpc>
              <a:spcBef>
                <a:spcPct val="0"/>
              </a:spcBef>
            </a:pPr>
            <a:r>
              <a:rPr lang="fa-IR" altLang="en-US" sz="1600" b="1" smtClean="0">
                <a:solidFill>
                  <a:schemeClr val="bg1"/>
                </a:solidFill>
                <a:ea typeface="Times New Roman" pitchFamily="18" charset="0"/>
                <a:cs typeface="Zar" pitchFamily="2" charset="-78"/>
              </a:rPr>
              <a:t>شپش از طريق تماس نزديک با انسان منتشر مي شوند در نتيجه اغلب اوقات در بين افرادي که در شرايط پرجمعيت و غير بهداشتي مانند بيمارستان هايي با شرايط بد، زندان ها و اردوگاه ها زندگي مي کنند، يافت مي شود. </a:t>
            </a:r>
          </a:p>
          <a:p>
            <a:pPr marL="0" algn="r" rtl="1">
              <a:lnSpc>
                <a:spcPct val="250000"/>
              </a:lnSpc>
              <a:spcBef>
                <a:spcPct val="0"/>
              </a:spcBef>
            </a:pPr>
            <a:r>
              <a:rPr lang="fa-IR" altLang="en-US" sz="1600" b="1" smtClean="0">
                <a:solidFill>
                  <a:schemeClr val="bg1"/>
                </a:solidFill>
                <a:ea typeface="Times New Roman" pitchFamily="18" charset="0"/>
                <a:cs typeface="Zar" pitchFamily="2" charset="-78"/>
              </a:rPr>
              <a:t>آن ها همچنين از طريق تماس نزديک انسان ها با يکديگر در بازارها و وسايل نقليه ي عمومي بسيار شلوغ، منتشر مي شوند. </a:t>
            </a:r>
          </a:p>
          <a:p>
            <a:pPr marL="0" algn="r" rtl="1">
              <a:lnSpc>
                <a:spcPct val="250000"/>
              </a:lnSpc>
              <a:spcBef>
                <a:spcPct val="0"/>
              </a:spcBef>
            </a:pPr>
            <a:r>
              <a:rPr lang="fa-IR" altLang="en-US" sz="1600" b="1" smtClean="0">
                <a:solidFill>
                  <a:schemeClr val="bg1"/>
                </a:solidFill>
                <a:ea typeface="Times New Roman" pitchFamily="18" charset="0"/>
                <a:cs typeface="Zar" pitchFamily="2" charset="-78"/>
              </a:rPr>
              <a:t>شپش بدن و تخم ها اغلب در البسه به خصوص لباس هاي زير، جوراب ها و لباس هايي که در تماس نزديک با پوست بدن هستند، پيدا مي شوند.</a:t>
            </a:r>
          </a:p>
          <a:p>
            <a:pPr marL="0" algn="r" rtl="1">
              <a:lnSpc>
                <a:spcPct val="250000"/>
              </a:lnSpc>
              <a:spcBef>
                <a:spcPct val="0"/>
              </a:spcBef>
            </a:pPr>
            <a:r>
              <a:rPr lang="fa-IR" altLang="en-US" sz="1600" b="1" smtClean="0">
                <a:solidFill>
                  <a:schemeClr val="bg1"/>
                </a:solidFill>
                <a:ea typeface="Times New Roman" pitchFamily="18" charset="0"/>
                <a:cs typeface="Zar" pitchFamily="2" charset="-78"/>
              </a:rPr>
              <a:t> آن ها تنها جهت تغذيه کردن، لباس ها را ترک مي کنند و هنگامي که خونخواري به اتمام مي رسد به الياف لباس هايي که تخم هاي خود را در درزهاي آن گذاشته اند، بر مي گردند. </a:t>
            </a:r>
          </a:p>
          <a:p>
            <a:pPr marL="0">
              <a:lnSpc>
                <a:spcPct val="80000"/>
              </a:lnSpc>
            </a:pPr>
            <a:endParaRPr lang="en-US" altLang="en-US" sz="700"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lstStyle/>
          <a:p>
            <a:pPr algn="ctr">
              <a:defRPr/>
            </a:pPr>
            <a:r>
              <a:rPr lang="fa-IR" sz="3200" b="1" spc="-60">
                <a:solidFill>
                  <a:schemeClr val="bg1"/>
                </a:solidFill>
                <a:ea typeface="Times New Roman"/>
                <a:cs typeface="Zar" pitchFamily="2" charset="-78"/>
              </a:rPr>
              <a:t>رديابي</a:t>
            </a:r>
            <a:endParaRPr>
              <a:solidFill>
                <a:schemeClr val="bg1"/>
              </a:solidFill>
              <a:cs typeface="Zar" pitchFamily="2" charset="-78"/>
            </a:endParaRPr>
          </a:p>
        </p:txBody>
      </p:sp>
      <p:sp>
        <p:nvSpPr>
          <p:cNvPr id="128003" name="Content Placeholder 2"/>
          <p:cNvSpPr>
            <a:spLocks noGrp="1"/>
          </p:cNvSpPr>
          <p:nvPr>
            <p:ph idx="1"/>
          </p:nvPr>
        </p:nvSpPr>
        <p:spPr>
          <a:xfrm>
            <a:off x="457200" y="1219200"/>
            <a:ext cx="8229600" cy="4906963"/>
          </a:xfrm>
        </p:spPr>
        <p:txBody>
          <a:bodyPr/>
          <a:lstStyle/>
          <a:p>
            <a:pPr marL="0" algn="r" rtl="1">
              <a:lnSpc>
                <a:spcPct val="250000"/>
              </a:lnSpc>
              <a:spcBef>
                <a:spcPct val="0"/>
              </a:spcBef>
            </a:pPr>
            <a:r>
              <a:rPr lang="fa-IR" altLang="en-US" sz="1400" b="1" smtClean="0">
                <a:solidFill>
                  <a:schemeClr val="bg1"/>
                </a:solidFill>
                <a:ea typeface="Times New Roman" pitchFamily="18" charset="0"/>
                <a:cs typeface="Zar" pitchFamily="2" charset="-78"/>
              </a:rPr>
              <a:t>علائم خارش( اغلب به همراه عفونت ثانويه) ممکن است در قسمت هاي فوقاني کمر، اطراف خط کمربند و زير بغل ديده شود.</a:t>
            </a:r>
          </a:p>
          <a:p>
            <a:pPr marL="0" algn="r" rtl="1">
              <a:lnSpc>
                <a:spcPct val="250000"/>
              </a:lnSpc>
              <a:spcBef>
                <a:spcPct val="0"/>
              </a:spcBef>
            </a:pPr>
            <a:r>
              <a:rPr lang="fa-IR" altLang="en-US" sz="1400" b="1" smtClean="0">
                <a:solidFill>
                  <a:schemeClr val="bg1"/>
                </a:solidFill>
                <a:ea typeface="Times New Roman" pitchFamily="18" charset="0"/>
                <a:cs typeface="Zar" pitchFamily="2" charset="-78"/>
              </a:rPr>
              <a:t> شپش هاي سر اغلب در کودکان و در درجه ي اول روي موي سر آنها يافت مي شود هر چند که گاهي اوقات در ابروها هم يافت مي شوند. </a:t>
            </a:r>
          </a:p>
          <a:p>
            <a:pPr marL="0" algn="r" rtl="1">
              <a:lnSpc>
                <a:spcPct val="250000"/>
              </a:lnSpc>
              <a:spcBef>
                <a:spcPct val="0"/>
              </a:spcBef>
            </a:pPr>
            <a:r>
              <a:rPr lang="fa-IR" altLang="en-US" sz="1400" b="1" smtClean="0">
                <a:solidFill>
                  <a:schemeClr val="bg1"/>
                </a:solidFill>
                <a:ea typeface="Times New Roman" pitchFamily="18" charset="0"/>
                <a:cs typeface="Zar" pitchFamily="2" charset="-78"/>
              </a:rPr>
              <a:t>وجود شپش و يا تخم هاي زنده ي متصل به پايه ي موها( به خصوص در پشت گردن و نزديک به گوش ها) و خارش پوست سر ممکن است علائم خارش، اگزما و عفونت هاي ثانويه مشاهده شود. </a:t>
            </a:r>
          </a:p>
          <a:p>
            <a:pPr marL="0" algn="r" rtl="1">
              <a:lnSpc>
                <a:spcPct val="250000"/>
              </a:lnSpc>
              <a:spcBef>
                <a:spcPct val="0"/>
              </a:spcBef>
            </a:pPr>
            <a:r>
              <a:rPr lang="fa-IR" altLang="en-US" sz="1400" b="1" smtClean="0">
                <a:solidFill>
                  <a:schemeClr val="bg1"/>
                </a:solidFill>
                <a:ea typeface="Times New Roman" pitchFamily="18" charset="0"/>
                <a:cs typeface="Zar" pitchFamily="2" charset="-78"/>
              </a:rPr>
              <a:t>تاثير طول موها بر روي شيوع آلودگي مشخص نيست.</a:t>
            </a:r>
          </a:p>
          <a:p>
            <a:pPr marL="0" algn="r" rtl="1">
              <a:lnSpc>
                <a:spcPct val="250000"/>
              </a:lnSpc>
              <a:spcBef>
                <a:spcPct val="0"/>
              </a:spcBef>
            </a:pPr>
            <a:r>
              <a:rPr lang="fa-IR" altLang="en-US" sz="1400" b="1" smtClean="0">
                <a:solidFill>
                  <a:schemeClr val="bg1"/>
                </a:solidFill>
                <a:ea typeface="Times New Roman" pitchFamily="18" charset="0"/>
                <a:cs typeface="Zar" pitchFamily="2" charset="-78"/>
              </a:rPr>
              <a:t> شپشك عانه يا شپش دستگاه تناسلي عمدتا بر روي ارگان هاي تناسلي بدن انسان زندگي مي کنند اگر چه گاهي اوقات در موارد آلودگي شديد بر روي مژه ها و ديگر نواحي مو دار بدن( به عنوان مثال زير بغل ها، شکم و ران ها) هم پيدا مي شوند.</a:t>
            </a:r>
            <a:endParaRPr lang="en-US" altLang="en-US" sz="2000" b="1" smtClean="0">
              <a:solidFill>
                <a:schemeClr val="bg1"/>
              </a:solidFill>
              <a:ea typeface="Times New Roman" pitchFamily="18" charset="0"/>
              <a:cs typeface="Zar" pitchFamily="2" charset="-78"/>
            </a:endParaRPr>
          </a:p>
          <a:p>
            <a:pPr marL="0"/>
            <a:endParaRPr lang="en-US" altLang="en-US"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lstStyle/>
          <a:p>
            <a:pPr algn="ctr">
              <a:defRPr/>
            </a:pPr>
            <a:r>
              <a:rPr lang="fa-IR" sz="3200" b="1" spc="-60" smtClean="0">
                <a:solidFill>
                  <a:schemeClr val="bg1"/>
                </a:solidFill>
                <a:ea typeface="Times New Roman"/>
                <a:cs typeface="Zar" pitchFamily="2" charset="-78"/>
              </a:rPr>
              <a:t>روش هاي کنترلي</a:t>
            </a:r>
            <a:endParaRPr sz="3200">
              <a:solidFill>
                <a:schemeClr val="bg1"/>
              </a:solidFill>
              <a:cs typeface="Zar" pitchFamily="2" charset="-78"/>
            </a:endParaRPr>
          </a:p>
        </p:txBody>
      </p:sp>
      <p:sp>
        <p:nvSpPr>
          <p:cNvPr id="129027" name="Content Placeholder 2"/>
          <p:cNvSpPr>
            <a:spLocks noGrp="1"/>
          </p:cNvSpPr>
          <p:nvPr>
            <p:ph idx="1"/>
          </p:nvPr>
        </p:nvSpPr>
        <p:spPr>
          <a:xfrm>
            <a:off x="457200" y="914400"/>
            <a:ext cx="8229600" cy="5211763"/>
          </a:xfrm>
        </p:spPr>
        <p:txBody>
          <a:bodyPr/>
          <a:lstStyle/>
          <a:p>
            <a:pPr marL="0" algn="r" rtl="1">
              <a:lnSpc>
                <a:spcPct val="230000"/>
              </a:lnSpc>
              <a:spcBef>
                <a:spcPct val="0"/>
              </a:spcBef>
            </a:pPr>
            <a:r>
              <a:rPr lang="fa-IR" altLang="en-US" sz="1400" b="1" smtClean="0">
                <a:solidFill>
                  <a:schemeClr val="bg1"/>
                </a:solidFill>
                <a:ea typeface="Times New Roman" pitchFamily="18" charset="0"/>
                <a:cs typeface="Zar" pitchFamily="2" charset="-78"/>
              </a:rPr>
              <a:t>اقدامات کنترلي شپش ها بهتر است به عنوان يك نياز ضروري در مناطق همه گير يا در طي شيوع تب تيفوس، تب راجعه، تب خندق و يا در هنگام حضور تعداد زيادي از ناقلين، به صورت سيستماتيک و  يکپارچه انجام شود. </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روش هاي کنترلي شامل کاهش جمعيت بيش از حد و بهبود بهداشت فردي و اجتماعي است.</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به طور معمول شستشوي منظم بدن و استفاده از لباس هاي تميز از آلودگي به شپش بدن جلوگيري مي کند. </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استفاده از صابون و آب سرد جهت از بين بردن شپش هاي البسه مناسب نيست. </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جهت پاکسازي البسه بايد به مدت 15 تا 30 دقيقه جوشانده ويا با دماي بالاتر از </a:t>
            </a:r>
            <a:r>
              <a:rPr lang="en-US" altLang="en-US" sz="1400" b="1" smtClean="0">
                <a:solidFill>
                  <a:schemeClr val="bg1"/>
                </a:solidFill>
                <a:latin typeface="Tahoma" pitchFamily="34" charset="0"/>
                <a:ea typeface="Times New Roman" pitchFamily="18" charset="0"/>
                <a:cs typeface="Zar" pitchFamily="2" charset="-78"/>
              </a:rPr>
              <a:t>C</a:t>
            </a:r>
            <a:r>
              <a:rPr lang="fa-IR" altLang="en-US" sz="1400" b="1" smtClean="0">
                <a:solidFill>
                  <a:schemeClr val="bg1"/>
                </a:solidFill>
                <a:ea typeface="Times New Roman" pitchFamily="18" charset="0"/>
                <a:cs typeface="Zar" pitchFamily="2" charset="-78"/>
              </a:rPr>
              <a:t> ° 60 حرارت خشک( اطو کشي) استفاده کرد.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اقدامات كنترلي در مناطقي که مردم با کمبود آب و امکانات شستشو مواجه هستند يا داراي تنها يک دست لباس هستند، ممکن است بسيار پيچيده باشد، راه حلي عملي تر در اين موارد استفاده از گرد حشره کش يا آغشته سازي البسه و يا نگهداري از لباس هاي آلوده در کيسه اي پلاستيکي و در بسته به مدت 2 هفته است. </a:t>
            </a:r>
            <a:endParaRPr lang="en-US" altLang="en-US" sz="1400" b="1"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09600"/>
          </a:xfrm>
        </p:spPr>
        <p:txBody>
          <a:bodyPr/>
          <a:lstStyle/>
          <a:p>
            <a:pPr algn="ctr">
              <a:defRPr/>
            </a:pPr>
            <a:r>
              <a:rPr lang="fa-IR" sz="3200" b="1" spc="-60" smtClean="0">
                <a:solidFill>
                  <a:schemeClr val="bg1"/>
                </a:solidFill>
                <a:ea typeface="Times New Roman"/>
                <a:cs typeface="Zar" pitchFamily="2" charset="-78"/>
              </a:rPr>
              <a:t>روش هاي کنترلي</a:t>
            </a:r>
            <a:endParaRPr>
              <a:solidFill>
                <a:schemeClr val="bg1"/>
              </a:solidFill>
              <a:cs typeface="Zar" pitchFamily="2" charset="-78"/>
            </a:endParaRPr>
          </a:p>
        </p:txBody>
      </p:sp>
      <p:sp>
        <p:nvSpPr>
          <p:cNvPr id="130051" name="Content Placeholder 2"/>
          <p:cNvSpPr>
            <a:spLocks noGrp="1"/>
          </p:cNvSpPr>
          <p:nvPr>
            <p:ph idx="1"/>
          </p:nvPr>
        </p:nvSpPr>
        <p:spPr/>
        <p:txBody>
          <a:bodyPr/>
          <a:lstStyle/>
          <a:p>
            <a:pPr marL="0" algn="r" rtl="1">
              <a:lnSpc>
                <a:spcPct val="230000"/>
              </a:lnSpc>
              <a:spcBef>
                <a:spcPct val="0"/>
              </a:spcBef>
            </a:pPr>
            <a:r>
              <a:rPr lang="fa-IR" altLang="en-US" sz="1400" b="1" smtClean="0">
                <a:solidFill>
                  <a:schemeClr val="bg1"/>
                </a:solidFill>
                <a:ea typeface="Times New Roman" pitchFamily="18" charset="0"/>
                <a:cs typeface="Zar" pitchFamily="2" charset="-78"/>
              </a:rPr>
              <a:t>موثرترين روش کنترل شپش سر، استفاده از وسايل و مواد حاوي حشره کش بر روي موهاي سر( زير نظر پزشک) مي باشد. </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تراشيدن موها توصيه نمي شود.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شانه ها، برس ها، کلاه ها و تخت خواب افراد آلوده به شپش سر را با شستشو در أب  </a:t>
            </a:r>
            <a:r>
              <a:rPr lang="en-US" altLang="en-US" sz="1400" b="1" smtClean="0">
                <a:solidFill>
                  <a:schemeClr val="bg1"/>
                </a:solidFill>
                <a:latin typeface="Tahoma" pitchFamily="34" charset="0"/>
                <a:ea typeface="Times New Roman" pitchFamily="18" charset="0"/>
                <a:cs typeface="Zar" pitchFamily="2" charset="-78"/>
              </a:rPr>
              <a:t>C</a:t>
            </a:r>
            <a:r>
              <a:rPr lang="fa-IR" altLang="en-US" sz="1400" b="1" smtClean="0">
                <a:solidFill>
                  <a:schemeClr val="bg1"/>
                </a:solidFill>
                <a:ea typeface="Times New Roman" pitchFamily="18" charset="0"/>
                <a:cs typeface="Zar" pitchFamily="2" charset="-78"/>
              </a:rPr>
              <a:t> ° 60 مي توان گندزدايي كرد. </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تمامي افراد كه در تماس با آلودگي بوده بايستي بررسي و افراد آلوده درمان شوند.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استفاده از وسايل حاوي فرمولاسيون هاي حشره کش( زير نظر پزشک) جايگزين تراشيدن موهاي آلوده ي ناحيه ي تناسلي بدن شده است. در آلودگي هاي شديد تمامي نواحي مودار بدن از قسمت گردن به پايين بايد درمان شوند. </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درمان همزمان زوجين آلوده نيز توصيه مي شود. </a:t>
            </a:r>
            <a:endParaRPr lang="en-US" altLang="en-US" sz="1400" b="1" smtClean="0">
              <a:solidFill>
                <a:schemeClr val="bg1"/>
              </a:solidFill>
              <a:ea typeface="Times New Roman" pitchFamily="18" charset="0"/>
              <a:cs typeface="Zar" pitchFamily="2" charset="-78"/>
            </a:endParaRPr>
          </a:p>
          <a:p>
            <a:pPr marL="0">
              <a:lnSpc>
                <a:spcPct val="80000"/>
              </a:lnSpc>
            </a:pPr>
            <a:endParaRPr lang="en-US" altLang="en-US" sz="1800"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pPr algn="ctr">
              <a:defRPr/>
            </a:pPr>
            <a:r>
              <a:rPr lang="fa-IR" sz="3200" b="1" spc="-60" smtClean="0">
                <a:solidFill>
                  <a:schemeClr val="bg1"/>
                </a:solidFill>
                <a:effectLst/>
                <a:ea typeface="Times New Roman"/>
                <a:cs typeface="Zar" pitchFamily="2" charset="-78"/>
              </a:rPr>
              <a:t>ملاحظات</a:t>
            </a:r>
            <a:endParaRPr sz="3200">
              <a:solidFill>
                <a:schemeClr val="bg1"/>
              </a:solidFill>
              <a:cs typeface="Zar" pitchFamily="2" charset="-78"/>
            </a:endParaRPr>
          </a:p>
        </p:txBody>
      </p:sp>
      <p:sp>
        <p:nvSpPr>
          <p:cNvPr id="131075" name="Content Placeholder 2"/>
          <p:cNvSpPr>
            <a:spLocks noGrp="1"/>
          </p:cNvSpPr>
          <p:nvPr>
            <p:ph idx="1"/>
          </p:nvPr>
        </p:nvSpPr>
        <p:spPr>
          <a:xfrm>
            <a:off x="457200" y="914400"/>
            <a:ext cx="8229600" cy="5211763"/>
          </a:xfrm>
        </p:spPr>
        <p:txBody>
          <a:bodyPr/>
          <a:lstStyle/>
          <a:p>
            <a:pPr algn="r" rtl="1">
              <a:lnSpc>
                <a:spcPct val="230000"/>
              </a:lnSpc>
              <a:spcBef>
                <a:spcPct val="0"/>
              </a:spcBef>
              <a:buFont typeface="Symbol" pitchFamily="18" charset="2"/>
              <a:buChar char=""/>
            </a:pPr>
            <a:r>
              <a:rPr lang="fa-IR" altLang="en-US" sz="1400" b="1" smtClean="0">
                <a:solidFill>
                  <a:schemeClr val="bg1"/>
                </a:solidFill>
                <a:ea typeface="Times New Roman" pitchFamily="18" charset="0"/>
                <a:cs typeface="Zar" pitchFamily="2" charset="-78"/>
              </a:rPr>
              <a:t>از آنجائيكه ارگانيسم هاي بيماري تيفوس شپشي و تب خندق به مدت حداقل دو ماه در مدفوع خشک شده ي شپش زنده مي مانند لذا در طي اين مدت هنگام مرتب کردن البسه و تختخواب بيماران مبتلا به تيفوس مراقب باشيد.</a:t>
            </a:r>
            <a:endParaRPr lang="en-US" altLang="en-US" sz="2200" b="1" smtClean="0">
              <a:solidFill>
                <a:schemeClr val="bg1"/>
              </a:solidFill>
              <a:ea typeface="Times New Roman" pitchFamily="18" charset="0"/>
              <a:cs typeface="Zar" pitchFamily="2" charset="-78"/>
            </a:endParaRPr>
          </a:p>
          <a:p>
            <a:pPr algn="r" rtl="1">
              <a:lnSpc>
                <a:spcPct val="230000"/>
              </a:lnSpc>
              <a:spcBef>
                <a:spcPct val="0"/>
              </a:spcBef>
              <a:buFont typeface="Symbol" pitchFamily="18" charset="2"/>
              <a:buChar char=""/>
            </a:pPr>
            <a:r>
              <a:rPr lang="fa-IR" altLang="en-US" sz="1400" b="1" smtClean="0">
                <a:solidFill>
                  <a:schemeClr val="bg1"/>
                </a:solidFill>
                <a:ea typeface="Times New Roman" pitchFamily="18" charset="0"/>
                <a:cs typeface="Zar" pitchFamily="2" charset="-78"/>
              </a:rPr>
              <a:t>در صورت امکان بايستي افراد را از خطر له کردن شپش بين ناخن ها يا دندان هايشان مطلع كرد.</a:t>
            </a:r>
            <a:endParaRPr lang="en-US" altLang="en-US" sz="2200" b="1" smtClean="0">
              <a:solidFill>
                <a:schemeClr val="bg1"/>
              </a:solidFill>
              <a:ea typeface="Times New Roman" pitchFamily="18" charset="0"/>
              <a:cs typeface="Zar" pitchFamily="2" charset="-78"/>
            </a:endParaRPr>
          </a:p>
          <a:p>
            <a:pPr algn="r" rtl="1">
              <a:lnSpc>
                <a:spcPct val="230000"/>
              </a:lnSpc>
              <a:spcBef>
                <a:spcPct val="0"/>
              </a:spcBef>
              <a:buFont typeface="Symbol" pitchFamily="18" charset="2"/>
              <a:buChar char=""/>
            </a:pPr>
            <a:r>
              <a:rPr lang="fa-IR" altLang="en-US" sz="1400" b="1" smtClean="0">
                <a:solidFill>
                  <a:schemeClr val="bg1"/>
                </a:solidFill>
                <a:ea typeface="Times New Roman" pitchFamily="18" charset="0"/>
                <a:cs typeface="Zar" pitchFamily="2" charset="-78"/>
              </a:rPr>
              <a:t>تراشيدن موها هميشه راه حلي مناسب نيست ، در صورت عدم تعويض يا ضدعفوني کردن ريش تراش هاي مشترک بين افراد خطر انتقال بيماري هايي مانند عفونت هاي پوستي، زرد زخم و عفونت قارچي و همچنين عفونت هاي خوني مانند ايدز، هپاتيت </a:t>
            </a:r>
            <a:r>
              <a:rPr lang="en-US" altLang="en-US" sz="1400" b="1" smtClean="0">
                <a:solidFill>
                  <a:schemeClr val="bg1"/>
                </a:solidFill>
                <a:ea typeface="Times New Roman" pitchFamily="18" charset="0"/>
                <a:cs typeface="Zar" pitchFamily="2" charset="-78"/>
              </a:rPr>
              <a:t>B</a:t>
            </a:r>
            <a:r>
              <a:rPr lang="fa-IR" altLang="en-US" sz="1400" b="1" smtClean="0">
                <a:solidFill>
                  <a:schemeClr val="bg1"/>
                </a:solidFill>
                <a:ea typeface="Times New Roman" pitchFamily="18" charset="0"/>
                <a:cs typeface="Zar" pitchFamily="2" charset="-78"/>
              </a:rPr>
              <a:t> و </a:t>
            </a:r>
            <a:r>
              <a:rPr lang="en-US" altLang="en-US" sz="1400" b="1" smtClean="0">
                <a:solidFill>
                  <a:schemeClr val="bg1"/>
                </a:solidFill>
                <a:ea typeface="Times New Roman" pitchFamily="18" charset="0"/>
                <a:cs typeface="Zar" pitchFamily="2" charset="-78"/>
              </a:rPr>
              <a:t>C</a:t>
            </a:r>
            <a:r>
              <a:rPr lang="fa-IR" altLang="en-US" sz="1400" b="1" smtClean="0">
                <a:solidFill>
                  <a:schemeClr val="bg1"/>
                </a:solidFill>
                <a:ea typeface="Times New Roman" pitchFamily="18" charset="0"/>
                <a:cs typeface="Zar" pitchFamily="2" charset="-78"/>
              </a:rPr>
              <a:t> وجود دارد.</a:t>
            </a:r>
            <a:endParaRPr lang="en-US" altLang="en-US" sz="1400" b="1" smtClean="0">
              <a:solidFill>
                <a:schemeClr val="bg1"/>
              </a:solidFill>
              <a:ea typeface="Times New Roman" pitchFamily="18" charset="0"/>
              <a:cs typeface="Zar" pitchFamily="2" charset="-78"/>
            </a:endParaRPr>
          </a:p>
          <a:p>
            <a:pPr algn="r" rtl="1">
              <a:lnSpc>
                <a:spcPct val="230000"/>
              </a:lnSpc>
              <a:spcBef>
                <a:spcPct val="0"/>
              </a:spcBef>
              <a:buFont typeface="Symbol" pitchFamily="18" charset="2"/>
              <a:buChar char=""/>
            </a:pPr>
            <a:r>
              <a:rPr lang="fa-IR" altLang="en-US" sz="1400" b="1" smtClean="0">
                <a:solidFill>
                  <a:schemeClr val="bg1"/>
                </a:solidFill>
                <a:ea typeface="Times New Roman" pitchFamily="18" charset="0"/>
                <a:cs typeface="Zar" pitchFamily="2" charset="-78"/>
              </a:rPr>
              <a:t>استفاده از انواع شانه هايي که جهت کنترل شپش سر فروخته مي شوند، فاقد تاثير است.</a:t>
            </a:r>
            <a:endParaRPr lang="en-US" altLang="en-US" sz="1400" b="1" smtClean="0">
              <a:solidFill>
                <a:schemeClr val="bg1"/>
              </a:solidFill>
              <a:ea typeface="Times New Roman" pitchFamily="18" charset="0"/>
              <a:cs typeface="Zar" pitchFamily="2" charset="-78"/>
            </a:endParaRPr>
          </a:p>
          <a:p>
            <a:pPr algn="r" rtl="1">
              <a:lnSpc>
                <a:spcPct val="230000"/>
              </a:lnSpc>
              <a:spcBef>
                <a:spcPct val="0"/>
              </a:spcBef>
              <a:buFont typeface="Symbol" pitchFamily="18" charset="2"/>
              <a:buChar char=""/>
            </a:pPr>
            <a:r>
              <a:rPr lang="fa-IR" altLang="en-US" sz="1400" b="1" smtClean="0">
                <a:solidFill>
                  <a:schemeClr val="bg1"/>
                </a:solidFill>
                <a:ea typeface="Times New Roman" pitchFamily="18" charset="0"/>
                <a:cs typeface="Zar" pitchFamily="2" charset="-78"/>
              </a:rPr>
              <a:t>آلودگي با شپشك عانه بهتر است به عنوان هشداري در جهت امکان بروز ديگر عفونت هاي منتقله از طريق تماس جنسي و هشداري به منظور آزمايش بر روي بيماران و آگاه سازي آنها از خطر بروز بيماري هاي منتقله از طريق تماس جنسي و جلوگيري از آن ها مورد ملاحظه قرار گيرد.</a:t>
            </a:r>
            <a:endParaRPr lang="en-US" altLang="en-US" sz="1400" b="1" smtClean="0">
              <a:solidFill>
                <a:schemeClr val="bg1"/>
              </a:solidFill>
              <a:ea typeface="Times New Roman" pitchFamily="18" charset="0"/>
              <a:cs typeface="Zar" pitchFamily="2" charset="-78"/>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09600"/>
          </a:xfrm>
        </p:spPr>
        <p:txBody>
          <a:bodyPr/>
          <a:lstStyle/>
          <a:p>
            <a:pPr algn="ctr" rtl="1">
              <a:defRPr/>
            </a:pPr>
            <a:r>
              <a:rPr lang="fa-IR" sz="3200" b="1" spc="-60" smtClean="0">
                <a:solidFill>
                  <a:schemeClr val="bg1"/>
                </a:solidFill>
                <a:effectLst/>
                <a:ea typeface="Times New Roman"/>
                <a:cs typeface="Zar" pitchFamily="2" charset="-78"/>
              </a:rPr>
              <a:t>نکات کليدي در مورد جوندگان</a:t>
            </a:r>
            <a:endParaRPr sz="3200" b="1">
              <a:solidFill>
                <a:schemeClr val="bg1"/>
              </a:solidFill>
              <a:cs typeface="Zar" pitchFamily="2" charset="-78"/>
            </a:endParaRPr>
          </a:p>
        </p:txBody>
      </p:sp>
      <p:sp>
        <p:nvSpPr>
          <p:cNvPr id="3" name="Content Placeholder 2"/>
          <p:cNvSpPr>
            <a:spLocks noGrp="1"/>
          </p:cNvSpPr>
          <p:nvPr>
            <p:ph idx="1"/>
          </p:nvPr>
        </p:nvSpPr>
        <p:spPr/>
        <p:txBody>
          <a:bodyPr>
            <a:normAutofit/>
          </a:bodyPr>
          <a:lstStyle/>
          <a:p>
            <a:pPr algn="r" rtl="1">
              <a:lnSpc>
                <a:spcPct val="200000"/>
              </a:lnSpc>
              <a:defRPr/>
            </a:pPr>
            <a:r>
              <a:rPr lang="fa-IR" sz="2000" b="1" spc="-60" dirty="0" smtClean="0">
                <a:solidFill>
                  <a:schemeClr val="bg1"/>
                </a:solidFill>
                <a:ea typeface="Times New Roman"/>
                <a:cs typeface="Zar" pitchFamily="2" charset="-78"/>
              </a:rPr>
              <a:t>جونده گان در تمامي جوامع انساني پيدا مي شوند</a:t>
            </a:r>
          </a:p>
          <a:p>
            <a:pPr algn="r" rtl="1">
              <a:lnSpc>
                <a:spcPct val="200000"/>
              </a:lnSpc>
              <a:defRPr/>
            </a:pPr>
            <a:r>
              <a:rPr lang="fa-IR" sz="2000" b="1" spc="-60" dirty="0" smtClean="0">
                <a:solidFill>
                  <a:schemeClr val="bg1"/>
                </a:solidFill>
                <a:ea typeface="Times New Roman"/>
                <a:cs typeface="Zar" pitchFamily="2" charset="-78"/>
              </a:rPr>
              <a:t> آنها با ايجاد مزاحمت، تهديد سلامتي و از بين بردن مواد غذايي خطري بسيار جدي به شمار مي آيند.</a:t>
            </a:r>
          </a:p>
          <a:p>
            <a:pPr algn="r" rtl="1">
              <a:lnSpc>
                <a:spcPct val="200000"/>
              </a:lnSpc>
              <a:defRPr/>
            </a:pPr>
            <a:r>
              <a:rPr lang="fa-IR" sz="2000" b="1" spc="-60" dirty="0" smtClean="0">
                <a:solidFill>
                  <a:schemeClr val="bg1"/>
                </a:solidFill>
                <a:ea typeface="Times New Roman"/>
                <a:cs typeface="Zar" pitchFamily="2" charset="-78"/>
              </a:rPr>
              <a:t> سه گونه از آن ها داراي اهميت بهداشتي خاصي هستند:</a:t>
            </a:r>
          </a:p>
          <a:p>
            <a:pPr lvl="1" algn="r" rtl="1">
              <a:lnSpc>
                <a:spcPct val="200000"/>
              </a:lnSpc>
              <a:defRPr/>
            </a:pPr>
            <a:r>
              <a:rPr lang="fa-IR" sz="1600" b="1" spc="-60" dirty="0" smtClean="0">
                <a:solidFill>
                  <a:schemeClr val="bg1"/>
                </a:solidFill>
                <a:ea typeface="Times New Roman"/>
                <a:cs typeface="Zar" pitchFamily="2" charset="-78"/>
              </a:rPr>
              <a:t> موش قهوه اي يا نروژي</a:t>
            </a:r>
          </a:p>
          <a:p>
            <a:pPr lvl="1" algn="r" rtl="1">
              <a:lnSpc>
                <a:spcPct val="200000"/>
              </a:lnSpc>
              <a:defRPr/>
            </a:pPr>
            <a:r>
              <a:rPr lang="fa-IR" sz="1600" b="1" spc="-60" dirty="0" smtClean="0">
                <a:solidFill>
                  <a:schemeClr val="bg1"/>
                </a:solidFill>
                <a:ea typeface="Times New Roman"/>
                <a:cs typeface="Zar" pitchFamily="2" charset="-78"/>
              </a:rPr>
              <a:t>موش سياه يا سقف</a:t>
            </a:r>
          </a:p>
          <a:p>
            <a:pPr lvl="1" algn="r" rtl="1">
              <a:lnSpc>
                <a:spcPct val="200000"/>
              </a:lnSpc>
              <a:defRPr/>
            </a:pPr>
            <a:r>
              <a:rPr lang="fa-IR" sz="1600" b="1" spc="-60" dirty="0" smtClean="0">
                <a:solidFill>
                  <a:schemeClr val="bg1"/>
                </a:solidFill>
                <a:ea typeface="Times New Roman"/>
                <a:cs typeface="Zar" pitchFamily="2" charset="-78"/>
              </a:rPr>
              <a:t>موش خانگي. </a:t>
            </a:r>
            <a:endParaRPr lang="en-US" sz="1600" b="1" dirty="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39762"/>
          </a:xfrm>
        </p:spPr>
        <p:txBody>
          <a:bodyPr>
            <a:normAutofit fontScale="90000"/>
          </a:bodyPr>
          <a:lstStyle/>
          <a:p>
            <a:pPr marR="12700" algn="ctr" rtl="1">
              <a:lnSpc>
                <a:spcPct val="250000"/>
              </a:lnSpc>
              <a:spcBef>
                <a:spcPts val="0"/>
              </a:spcBef>
              <a:defRPr/>
            </a:pPr>
            <a:r>
              <a:rPr lang="fa-IR" sz="3600" b="1" spc="-60" smtClean="0">
                <a:solidFill>
                  <a:schemeClr val="bg1"/>
                </a:solidFill>
                <a:ea typeface="Times New Roman"/>
                <a:cs typeface="Zar" pitchFamily="2" charset="-78"/>
              </a:rPr>
              <a:t>بيولوژي</a:t>
            </a:r>
            <a:endParaRPr>
              <a:solidFill>
                <a:schemeClr val="bg1"/>
              </a:solidFill>
              <a:cs typeface="Zar" pitchFamily="2" charset="-78"/>
            </a:endParaRPr>
          </a:p>
        </p:txBody>
      </p:sp>
      <p:sp>
        <p:nvSpPr>
          <p:cNvPr id="133123" name="Content Placeholder 2"/>
          <p:cNvSpPr>
            <a:spLocks noGrp="1"/>
          </p:cNvSpPr>
          <p:nvPr>
            <p:ph idx="1"/>
          </p:nvPr>
        </p:nvSpPr>
        <p:spPr>
          <a:xfrm>
            <a:off x="228600" y="1143000"/>
            <a:ext cx="8610600" cy="5257800"/>
          </a:xfrm>
        </p:spPr>
        <p:txBody>
          <a:bodyPr/>
          <a:lstStyle/>
          <a:p>
            <a:pPr marL="0" algn="r" rtl="1">
              <a:lnSpc>
                <a:spcPct val="250000"/>
              </a:lnSpc>
              <a:spcBef>
                <a:spcPct val="0"/>
              </a:spcBef>
            </a:pPr>
            <a:r>
              <a:rPr lang="fa-IR" altLang="en-US" sz="1200" b="1" smtClean="0">
                <a:solidFill>
                  <a:schemeClr val="bg1"/>
                </a:solidFill>
                <a:ea typeface="Times New Roman" pitchFamily="18" charset="0"/>
                <a:cs typeface="Zar" pitchFamily="2" charset="-78"/>
              </a:rPr>
              <a:t>در شرايط مطلوب طول زندگي رت ها تا دو سال و موش ها سه سال است. </a:t>
            </a:r>
          </a:p>
          <a:p>
            <a:pPr marL="0" algn="r" rtl="1">
              <a:lnSpc>
                <a:spcPct val="250000"/>
              </a:lnSpc>
              <a:spcBef>
                <a:spcPct val="0"/>
              </a:spcBef>
            </a:pPr>
            <a:r>
              <a:rPr lang="fa-IR" altLang="en-US" sz="1200" b="1" smtClean="0">
                <a:solidFill>
                  <a:schemeClr val="bg1"/>
                </a:solidFill>
                <a:ea typeface="Times New Roman" pitchFamily="18" charset="0"/>
                <a:cs typeface="Zar" pitchFamily="2" charset="-78"/>
              </a:rPr>
              <a:t>موش هاي قهوه اي از موش هاي سياه بزرگتر بوده ولي به خوبي با آب و هواي گرم سازگار نشده اند. </a:t>
            </a:r>
          </a:p>
          <a:p>
            <a:pPr marL="0" algn="r" rtl="1">
              <a:lnSpc>
                <a:spcPct val="250000"/>
              </a:lnSpc>
              <a:spcBef>
                <a:spcPct val="0"/>
              </a:spcBef>
            </a:pPr>
            <a:r>
              <a:rPr lang="fa-IR" altLang="en-US" sz="1200" b="1" smtClean="0">
                <a:solidFill>
                  <a:schemeClr val="bg1"/>
                </a:solidFill>
                <a:ea typeface="Times New Roman" pitchFamily="18" charset="0"/>
                <a:cs typeface="Zar" pitchFamily="2" charset="-78"/>
              </a:rPr>
              <a:t>آن ها عمدتا در چاه ها و فاضلاب ها زندگي کرده و از زباله ها و فضولات انساني تغذيه مي کنند.</a:t>
            </a:r>
          </a:p>
          <a:p>
            <a:pPr marL="0" algn="r" rtl="1">
              <a:lnSpc>
                <a:spcPct val="250000"/>
              </a:lnSpc>
              <a:spcBef>
                <a:spcPct val="0"/>
              </a:spcBef>
            </a:pPr>
            <a:r>
              <a:rPr lang="fa-IR" altLang="en-US" sz="1200" b="1" smtClean="0">
                <a:solidFill>
                  <a:schemeClr val="bg1"/>
                </a:solidFill>
                <a:ea typeface="Times New Roman" pitchFamily="18" charset="0"/>
                <a:cs typeface="Zar" pitchFamily="2" charset="-78"/>
              </a:rPr>
              <a:t> موش هاي قهوه اي لانه هاي خود را در سوراخ هاي زيرزميني که مکاني کوچک و ايمن و پناهگاه و محلي جهت مخفي شدن  هستند، مي سازند.</a:t>
            </a:r>
          </a:p>
          <a:p>
            <a:pPr marL="0" algn="r" rtl="1">
              <a:lnSpc>
                <a:spcPct val="250000"/>
              </a:lnSpc>
              <a:spcBef>
                <a:spcPct val="0"/>
              </a:spcBef>
            </a:pPr>
            <a:r>
              <a:rPr lang="fa-IR" altLang="en-US" sz="1200" b="1" smtClean="0">
                <a:solidFill>
                  <a:schemeClr val="bg1"/>
                </a:solidFill>
                <a:ea typeface="Times New Roman" pitchFamily="18" charset="0"/>
                <a:cs typeface="Zar" pitchFamily="2" charset="-78"/>
              </a:rPr>
              <a:t> موش هاي سياه را مي توان در زير سقف هاي انواع ساختمان ها که لانه هاي خود را نيز در همانجا بنا مي کنند، پيدا کرد.</a:t>
            </a:r>
          </a:p>
          <a:p>
            <a:pPr marL="0" algn="r" rtl="1">
              <a:lnSpc>
                <a:spcPct val="250000"/>
              </a:lnSpc>
              <a:spcBef>
                <a:spcPct val="0"/>
              </a:spcBef>
            </a:pPr>
            <a:r>
              <a:rPr lang="fa-IR" altLang="en-US" sz="1200" b="1" smtClean="0">
                <a:solidFill>
                  <a:schemeClr val="bg1"/>
                </a:solidFill>
                <a:ea typeface="Times New Roman" pitchFamily="18" charset="0"/>
                <a:cs typeface="Zar" pitchFamily="2" charset="-78"/>
              </a:rPr>
              <a:t> در صورتي که رت ها در بيرون از ساختمان زندگي کنند، لانه هاي آن ها را مي توان در روي زمين لابلاي گياهان و درختان پيدا کرد. </a:t>
            </a:r>
          </a:p>
          <a:p>
            <a:pPr marL="0" algn="r" rtl="1">
              <a:lnSpc>
                <a:spcPct val="250000"/>
              </a:lnSpc>
              <a:spcBef>
                <a:spcPct val="0"/>
              </a:spcBef>
            </a:pPr>
            <a:r>
              <a:rPr lang="fa-IR" altLang="en-US" sz="1200" b="1" smtClean="0">
                <a:solidFill>
                  <a:schemeClr val="bg1"/>
                </a:solidFill>
                <a:ea typeface="Times New Roman" pitchFamily="18" charset="0"/>
                <a:cs typeface="Zar" pitchFamily="2" charset="-78"/>
              </a:rPr>
              <a:t>موش هاي سياه داراي رژيم غذايي بسيار متنوعي هستند. </a:t>
            </a:r>
          </a:p>
          <a:p>
            <a:pPr marL="0" algn="r" rtl="1">
              <a:lnSpc>
                <a:spcPct val="250000"/>
              </a:lnSpc>
              <a:spcBef>
                <a:spcPct val="0"/>
              </a:spcBef>
            </a:pPr>
            <a:r>
              <a:rPr lang="fa-IR" altLang="en-US" sz="1200" b="1" smtClean="0">
                <a:solidFill>
                  <a:schemeClr val="bg1"/>
                </a:solidFill>
                <a:ea typeface="Times New Roman" pitchFamily="18" charset="0"/>
                <a:cs typeface="Zar" pitchFamily="2" charset="-78"/>
              </a:rPr>
              <a:t>موش هاي خانگي لانه هاي خود را در هر مکاني که داراي مواد فيبري نرم جهت ساخت پناهگاه باشد، بنا مي کنند. </a:t>
            </a:r>
          </a:p>
          <a:p>
            <a:pPr marL="0" algn="r" rtl="1">
              <a:lnSpc>
                <a:spcPct val="250000"/>
              </a:lnSpc>
              <a:spcBef>
                <a:spcPct val="0"/>
              </a:spcBef>
            </a:pPr>
            <a:r>
              <a:rPr lang="fa-IR" altLang="en-US" sz="1200" b="1" smtClean="0">
                <a:solidFill>
                  <a:schemeClr val="bg1"/>
                </a:solidFill>
                <a:ea typeface="Times New Roman" pitchFamily="18" charset="0"/>
                <a:cs typeface="Zar" pitchFamily="2" charset="-78"/>
              </a:rPr>
              <a:t>کوچکترين سوراخي که موشي جوان توانايي ورود به آن را دارد، داراي قطري به اندازه ي 6 ميلي متر است.</a:t>
            </a:r>
            <a:endParaRPr lang="en-US" altLang="en-US" sz="1800" b="1" smtClean="0">
              <a:solidFill>
                <a:schemeClr val="bg1"/>
              </a:solidFill>
              <a:ea typeface="Times New Roman" pitchFamily="18" charset="0"/>
              <a:cs typeface="Zar" pitchFamily="2" charset="-7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smtClean="0">
                <a:solidFill>
                  <a:schemeClr val="bg1"/>
                </a:solidFill>
                <a:cs typeface="Zar" pitchFamily="2" charset="-78"/>
              </a:rPr>
              <a:t>راههاي تشخيص موش ها</a:t>
            </a:r>
            <a:endParaRPr>
              <a:solidFill>
                <a:schemeClr val="bg1"/>
              </a:solidFill>
              <a:cs typeface="Zar" pitchFamily="2" charset="-78"/>
            </a:endParaRPr>
          </a:p>
        </p:txBody>
      </p:sp>
      <p:pic>
        <p:nvPicPr>
          <p:cNvPr id="134147"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0" y="1600200"/>
            <a:ext cx="3429000" cy="4708525"/>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733492481"/>
              </p:ext>
            </p:extLst>
          </p:nvPr>
        </p:nvGraphicFramePr>
        <p:xfrm>
          <a:off x="611560" y="1700808"/>
          <a:ext cx="7772400"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pPr algn="ctr">
              <a:defRPr/>
            </a:pPr>
            <a:r>
              <a:rPr lang="fa-IR" sz="3200" b="1" spc="-60" smtClean="0">
                <a:solidFill>
                  <a:schemeClr val="bg1"/>
                </a:solidFill>
                <a:ea typeface="Times New Roman"/>
                <a:cs typeface="Zar" pitchFamily="2" charset="-78"/>
              </a:rPr>
              <a:t>اهميت بهداشتي</a:t>
            </a:r>
            <a:endParaRPr sz="3200">
              <a:solidFill>
                <a:schemeClr val="bg1"/>
              </a:solidFill>
              <a:cs typeface="Zar" pitchFamily="2" charset="-78"/>
            </a:endParaRPr>
          </a:p>
        </p:txBody>
      </p:sp>
      <p:sp>
        <p:nvSpPr>
          <p:cNvPr id="135171" name="Content Placeholder 2"/>
          <p:cNvSpPr>
            <a:spLocks noGrp="1"/>
          </p:cNvSpPr>
          <p:nvPr>
            <p:ph idx="1"/>
          </p:nvPr>
        </p:nvSpPr>
        <p:spPr>
          <a:xfrm>
            <a:off x="457200" y="990600"/>
            <a:ext cx="8229600" cy="5318125"/>
          </a:xfrm>
        </p:spPr>
        <p:txBody>
          <a:bodyPr/>
          <a:lstStyle/>
          <a:p>
            <a:pPr marL="0" algn="r" rtl="1">
              <a:lnSpc>
                <a:spcPct val="230000"/>
              </a:lnSpc>
              <a:spcBef>
                <a:spcPct val="0"/>
              </a:spcBef>
            </a:pPr>
            <a:r>
              <a:rPr lang="fa-IR" altLang="en-US" sz="1400" b="1" smtClean="0">
                <a:solidFill>
                  <a:schemeClr val="bg1"/>
                </a:solidFill>
                <a:ea typeface="Times New Roman" pitchFamily="18" charset="0"/>
                <a:cs typeface="Zar" pitchFamily="2" charset="-78"/>
              </a:rPr>
              <a:t>رت ها و بيماري هاي منتقله از آن ها ممکن است تبديل به مشکلاتي جدي شوند.</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 اين مشکلات ممکن است ناشي از عدم جمع آوري ،پخش و يا انباشته شدن زباله هاي جامد باشد که موجب افزايش توليد مثل رت ها مي شوند. </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رت ها از چندين طريق مي توانند ناقل بيماري به انسان ها باشند: </a:t>
            </a:r>
          </a:p>
          <a:p>
            <a:pPr marL="319088" lvl="1" algn="r" rtl="1">
              <a:lnSpc>
                <a:spcPct val="230000"/>
              </a:lnSpc>
              <a:spcBef>
                <a:spcPct val="0"/>
              </a:spcBef>
            </a:pPr>
            <a:r>
              <a:rPr lang="fa-IR" altLang="en-US" sz="1100" b="1" smtClean="0">
                <a:solidFill>
                  <a:schemeClr val="bg1"/>
                </a:solidFill>
                <a:ea typeface="Times New Roman" pitchFamily="18" charset="0"/>
                <a:cs typeface="Zar" pitchFamily="2" charset="-78"/>
              </a:rPr>
              <a:t>گاز گرفتن( به عنوان مثال تب گاز گرفتگي رت و هاري)</a:t>
            </a:r>
          </a:p>
          <a:p>
            <a:pPr marL="319088" lvl="1" algn="r" rtl="1">
              <a:lnSpc>
                <a:spcPct val="230000"/>
              </a:lnSpc>
              <a:spcBef>
                <a:spcPct val="0"/>
              </a:spcBef>
            </a:pPr>
            <a:r>
              <a:rPr lang="fa-IR" altLang="en-US" sz="1100" b="1" smtClean="0">
                <a:solidFill>
                  <a:schemeClr val="bg1"/>
                </a:solidFill>
                <a:ea typeface="Times New Roman" pitchFamily="18" charset="0"/>
                <a:cs typeface="Zar" pitchFamily="2" charset="-78"/>
              </a:rPr>
              <a:t> ادرار يا مدفوع ( به عنوان مثال لپتوسپيروز، سالمونلوز، تب لاسا)</a:t>
            </a:r>
          </a:p>
          <a:p>
            <a:pPr marL="319088" lvl="1" algn="r" rtl="1">
              <a:lnSpc>
                <a:spcPct val="230000"/>
              </a:lnSpc>
              <a:spcBef>
                <a:spcPct val="0"/>
              </a:spcBef>
            </a:pPr>
            <a:r>
              <a:rPr lang="fa-IR" altLang="en-US" sz="1100" b="1" smtClean="0">
                <a:solidFill>
                  <a:schemeClr val="bg1"/>
                </a:solidFill>
                <a:ea typeface="Times New Roman" pitchFamily="18" charset="0"/>
                <a:cs typeface="Zar" pitchFamily="2" charset="-78"/>
              </a:rPr>
              <a:t>کک هاي آلوده ( به عنوان مثال تيفوس موش و طاعون)</a:t>
            </a:r>
          </a:p>
          <a:p>
            <a:pPr marL="319088" lvl="1" algn="r" rtl="1">
              <a:lnSpc>
                <a:spcPct val="230000"/>
              </a:lnSpc>
              <a:spcBef>
                <a:spcPct val="0"/>
              </a:spcBef>
            </a:pPr>
            <a:r>
              <a:rPr lang="fa-IR" altLang="en-US" sz="1100" b="1" smtClean="0">
                <a:solidFill>
                  <a:schemeClr val="bg1"/>
                </a:solidFill>
                <a:ea typeface="Times New Roman" pitchFamily="18" charset="0"/>
                <a:cs typeface="Zar" pitchFamily="2" charset="-78"/>
              </a:rPr>
              <a:t>کنه هاي آلوده( به عنوان مثال بيماري لايم و تب راجعه). </a:t>
            </a:r>
          </a:p>
          <a:p>
            <a:pPr marL="319088" lvl="1" algn="r" rtl="1">
              <a:lnSpc>
                <a:spcPct val="230000"/>
              </a:lnSpc>
              <a:spcBef>
                <a:spcPct val="0"/>
              </a:spcBef>
            </a:pPr>
            <a:r>
              <a:rPr lang="fa-IR" altLang="en-US" sz="1100" b="1" smtClean="0">
                <a:solidFill>
                  <a:schemeClr val="bg1"/>
                </a:solidFill>
                <a:ea typeface="Times New Roman" pitchFamily="18" charset="0"/>
                <a:cs typeface="Zar" pitchFamily="2" charset="-78"/>
              </a:rPr>
              <a:t>تماس با لاشه ي رت هاي آلوده و يا آلوده شدن به کرم گوشت يا تريشين از طريق خوردن گوشت نپخته ي خوک هايي که از لاشه هاي رت هاي آلوده تغذيه کرده اندبه بيماريهاي مربوط مبتلا شوند.</a:t>
            </a:r>
          </a:p>
          <a:p>
            <a:pPr marL="319088" lvl="1" algn="r" rtl="1">
              <a:lnSpc>
                <a:spcPct val="230000"/>
              </a:lnSpc>
              <a:spcBef>
                <a:spcPct val="0"/>
              </a:spcBef>
            </a:pPr>
            <a:r>
              <a:rPr lang="fa-IR" altLang="en-US" sz="1100" b="1" smtClean="0">
                <a:solidFill>
                  <a:schemeClr val="bg1"/>
                </a:solidFill>
                <a:ea typeface="Times New Roman" pitchFamily="18" charset="0"/>
                <a:cs typeface="Zar" pitchFamily="2" charset="-78"/>
              </a:rPr>
              <a:t> در نهايت رت ها مي توانند با از بين بردن يا آلوده کردن مواد غذايي يا دارويي مشکلات مهمي را براي انسان ايجاد کنند.</a:t>
            </a:r>
            <a:endParaRPr lang="en-US" altLang="en-US" sz="1600" b="1" smtClean="0">
              <a:solidFill>
                <a:schemeClr val="bg1"/>
              </a:solidFill>
              <a:ea typeface="Times New Roman" pitchFamily="18" charset="0"/>
              <a:cs typeface="Zar" pitchFamily="2" charset="-78"/>
            </a:endParaRPr>
          </a:p>
          <a:p>
            <a:pPr marL="0">
              <a:lnSpc>
                <a:spcPct val="80000"/>
              </a:lnSpc>
            </a:pPr>
            <a:endParaRPr lang="en-US" altLang="en-US" sz="1000"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85800"/>
          </a:xfrm>
        </p:spPr>
        <p:txBody>
          <a:bodyPr>
            <a:normAutofit fontScale="90000"/>
          </a:bodyPr>
          <a:lstStyle/>
          <a:p>
            <a:pPr algn="ctr">
              <a:defRPr/>
            </a:pPr>
            <a:r>
              <a:rPr lang="fa-IR" sz="3100" b="1" spc="-60" smtClean="0">
                <a:solidFill>
                  <a:schemeClr val="bg1"/>
                </a:solidFill>
                <a:ea typeface="Times New Roman"/>
                <a:cs typeface="Zar" pitchFamily="2" charset="-78"/>
              </a:rPr>
              <a:t>رديابي</a:t>
            </a:r>
            <a:r>
              <a:rPr sz="5400" smtClean="0">
                <a:solidFill>
                  <a:schemeClr val="bg1"/>
                </a:solidFill>
                <a:ea typeface="Times New Roman"/>
                <a:cs typeface="Zar" pitchFamily="2" charset="-78"/>
              </a:rPr>
              <a:t/>
            </a:r>
            <a:br>
              <a:rPr sz="5400" smtClean="0">
                <a:solidFill>
                  <a:schemeClr val="bg1"/>
                </a:solidFill>
                <a:ea typeface="Times New Roman"/>
                <a:cs typeface="Zar" pitchFamily="2" charset="-78"/>
              </a:rPr>
            </a:br>
            <a:endParaRPr>
              <a:solidFill>
                <a:schemeClr val="bg1"/>
              </a:solidFill>
              <a:cs typeface="Zar" pitchFamily="2" charset="-78"/>
            </a:endParaRPr>
          </a:p>
        </p:txBody>
      </p:sp>
      <p:sp>
        <p:nvSpPr>
          <p:cNvPr id="136195" name="Content Placeholder 2"/>
          <p:cNvSpPr>
            <a:spLocks noGrp="1"/>
          </p:cNvSpPr>
          <p:nvPr>
            <p:ph idx="1"/>
          </p:nvPr>
        </p:nvSpPr>
        <p:spPr>
          <a:xfrm>
            <a:off x="457200" y="914400"/>
            <a:ext cx="8229600" cy="5394325"/>
          </a:xfrm>
        </p:spPr>
        <p:txBody>
          <a:bodyPr/>
          <a:lstStyle/>
          <a:p>
            <a:pPr marL="0" algn="r" rtl="1">
              <a:lnSpc>
                <a:spcPct val="230000"/>
              </a:lnSpc>
              <a:spcBef>
                <a:spcPct val="0"/>
              </a:spcBef>
            </a:pPr>
            <a:r>
              <a:rPr lang="fa-IR" altLang="en-US" sz="1400" b="1" smtClean="0">
                <a:solidFill>
                  <a:schemeClr val="bg1"/>
                </a:solidFill>
                <a:ea typeface="Times New Roman" pitchFamily="18" charset="0"/>
                <a:cs typeface="Zar" pitchFamily="2" charset="-78"/>
              </a:rPr>
              <a:t>اطلاعات مربوط به جونده گان را مي توان از طريق مصاحبه با مردم جمع آوري کرد. </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شخصي که با علائم و نشانه هاي ردپاي رت ها آشنايي دارد، قادر به انجام يک نظرسنجي نسبتا سريع در يك منطقه اي وسيع است. </a:t>
            </a:r>
          </a:p>
          <a:p>
            <a:pPr marL="0" algn="r" rtl="1">
              <a:lnSpc>
                <a:spcPct val="230000"/>
              </a:lnSpc>
              <a:spcBef>
                <a:spcPct val="0"/>
              </a:spcBef>
            </a:pPr>
            <a:r>
              <a:rPr lang="fa-IR" altLang="en-US" sz="1400" b="1" smtClean="0">
                <a:solidFill>
                  <a:schemeClr val="bg1"/>
                </a:solidFill>
                <a:ea typeface="Times New Roman" pitchFamily="18" charset="0"/>
                <a:cs typeface="Zar" pitchFamily="2" charset="-78"/>
              </a:rPr>
              <a:t>اين نشانه ها شامل فضله ها، مسيرهاي عبوري جونده، اثراتي از جاي دم يا پاهاي جونده بر روي گرد و غبار يا پودرهايي که جاي پاهاي جونده را مشخص مي کنند، آثاري از جويدن رت ها/ موش ها، وحود سوراخ هاي زيرزميني و لانه ها در محل مي باشند. بوي جونده، خصوصا موش خانگي، و صداي معمولي توليد شده از جونده  گان نشانه هايي از حضور آن ها در محيط است. اين اطلاعات را مي توان با انجام بازديد در هنگام غروب يا اوايل شب بدست آورد. اين بازديدها ممکن است به صورت تصادفي يا از طريق انتخاب نقاط داراي مشکل بالقوه انجام گيرد. جهت بازديد از اماکني مانند زير ساختمان ها، مناطق قابل دسترس دفعي و پناهگاه ها مي توان از چراغ قوه هاي قوي استفاده کرد. داشتن نقشه براي اين امور لازم است و در صورتي که نقشه قابل دسترس نباشد، بهتر است اين نقشه ها توسط فرد متخصص طراحي شود. </a:t>
            </a:r>
            <a:endParaRPr lang="en-US" altLang="en-US" sz="2200" b="1" smtClean="0">
              <a:solidFill>
                <a:schemeClr val="bg1"/>
              </a:solidFill>
              <a:ea typeface="Times New Roman" pitchFamily="18" charset="0"/>
              <a:cs typeface="Zar" pitchFamily="2" charset="-7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62000"/>
          </a:xfrm>
        </p:spPr>
        <p:txBody>
          <a:bodyPr/>
          <a:lstStyle/>
          <a:p>
            <a:pPr algn="ctr">
              <a:defRPr/>
            </a:pPr>
            <a:r>
              <a:rPr lang="fa-IR" sz="3200" b="1" spc="-60" smtClean="0">
                <a:solidFill>
                  <a:schemeClr val="bg1"/>
                </a:solidFill>
                <a:ea typeface="Times New Roman"/>
                <a:cs typeface="Zar" pitchFamily="2" charset="-78"/>
              </a:rPr>
              <a:t>روش هاي کنترل</a:t>
            </a:r>
            <a:endParaRPr sz="3200">
              <a:solidFill>
                <a:schemeClr val="bg1"/>
              </a:solidFill>
              <a:cs typeface="Zar" pitchFamily="2" charset="-78"/>
            </a:endParaRPr>
          </a:p>
        </p:txBody>
      </p:sp>
      <p:sp>
        <p:nvSpPr>
          <p:cNvPr id="137219" name="Content Placeholder 2"/>
          <p:cNvSpPr>
            <a:spLocks noGrp="1"/>
          </p:cNvSpPr>
          <p:nvPr>
            <p:ph idx="1"/>
          </p:nvPr>
        </p:nvSpPr>
        <p:spPr/>
        <p:txBody>
          <a:bodyPr/>
          <a:lstStyle/>
          <a:p>
            <a:pPr marL="0" algn="r" rtl="1">
              <a:lnSpc>
                <a:spcPct val="250000"/>
              </a:lnSpc>
              <a:spcBef>
                <a:spcPct val="0"/>
              </a:spcBef>
            </a:pPr>
            <a:r>
              <a:rPr lang="fa-IR" altLang="en-US" sz="2000" b="1" smtClean="0">
                <a:solidFill>
                  <a:schemeClr val="bg1"/>
                </a:solidFill>
                <a:ea typeface="Times New Roman" pitchFamily="18" charset="0"/>
                <a:cs typeface="Zar" pitchFamily="2" charset="-78"/>
              </a:rPr>
              <a:t>اقدامات کنترل جونده  گان بهتر است به عنوان يك نياز ضروري در مناطق همه گير يا در طي شيوع تب لاسا، سالمونلوز، لپتوسپيروز، طاعون و تب هانتا يا در هنگام حضور تعداد زيادي از ناقلين به صورت يکپارچه و سيستماتيک انجام شود.</a:t>
            </a:r>
          </a:p>
          <a:p>
            <a:pPr marL="0" algn="r" rtl="1">
              <a:lnSpc>
                <a:spcPct val="250000"/>
              </a:lnSpc>
              <a:spcBef>
                <a:spcPct val="0"/>
              </a:spcBef>
            </a:pPr>
            <a:r>
              <a:rPr lang="fa-IR" altLang="en-US" sz="2000" b="1" smtClean="0">
                <a:solidFill>
                  <a:schemeClr val="bg1"/>
                </a:solidFill>
                <a:ea typeface="Times New Roman" pitchFamily="18" charset="0"/>
                <a:cs typeface="Zar" pitchFamily="2" charset="-78"/>
              </a:rPr>
              <a:t> رعايت نكات بهداشتي در خانواده ها ممکن است سبب ايجاد حفاظت شخصي در برابر آلودگي و مزاحمت ناشي از جونده گان شود</a:t>
            </a:r>
            <a:r>
              <a:rPr lang="fa-IR" altLang="en-US" sz="2000" smtClean="0">
                <a:solidFill>
                  <a:schemeClr val="bg1"/>
                </a:solidFill>
                <a:ea typeface="Times New Roman" pitchFamily="18" charset="0"/>
                <a:cs typeface="Zar" pitchFamily="2" charset="-78"/>
              </a:rPr>
              <a:t>.</a:t>
            </a:r>
            <a:endParaRPr lang="en-US" altLang="en-US" sz="3600" smtClean="0">
              <a:solidFill>
                <a:schemeClr val="bg1"/>
              </a:solidFill>
              <a:ea typeface="Times New Roman" pitchFamily="18" charset="0"/>
              <a:cs typeface="Zar" pitchFamily="2" charset="-78"/>
            </a:endParaRPr>
          </a:p>
          <a:p>
            <a:pPr marL="0"/>
            <a:endParaRPr lang="en-US" altLang="en-US" smtClean="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ctr">
              <a:defRPr/>
            </a:pPr>
            <a:r>
              <a:rPr lang="fa-IR" sz="3200" b="1" spc="-60" smtClean="0">
                <a:solidFill>
                  <a:schemeClr val="bg1"/>
                </a:solidFill>
                <a:effectLst/>
                <a:ea typeface="Times New Roman"/>
                <a:cs typeface="Zar" pitchFamily="2" charset="-78"/>
              </a:rPr>
              <a:t>ملاحظات</a:t>
            </a:r>
            <a:endParaRPr>
              <a:solidFill>
                <a:schemeClr val="bg1"/>
              </a:solidFill>
              <a:cs typeface="Zar" pitchFamily="2" charset="-78"/>
            </a:endParaRPr>
          </a:p>
        </p:txBody>
      </p:sp>
      <p:sp>
        <p:nvSpPr>
          <p:cNvPr id="138243" name="Content Placeholder 2"/>
          <p:cNvSpPr>
            <a:spLocks noGrp="1"/>
          </p:cNvSpPr>
          <p:nvPr>
            <p:ph idx="1"/>
          </p:nvPr>
        </p:nvSpPr>
        <p:spPr>
          <a:xfrm>
            <a:off x="457200" y="990600"/>
            <a:ext cx="8229600" cy="5318125"/>
          </a:xfrm>
        </p:spPr>
        <p:txBody>
          <a:bodyPr/>
          <a:lstStyle/>
          <a:p>
            <a:pPr algn="r" rtl="1">
              <a:lnSpc>
                <a:spcPct val="200000"/>
              </a:lnSpc>
              <a:spcBef>
                <a:spcPct val="0"/>
              </a:spcBef>
              <a:buFont typeface="Symbol" pitchFamily="18" charset="2"/>
              <a:buChar char=""/>
            </a:pPr>
            <a:r>
              <a:rPr lang="fa-IR" altLang="en-US" sz="1700" b="1" smtClean="0">
                <a:solidFill>
                  <a:schemeClr val="bg1"/>
                </a:solidFill>
                <a:ea typeface="Times New Roman" pitchFamily="18" charset="0"/>
                <a:cs typeface="Zar" pitchFamily="2" charset="-78"/>
              </a:rPr>
              <a:t>بهتر است توجه اي ويژه در خصوص حفاظت از بيماران آسيب پذيردر برابر گزيدگي توسط رت ها صورت گيرد.</a:t>
            </a:r>
            <a:endParaRPr lang="en-US" altLang="en-US" sz="1700" b="1" smtClean="0">
              <a:solidFill>
                <a:schemeClr val="bg1"/>
              </a:solidFill>
              <a:ea typeface="Times New Roman" pitchFamily="18" charset="0"/>
              <a:cs typeface="Zar" pitchFamily="2" charset="-78"/>
            </a:endParaRPr>
          </a:p>
          <a:p>
            <a:pPr algn="r" rtl="1">
              <a:lnSpc>
                <a:spcPct val="200000"/>
              </a:lnSpc>
              <a:spcBef>
                <a:spcPct val="0"/>
              </a:spcBef>
              <a:buFont typeface="Symbol" pitchFamily="18" charset="2"/>
              <a:buChar char=""/>
            </a:pPr>
            <a:r>
              <a:rPr lang="fa-IR" altLang="en-US" sz="1700" b="1" smtClean="0">
                <a:solidFill>
                  <a:schemeClr val="bg1"/>
                </a:solidFill>
                <a:ea typeface="Times New Roman" pitchFamily="18" charset="0"/>
                <a:cs typeface="Zar" pitchFamily="2" charset="-78"/>
              </a:rPr>
              <a:t> کاهش دسترسي به ساختمان ها نيازمند دقت بالايي است چرا که موش ها قادر به عبور از سوراخ هاي بسيار کوچک و حتي بالا رفتن از ديوارهاي صاف هستند.</a:t>
            </a:r>
            <a:endParaRPr lang="en-US" altLang="en-US" sz="1700" b="1" smtClean="0">
              <a:solidFill>
                <a:schemeClr val="bg1"/>
              </a:solidFill>
              <a:ea typeface="Times New Roman" pitchFamily="18" charset="0"/>
              <a:cs typeface="Zar" pitchFamily="2" charset="-78"/>
            </a:endParaRPr>
          </a:p>
          <a:p>
            <a:pPr algn="r" rtl="1">
              <a:lnSpc>
                <a:spcPct val="200000"/>
              </a:lnSpc>
            </a:pPr>
            <a:r>
              <a:rPr lang="fa-IR" altLang="en-US" sz="1700" b="1" smtClean="0">
                <a:solidFill>
                  <a:schemeClr val="bg1"/>
                </a:solidFill>
                <a:ea typeface="Times New Roman" pitchFamily="18" charset="0"/>
                <a:cs typeface="Zar" pitchFamily="2" charset="-78"/>
              </a:rPr>
              <a:t>مراقبت وي‍‍ژه جهت مواجعه با جونده گان به دام افتاده. رت ها، مخازني طبيعي براي ويروس تب لاسا هستند. اين ويروس از طريق ادرار رت ها پخش مي شود. در صورت به دام افتادن رت هاي آلوده، بايد از آن ها بدون تماس مستقيم برخورد كرد چرا که اين جونده گان در تمامي قسمت هاي قفس ادرار مي کنند و به اين صورت ويروس را به کل فضاي قفس پخش مي كنند. در اين گونه موارد براي جلوگيري از خطر هاري، خصوصا با وجود حيوانات زنده( به عنوان مثال رت)، حيوان را همراه با قفس در محلول گندزدا غرق کرده و لاشه ي آن را با استفاده از دستکش برداشته و به صورت بهداشتي دفع كرد. </a:t>
            </a:r>
            <a:endParaRPr lang="en-US" altLang="en-US" sz="1700" b="1" smtClean="0">
              <a:solidFill>
                <a:schemeClr val="bg1"/>
              </a:solidFill>
              <a:ea typeface="Times New Roman" pitchFamily="18" charset="0"/>
              <a:cs typeface="Zar" pitchFamily="2" charset="-78"/>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pPr algn="ctr">
              <a:defRPr/>
            </a:pPr>
            <a:r>
              <a:rPr lang="fa-IR" sz="2800" smtClean="0">
                <a:solidFill>
                  <a:schemeClr val="bg1"/>
                </a:solidFill>
                <a:effectLst/>
                <a:ea typeface="Calibri"/>
                <a:cs typeface="Zar" pitchFamily="2" charset="-78"/>
              </a:rPr>
              <a:t>نكات كليدي در مورد </a:t>
            </a:r>
            <a:r>
              <a:rPr lang="ar-SA" sz="2800" smtClean="0">
                <a:solidFill>
                  <a:schemeClr val="bg1"/>
                </a:solidFill>
                <a:effectLst/>
                <a:ea typeface="Calibri"/>
                <a:cs typeface="Zar" pitchFamily="2" charset="-78"/>
              </a:rPr>
              <a:t>مگس ها (غير نيش زن) </a:t>
            </a:r>
            <a:endParaRPr sz="2800">
              <a:solidFill>
                <a:schemeClr val="bg1"/>
              </a:solidFill>
              <a:cs typeface="Zar" pitchFamily="2" charset="-78"/>
            </a:endParaRPr>
          </a:p>
        </p:txBody>
      </p:sp>
      <p:sp>
        <p:nvSpPr>
          <p:cNvPr id="139267" name="Content Placeholder 2"/>
          <p:cNvSpPr>
            <a:spLocks noGrp="1"/>
          </p:cNvSpPr>
          <p:nvPr>
            <p:ph idx="1"/>
          </p:nvPr>
        </p:nvSpPr>
        <p:spPr>
          <a:xfrm>
            <a:off x="457200" y="1295400"/>
            <a:ext cx="8229600" cy="5013325"/>
          </a:xfrm>
        </p:spPr>
        <p:txBody>
          <a:bodyPr/>
          <a:lstStyle/>
          <a:p>
            <a:pPr algn="r" rtl="1">
              <a:lnSpc>
                <a:spcPct val="200000"/>
              </a:lnSpc>
            </a:pPr>
            <a:r>
              <a:rPr lang="ar-SA" altLang="en-US" sz="2000" b="1" smtClean="0">
                <a:solidFill>
                  <a:schemeClr val="bg1"/>
                </a:solidFill>
                <a:ea typeface="Calibri" pitchFamily="34" charset="0"/>
                <a:cs typeface="Zar" pitchFamily="2" charset="-78"/>
              </a:rPr>
              <a:t>مگس هاي خانگي داراي پراكندگي جهاني هستند. آنها ارتباط بسيار نزديکي با انسان دارند.</a:t>
            </a:r>
            <a:endParaRPr lang="fa-IR" altLang="en-US" sz="2000" b="1" smtClean="0">
              <a:solidFill>
                <a:schemeClr val="bg1"/>
              </a:solidFill>
              <a:ea typeface="Calibri" pitchFamily="34" charset="0"/>
              <a:cs typeface="Zar" pitchFamily="2" charset="-78"/>
            </a:endParaRPr>
          </a:p>
          <a:p>
            <a:pPr algn="r" rtl="1">
              <a:lnSpc>
                <a:spcPct val="200000"/>
              </a:lnSpc>
            </a:pPr>
            <a:r>
              <a:rPr lang="ar-SA" altLang="en-US" sz="2000" b="1" smtClean="0">
                <a:solidFill>
                  <a:schemeClr val="bg1"/>
                </a:solidFill>
                <a:ea typeface="Calibri" pitchFamily="34" charset="0"/>
                <a:cs typeface="Zar" pitchFamily="2" charset="-78"/>
              </a:rPr>
              <a:t> مگس خانگي، مگس صورت و مگس گوشت به عنوان عوامل مهم بهداشتي به حساب مي آيند</a:t>
            </a:r>
            <a:endParaRPr lang="fa-IR" altLang="en-US" sz="2000" b="1" smtClean="0">
              <a:solidFill>
                <a:schemeClr val="bg1"/>
              </a:solidFill>
              <a:ea typeface="Calibri" pitchFamily="34" charset="0"/>
              <a:cs typeface="Zar" pitchFamily="2" charset="-78"/>
            </a:endParaRPr>
          </a:p>
          <a:p>
            <a:pPr algn="r" rtl="1">
              <a:lnSpc>
                <a:spcPct val="200000"/>
              </a:lnSpc>
            </a:pPr>
            <a:r>
              <a:rPr lang="ar-SA" altLang="en-US" sz="2000" b="1" smtClean="0">
                <a:solidFill>
                  <a:schemeClr val="bg1"/>
                </a:solidFill>
                <a:ea typeface="Calibri" pitchFamily="34" charset="0"/>
                <a:cs typeface="Zar" pitchFamily="2" charset="-78"/>
              </a:rPr>
              <a:t> آنها عوامل بيماريزا را از انسان به انسان يا از مدفوع به غذا منتقل مي کنند.</a:t>
            </a:r>
            <a:endParaRPr lang="en-US" altLang="en-US" sz="2000" b="1" smtClean="0">
              <a:solidFill>
                <a:schemeClr val="bg1"/>
              </a:solidFill>
              <a:ea typeface="Calibri" pitchFamily="34" charset="0"/>
              <a:cs typeface="Zar" pitchFamily="2" charset="-7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ctr">
              <a:defRPr/>
            </a:pPr>
            <a:r>
              <a:rPr lang="ar-SA" b="1" smtClean="0">
                <a:solidFill>
                  <a:schemeClr val="bg1"/>
                </a:solidFill>
                <a:ea typeface="Calibri"/>
                <a:cs typeface="Zar" pitchFamily="2" charset="-78"/>
              </a:rPr>
              <a:t>بيولوژي</a:t>
            </a:r>
            <a:endParaRPr>
              <a:solidFill>
                <a:schemeClr val="bg1"/>
              </a:solidFill>
              <a:cs typeface="Zar" pitchFamily="2" charset="-78"/>
            </a:endParaRPr>
          </a:p>
        </p:txBody>
      </p:sp>
      <p:sp>
        <p:nvSpPr>
          <p:cNvPr id="3" name="Content Placeholder 2"/>
          <p:cNvSpPr>
            <a:spLocks noGrp="1"/>
          </p:cNvSpPr>
          <p:nvPr>
            <p:ph idx="1"/>
          </p:nvPr>
        </p:nvSpPr>
        <p:spPr>
          <a:xfrm>
            <a:off x="457200" y="1143000"/>
            <a:ext cx="8229600" cy="5165725"/>
          </a:xfrm>
        </p:spPr>
        <p:txBody>
          <a:bodyPr>
            <a:normAutofit fontScale="47500" lnSpcReduction="20000"/>
          </a:bodyPr>
          <a:lstStyle/>
          <a:p>
            <a:pPr marL="0" algn="just" rtl="1">
              <a:lnSpc>
                <a:spcPct val="220000"/>
              </a:lnSpc>
              <a:spcBef>
                <a:spcPts val="0"/>
              </a:spcBef>
              <a:spcAft>
                <a:spcPts val="800"/>
              </a:spcAft>
              <a:defRPr/>
            </a:pPr>
            <a:r>
              <a:rPr lang="ar-SA" b="1" dirty="0" smtClean="0">
                <a:solidFill>
                  <a:schemeClr val="bg1"/>
                </a:solidFill>
                <a:ea typeface="Calibri"/>
                <a:cs typeface="Zar" pitchFamily="2" charset="-78"/>
              </a:rPr>
              <a:t>چرخه زندگي </a:t>
            </a:r>
            <a:r>
              <a:rPr lang="ar-SA" b="1" dirty="0">
                <a:solidFill>
                  <a:schemeClr val="bg1"/>
                </a:solidFill>
                <a:ea typeface="Calibri"/>
                <a:cs typeface="Zar" pitchFamily="2" charset="-78"/>
              </a:rPr>
              <a:t>مگس ها به ترتيب شامل چهار مرحله تخم، ماگوت( لارو)، پوپ و بالغ است. </a:t>
            </a:r>
            <a:r>
              <a:rPr lang="ar-SA" b="1" dirty="0" smtClean="0">
                <a:solidFill>
                  <a:schemeClr val="bg1"/>
                </a:solidFill>
                <a:ea typeface="Calibri"/>
                <a:cs typeface="Zar" pitchFamily="2" charset="-78"/>
              </a:rPr>
              <a:t>يک </a:t>
            </a:r>
            <a:r>
              <a:rPr lang="ar-SA" b="1" dirty="0">
                <a:solidFill>
                  <a:schemeClr val="bg1"/>
                </a:solidFill>
                <a:ea typeface="Calibri"/>
                <a:cs typeface="Zar" pitchFamily="2" charset="-78"/>
              </a:rPr>
              <a:t>مگس </a:t>
            </a:r>
            <a:r>
              <a:rPr lang="ar-SA" b="1" dirty="0" smtClean="0">
                <a:solidFill>
                  <a:schemeClr val="bg1"/>
                </a:solidFill>
                <a:ea typeface="Calibri"/>
                <a:cs typeface="Zar" pitchFamily="2" charset="-78"/>
              </a:rPr>
              <a:t>خانگي </a:t>
            </a:r>
            <a:r>
              <a:rPr lang="ar-SA" b="1" dirty="0">
                <a:solidFill>
                  <a:schemeClr val="bg1"/>
                </a:solidFill>
                <a:ea typeface="Calibri"/>
                <a:cs typeface="Zar" pitchFamily="2" charset="-78"/>
              </a:rPr>
              <a:t>ماده </a:t>
            </a:r>
            <a:r>
              <a:rPr lang="ar-SA" b="1" dirty="0" smtClean="0">
                <a:solidFill>
                  <a:schemeClr val="bg1"/>
                </a:solidFill>
                <a:ea typeface="Calibri"/>
                <a:cs typeface="Zar" pitchFamily="2" charset="-78"/>
              </a:rPr>
              <a:t>مي </a:t>
            </a:r>
            <a:r>
              <a:rPr lang="ar-SA" b="1" dirty="0">
                <a:solidFill>
                  <a:schemeClr val="bg1"/>
                </a:solidFill>
                <a:ea typeface="Calibri"/>
                <a:cs typeface="Zar" pitchFamily="2" charset="-78"/>
              </a:rPr>
              <a:t>تواند تا حدود 2000 تخم در هر ماه بگذارد. تخم ها در </a:t>
            </a:r>
            <a:r>
              <a:rPr lang="ar-SA" b="1" dirty="0" smtClean="0">
                <a:solidFill>
                  <a:schemeClr val="bg1"/>
                </a:solidFill>
                <a:ea typeface="Calibri"/>
                <a:cs typeface="Zar" pitchFamily="2" charset="-78"/>
              </a:rPr>
              <a:t>زيستگاه هاي </a:t>
            </a:r>
            <a:r>
              <a:rPr lang="ar-SA" b="1" dirty="0">
                <a:solidFill>
                  <a:schemeClr val="bg1"/>
                </a:solidFill>
                <a:ea typeface="Calibri"/>
                <a:cs typeface="Zar" pitchFamily="2" charset="-78"/>
              </a:rPr>
              <a:t>مختلف مخصوصا در زباله و مدفوع انسان و </a:t>
            </a:r>
            <a:r>
              <a:rPr lang="ar-SA" b="1" dirty="0" smtClean="0">
                <a:solidFill>
                  <a:schemeClr val="bg1"/>
                </a:solidFill>
                <a:ea typeface="Calibri"/>
                <a:cs typeface="Zar" pitchFamily="2" charset="-78"/>
              </a:rPr>
              <a:t>حيوان </a:t>
            </a:r>
            <a:r>
              <a:rPr lang="ar-SA" b="1" dirty="0">
                <a:solidFill>
                  <a:schemeClr val="bg1"/>
                </a:solidFill>
                <a:ea typeface="Calibri"/>
                <a:cs typeface="Zar" pitchFamily="2" charset="-78"/>
              </a:rPr>
              <a:t>گذاشته </a:t>
            </a:r>
            <a:r>
              <a:rPr lang="ar-SA" b="1" dirty="0" smtClean="0">
                <a:solidFill>
                  <a:schemeClr val="bg1"/>
                </a:solidFill>
                <a:ea typeface="Calibri"/>
                <a:cs typeface="Zar" pitchFamily="2" charset="-78"/>
              </a:rPr>
              <a:t>مي </a:t>
            </a:r>
            <a:r>
              <a:rPr lang="ar-SA" b="1" dirty="0">
                <a:solidFill>
                  <a:schemeClr val="bg1"/>
                </a:solidFill>
                <a:ea typeface="Calibri"/>
                <a:cs typeface="Zar" pitchFamily="2" charset="-78"/>
              </a:rPr>
              <a:t>شوند،. بسته به دما، زمان رشد تخم تا بالغ از </a:t>
            </a:r>
            <a:r>
              <a:rPr lang="ar-SA" b="1" dirty="0" smtClean="0">
                <a:solidFill>
                  <a:schemeClr val="bg1"/>
                </a:solidFill>
                <a:ea typeface="Calibri"/>
                <a:cs typeface="Zar" pitchFamily="2" charset="-78"/>
              </a:rPr>
              <a:t>يک </a:t>
            </a:r>
            <a:r>
              <a:rPr lang="ar-SA" b="1" dirty="0">
                <a:solidFill>
                  <a:schemeClr val="bg1"/>
                </a:solidFill>
                <a:ea typeface="Calibri"/>
                <a:cs typeface="Zar" pitchFamily="2" charset="-78"/>
              </a:rPr>
              <a:t>تا شش هفته به طول </a:t>
            </a:r>
            <a:r>
              <a:rPr lang="ar-SA" b="1" dirty="0" smtClean="0">
                <a:solidFill>
                  <a:schemeClr val="bg1"/>
                </a:solidFill>
                <a:ea typeface="Calibri"/>
                <a:cs typeface="Zar" pitchFamily="2" charset="-78"/>
              </a:rPr>
              <a:t>مي </a:t>
            </a:r>
            <a:r>
              <a:rPr lang="ar-SA" b="1" dirty="0">
                <a:solidFill>
                  <a:schemeClr val="bg1"/>
                </a:solidFill>
                <a:ea typeface="Calibri"/>
                <a:cs typeface="Zar" pitchFamily="2" charset="-78"/>
              </a:rPr>
              <a:t>انجامد. مگس </a:t>
            </a:r>
            <a:r>
              <a:rPr lang="ar-SA" b="1" dirty="0" smtClean="0">
                <a:solidFill>
                  <a:schemeClr val="bg1"/>
                </a:solidFill>
                <a:ea typeface="Calibri"/>
                <a:cs typeface="Zar" pitchFamily="2" charset="-78"/>
              </a:rPr>
              <a:t>هاي </a:t>
            </a:r>
            <a:r>
              <a:rPr lang="ar-SA" b="1" dirty="0">
                <a:solidFill>
                  <a:schemeClr val="bg1"/>
                </a:solidFill>
                <a:ea typeface="Calibri"/>
                <a:cs typeface="Zar" pitchFamily="2" charset="-78"/>
              </a:rPr>
              <a:t>بالغ بسته به </a:t>
            </a:r>
            <a:r>
              <a:rPr lang="ar-SA" b="1" dirty="0" smtClean="0">
                <a:solidFill>
                  <a:schemeClr val="bg1"/>
                </a:solidFill>
                <a:ea typeface="Calibri"/>
                <a:cs typeface="Zar" pitchFamily="2" charset="-78"/>
              </a:rPr>
              <a:t>شرايط </a:t>
            </a:r>
            <a:r>
              <a:rPr lang="ar-SA" b="1" dirty="0">
                <a:solidFill>
                  <a:schemeClr val="bg1"/>
                </a:solidFill>
                <a:ea typeface="Calibri"/>
                <a:cs typeface="Zar" pitchFamily="2" charset="-78"/>
              </a:rPr>
              <a:t>آب و </a:t>
            </a:r>
            <a:r>
              <a:rPr lang="ar-SA" b="1" dirty="0" smtClean="0">
                <a:solidFill>
                  <a:schemeClr val="bg1"/>
                </a:solidFill>
                <a:ea typeface="Calibri"/>
                <a:cs typeface="Zar" pitchFamily="2" charset="-78"/>
              </a:rPr>
              <a:t>هوايي </a:t>
            </a:r>
            <a:r>
              <a:rPr lang="ar-SA" b="1" dirty="0">
                <a:solidFill>
                  <a:schemeClr val="bg1"/>
                </a:solidFill>
                <a:ea typeface="Calibri"/>
                <a:cs typeface="Zar" pitchFamily="2" charset="-78"/>
              </a:rPr>
              <a:t>و گونه </a:t>
            </a:r>
            <a:r>
              <a:rPr lang="ar-SA" b="1" dirty="0" smtClean="0">
                <a:solidFill>
                  <a:schemeClr val="bg1"/>
                </a:solidFill>
                <a:ea typeface="Calibri"/>
                <a:cs typeface="Zar" pitchFamily="2" charset="-78"/>
              </a:rPr>
              <a:t>هاي </a:t>
            </a:r>
            <a:r>
              <a:rPr lang="ar-SA" b="1" dirty="0">
                <a:solidFill>
                  <a:schemeClr val="bg1"/>
                </a:solidFill>
                <a:ea typeface="Calibri"/>
                <a:cs typeface="Zar" pitchFamily="2" charset="-78"/>
              </a:rPr>
              <a:t>خود طول </a:t>
            </a:r>
            <a:r>
              <a:rPr lang="ar-SA" b="1" dirty="0" smtClean="0">
                <a:solidFill>
                  <a:schemeClr val="bg1"/>
                </a:solidFill>
                <a:ea typeface="Calibri"/>
                <a:cs typeface="Zar" pitchFamily="2" charset="-78"/>
              </a:rPr>
              <a:t>عمري </a:t>
            </a:r>
            <a:r>
              <a:rPr lang="ar-SA" b="1" dirty="0">
                <a:solidFill>
                  <a:schemeClr val="bg1"/>
                </a:solidFill>
                <a:ea typeface="Calibri"/>
                <a:cs typeface="Zar" pitchFamily="2" charset="-78"/>
              </a:rPr>
              <a:t>از سه هفته تا سه ماه دارند. مگس ها از </a:t>
            </a:r>
            <a:r>
              <a:rPr lang="ar-SA" b="1" dirty="0" smtClean="0">
                <a:solidFill>
                  <a:schemeClr val="bg1"/>
                </a:solidFill>
                <a:ea typeface="Calibri"/>
                <a:cs typeface="Zar" pitchFamily="2" charset="-78"/>
              </a:rPr>
              <a:t>تمامي </a:t>
            </a:r>
            <a:r>
              <a:rPr lang="ar-SA" b="1" dirty="0">
                <a:solidFill>
                  <a:schemeClr val="bg1"/>
                </a:solidFill>
                <a:ea typeface="Calibri"/>
                <a:cs typeface="Zar" pitchFamily="2" charset="-78"/>
              </a:rPr>
              <a:t>انواع مواد </a:t>
            </a:r>
            <a:r>
              <a:rPr lang="ar-SA" b="1" dirty="0" smtClean="0">
                <a:solidFill>
                  <a:schemeClr val="bg1"/>
                </a:solidFill>
                <a:ea typeface="Calibri"/>
                <a:cs typeface="Zar" pitchFamily="2" charset="-78"/>
              </a:rPr>
              <a:t>دفعي </a:t>
            </a:r>
            <a:r>
              <a:rPr lang="ar-SA" b="1" dirty="0">
                <a:solidFill>
                  <a:schemeClr val="bg1"/>
                </a:solidFill>
                <a:ea typeface="Calibri"/>
                <a:cs typeface="Zar" pitchFamily="2" charset="-78"/>
              </a:rPr>
              <a:t>، زباله، عرق و فضولات </a:t>
            </a:r>
            <a:r>
              <a:rPr lang="ar-SA" b="1" dirty="0" smtClean="0">
                <a:solidFill>
                  <a:schemeClr val="bg1"/>
                </a:solidFill>
                <a:ea typeface="Calibri"/>
                <a:cs typeface="Zar" pitchFamily="2" charset="-78"/>
              </a:rPr>
              <a:t>انساني، تغذيه مي </a:t>
            </a:r>
            <a:r>
              <a:rPr lang="ar-SA" b="1" dirty="0">
                <a:solidFill>
                  <a:schemeClr val="bg1"/>
                </a:solidFill>
                <a:ea typeface="Calibri"/>
                <a:cs typeface="Zar" pitchFamily="2" charset="-78"/>
              </a:rPr>
              <a:t>کنند( انسان </a:t>
            </a:r>
            <a:r>
              <a:rPr lang="ar-SA" b="1" dirty="0" smtClean="0">
                <a:solidFill>
                  <a:schemeClr val="bg1"/>
                </a:solidFill>
                <a:ea typeface="Calibri"/>
                <a:cs typeface="Zar" pitchFamily="2" charset="-78"/>
              </a:rPr>
              <a:t>يا حيوان</a:t>
            </a:r>
            <a:r>
              <a:rPr lang="ar-SA" b="1" dirty="0">
                <a:solidFill>
                  <a:schemeClr val="bg1"/>
                </a:solidFill>
                <a:ea typeface="Calibri"/>
                <a:cs typeface="Zar" pitchFamily="2" charset="-78"/>
              </a:rPr>
              <a:t>).</a:t>
            </a:r>
            <a:endParaRPr lang="en-US" sz="4400" b="1" dirty="0">
              <a:solidFill>
                <a:schemeClr val="bg1"/>
              </a:solidFill>
              <a:ea typeface="Calibri"/>
              <a:cs typeface="Zar" pitchFamily="2" charset="-78"/>
            </a:endParaRPr>
          </a:p>
          <a:p>
            <a:pPr algn="just" rtl="1">
              <a:lnSpc>
                <a:spcPct val="220000"/>
              </a:lnSpc>
              <a:spcBef>
                <a:spcPts val="0"/>
              </a:spcBef>
              <a:spcAft>
                <a:spcPts val="800"/>
              </a:spcAft>
              <a:buFont typeface="Symbol"/>
              <a:buChar char=""/>
              <a:defRPr/>
            </a:pPr>
            <a:r>
              <a:rPr lang="ar-SA" b="1" dirty="0">
                <a:solidFill>
                  <a:schemeClr val="bg1"/>
                </a:solidFill>
                <a:ea typeface="Calibri"/>
                <a:cs typeface="Zar" pitchFamily="2" charset="-78"/>
              </a:rPr>
              <a:t>مگس </a:t>
            </a:r>
            <a:r>
              <a:rPr lang="ar-SA" b="1" dirty="0" smtClean="0">
                <a:solidFill>
                  <a:schemeClr val="bg1"/>
                </a:solidFill>
                <a:ea typeface="Calibri"/>
                <a:cs typeface="Zar" pitchFamily="2" charset="-78"/>
              </a:rPr>
              <a:t>خانگي </a:t>
            </a:r>
            <a:r>
              <a:rPr lang="ar-SA" b="1" dirty="0">
                <a:solidFill>
                  <a:schemeClr val="bg1"/>
                </a:solidFill>
                <a:ea typeface="Calibri"/>
                <a:cs typeface="Zar" pitchFamily="2" charset="-78"/>
              </a:rPr>
              <a:t>در مناطق </a:t>
            </a:r>
            <a:r>
              <a:rPr lang="ar-SA" b="1" dirty="0" smtClean="0">
                <a:solidFill>
                  <a:schemeClr val="bg1"/>
                </a:solidFill>
                <a:ea typeface="Calibri"/>
                <a:cs typeface="Zar" pitchFamily="2" charset="-78"/>
              </a:rPr>
              <a:t>شهري </a:t>
            </a:r>
            <a:r>
              <a:rPr lang="ar-SA" b="1" dirty="0">
                <a:solidFill>
                  <a:schemeClr val="bg1"/>
                </a:solidFill>
                <a:ea typeface="Calibri"/>
                <a:cs typeface="Zar" pitchFamily="2" charset="-78"/>
              </a:rPr>
              <a:t>بر </a:t>
            </a:r>
            <a:r>
              <a:rPr lang="ar-SA" b="1" dirty="0" smtClean="0">
                <a:solidFill>
                  <a:schemeClr val="bg1"/>
                </a:solidFill>
                <a:ea typeface="Calibri"/>
                <a:cs typeface="Zar" pitchFamily="2" charset="-78"/>
              </a:rPr>
              <a:t>روي </a:t>
            </a:r>
            <a:r>
              <a:rPr lang="ar-SA" b="1" dirty="0">
                <a:solidFill>
                  <a:schemeClr val="bg1"/>
                </a:solidFill>
                <a:ea typeface="Calibri"/>
                <a:cs typeface="Zar" pitchFamily="2" charset="-78"/>
              </a:rPr>
              <a:t>زباله هاي آلي </a:t>
            </a:r>
            <a:r>
              <a:rPr lang="ar-SA" b="1" dirty="0" smtClean="0">
                <a:solidFill>
                  <a:schemeClr val="bg1"/>
                </a:solidFill>
                <a:ea typeface="Calibri"/>
                <a:cs typeface="Zar" pitchFamily="2" charset="-78"/>
              </a:rPr>
              <a:t>خانگي </a:t>
            </a:r>
            <a:r>
              <a:rPr lang="ar-SA" b="1" dirty="0">
                <a:solidFill>
                  <a:schemeClr val="bg1"/>
                </a:solidFill>
                <a:ea typeface="Calibri"/>
                <a:cs typeface="Zar" pitchFamily="2" charset="-78"/>
              </a:rPr>
              <a:t>، و در مناطق </a:t>
            </a:r>
            <a:r>
              <a:rPr lang="ar-SA" b="1" dirty="0" smtClean="0">
                <a:solidFill>
                  <a:schemeClr val="bg1"/>
                </a:solidFill>
                <a:ea typeface="Calibri"/>
                <a:cs typeface="Zar" pitchFamily="2" charset="-78"/>
              </a:rPr>
              <a:t>روستايي </a:t>
            </a:r>
            <a:r>
              <a:rPr lang="ar-SA" b="1" dirty="0">
                <a:solidFill>
                  <a:schemeClr val="bg1"/>
                </a:solidFill>
                <a:ea typeface="Calibri"/>
                <a:cs typeface="Zar" pitchFamily="2" charset="-78"/>
              </a:rPr>
              <a:t>بيشتر بر </a:t>
            </a:r>
            <a:r>
              <a:rPr lang="ar-SA" b="1" dirty="0" smtClean="0">
                <a:solidFill>
                  <a:schemeClr val="bg1"/>
                </a:solidFill>
                <a:ea typeface="Calibri"/>
                <a:cs typeface="Zar" pitchFamily="2" charset="-78"/>
              </a:rPr>
              <a:t>روي </a:t>
            </a:r>
            <a:r>
              <a:rPr lang="ar-SA" b="1" dirty="0">
                <a:solidFill>
                  <a:schemeClr val="bg1"/>
                </a:solidFill>
                <a:ea typeface="Calibri"/>
                <a:cs typeface="Zar" pitchFamily="2" charset="-78"/>
              </a:rPr>
              <a:t>فضولات </a:t>
            </a:r>
            <a:r>
              <a:rPr lang="ar-SA" b="1" dirty="0" smtClean="0">
                <a:solidFill>
                  <a:schemeClr val="bg1"/>
                </a:solidFill>
                <a:ea typeface="Calibri"/>
                <a:cs typeface="Zar" pitchFamily="2" charset="-78"/>
              </a:rPr>
              <a:t>حيواني </a:t>
            </a:r>
            <a:r>
              <a:rPr lang="ar-SA" b="1" dirty="0">
                <a:solidFill>
                  <a:schemeClr val="bg1"/>
                </a:solidFill>
                <a:ea typeface="Calibri"/>
                <a:cs typeface="Zar" pitchFamily="2" charset="-78"/>
              </a:rPr>
              <a:t>تخم </a:t>
            </a:r>
            <a:r>
              <a:rPr lang="ar-SA" b="1" dirty="0" smtClean="0">
                <a:solidFill>
                  <a:schemeClr val="bg1"/>
                </a:solidFill>
                <a:ea typeface="Calibri"/>
                <a:cs typeface="Zar" pitchFamily="2" charset="-78"/>
              </a:rPr>
              <a:t>گذاري مي </a:t>
            </a:r>
            <a:r>
              <a:rPr lang="ar-SA" b="1" dirty="0">
                <a:solidFill>
                  <a:schemeClr val="bg1"/>
                </a:solidFill>
                <a:ea typeface="Calibri"/>
                <a:cs typeface="Zar" pitchFamily="2" charset="-78"/>
              </a:rPr>
              <a:t>کنند. ولي تخم </a:t>
            </a:r>
            <a:r>
              <a:rPr lang="ar-SA" b="1" dirty="0" smtClean="0">
                <a:solidFill>
                  <a:schemeClr val="bg1"/>
                </a:solidFill>
                <a:ea typeface="Calibri"/>
                <a:cs typeface="Zar" pitchFamily="2" charset="-78"/>
              </a:rPr>
              <a:t>هاي </a:t>
            </a:r>
            <a:r>
              <a:rPr lang="ar-SA" b="1" dirty="0">
                <a:solidFill>
                  <a:schemeClr val="bg1"/>
                </a:solidFill>
                <a:ea typeface="Calibri"/>
                <a:cs typeface="Zar" pitchFamily="2" charset="-78"/>
              </a:rPr>
              <a:t>خود را در توالت و فضولات انساني </a:t>
            </a:r>
            <a:r>
              <a:rPr lang="ar-SA" b="1" dirty="0" smtClean="0">
                <a:solidFill>
                  <a:schemeClr val="bg1"/>
                </a:solidFill>
                <a:ea typeface="Calibri"/>
                <a:cs typeface="Zar" pitchFamily="2" charset="-78"/>
              </a:rPr>
              <a:t>نمي </a:t>
            </a:r>
            <a:r>
              <a:rPr lang="ar-SA" b="1" dirty="0">
                <a:solidFill>
                  <a:schemeClr val="bg1"/>
                </a:solidFill>
                <a:ea typeface="Calibri"/>
                <a:cs typeface="Zar" pitchFamily="2" charset="-78"/>
              </a:rPr>
              <a:t>گذارند.</a:t>
            </a:r>
            <a:endParaRPr lang="en-US" sz="4400" b="1" dirty="0">
              <a:solidFill>
                <a:schemeClr val="bg1"/>
              </a:solidFill>
              <a:ea typeface="Calibri"/>
              <a:cs typeface="Zar" pitchFamily="2" charset="-78"/>
            </a:endParaRPr>
          </a:p>
          <a:p>
            <a:pPr algn="just" rtl="1">
              <a:lnSpc>
                <a:spcPct val="220000"/>
              </a:lnSpc>
              <a:spcBef>
                <a:spcPts val="0"/>
              </a:spcBef>
              <a:spcAft>
                <a:spcPts val="800"/>
              </a:spcAft>
              <a:buFont typeface="Symbol"/>
              <a:buChar char=""/>
              <a:defRPr/>
            </a:pPr>
            <a:r>
              <a:rPr lang="ar-SA" b="1" dirty="0">
                <a:solidFill>
                  <a:schemeClr val="bg1"/>
                </a:solidFill>
                <a:ea typeface="Calibri"/>
                <a:cs typeface="Zar" pitchFamily="2" charset="-78"/>
              </a:rPr>
              <a:t>مگس صورت عمدتا بر روي فضولات </a:t>
            </a:r>
            <a:r>
              <a:rPr lang="ar-SA" b="1" dirty="0" smtClean="0">
                <a:solidFill>
                  <a:schemeClr val="bg1"/>
                </a:solidFill>
                <a:ea typeface="Calibri"/>
                <a:cs typeface="Zar" pitchFamily="2" charset="-78"/>
              </a:rPr>
              <a:t>انساني روي </a:t>
            </a:r>
            <a:r>
              <a:rPr lang="ar-SA" b="1" dirty="0">
                <a:solidFill>
                  <a:schemeClr val="bg1"/>
                </a:solidFill>
                <a:ea typeface="Calibri"/>
                <a:cs typeface="Zar" pitchFamily="2" charset="-78"/>
              </a:rPr>
              <a:t>سطح خاک، </a:t>
            </a:r>
            <a:r>
              <a:rPr lang="ar-SA" b="1" dirty="0" smtClean="0">
                <a:solidFill>
                  <a:schemeClr val="bg1"/>
                </a:solidFill>
                <a:ea typeface="Calibri"/>
                <a:cs typeface="Zar" pitchFamily="2" charset="-78"/>
              </a:rPr>
              <a:t>تخمريزي مي </a:t>
            </a:r>
            <a:r>
              <a:rPr lang="ar-SA" b="1" dirty="0">
                <a:solidFill>
                  <a:schemeClr val="bg1"/>
                </a:solidFill>
                <a:ea typeface="Calibri"/>
                <a:cs typeface="Zar" pitchFamily="2" charset="-78"/>
              </a:rPr>
              <a:t>کنند اما در چاههاي توالت سر </a:t>
            </a:r>
            <a:r>
              <a:rPr lang="ar-SA" b="1" dirty="0" smtClean="0">
                <a:solidFill>
                  <a:schemeClr val="bg1"/>
                </a:solidFill>
                <a:ea typeface="Calibri"/>
                <a:cs typeface="Zar" pitchFamily="2" charset="-78"/>
              </a:rPr>
              <a:t>پوشيده </a:t>
            </a:r>
            <a:r>
              <a:rPr lang="ar-SA" b="1" dirty="0">
                <a:solidFill>
                  <a:schemeClr val="bg1"/>
                </a:solidFill>
                <a:ea typeface="Calibri"/>
                <a:cs typeface="Zar" pitchFamily="2" charset="-78"/>
              </a:rPr>
              <a:t>شده تخم ريزي نمي كنند. مگس صورت به </a:t>
            </a:r>
            <a:r>
              <a:rPr lang="ar-SA" b="1" dirty="0" smtClean="0">
                <a:solidFill>
                  <a:schemeClr val="bg1"/>
                </a:solidFill>
                <a:ea typeface="Calibri"/>
                <a:cs typeface="Zar" pitchFamily="2" charset="-78"/>
              </a:rPr>
              <a:t>تغذيه </a:t>
            </a:r>
            <a:r>
              <a:rPr lang="ar-SA" b="1" dirty="0">
                <a:solidFill>
                  <a:schemeClr val="bg1"/>
                </a:solidFill>
                <a:ea typeface="Calibri"/>
                <a:cs typeface="Zar" pitchFamily="2" charset="-78"/>
              </a:rPr>
              <a:t>از ترشحات چشم </a:t>
            </a:r>
            <a:r>
              <a:rPr lang="ar-SA" b="1" dirty="0" smtClean="0">
                <a:solidFill>
                  <a:schemeClr val="bg1"/>
                </a:solidFill>
                <a:ea typeface="Calibri"/>
                <a:cs typeface="Zar" pitchFamily="2" charset="-78"/>
              </a:rPr>
              <a:t>انساني، </a:t>
            </a:r>
            <a:r>
              <a:rPr lang="ar-SA" b="1" dirty="0">
                <a:solidFill>
                  <a:schemeClr val="bg1"/>
                </a:solidFill>
                <a:ea typeface="Calibri"/>
                <a:cs typeface="Zar" pitchFamily="2" charset="-78"/>
              </a:rPr>
              <a:t>مخصوصا چشم بچه ها معروف بوده و در </a:t>
            </a:r>
            <a:r>
              <a:rPr lang="ar-SA" b="1" dirty="0" smtClean="0">
                <a:solidFill>
                  <a:schemeClr val="bg1"/>
                </a:solidFill>
                <a:ea typeface="Calibri"/>
                <a:cs typeface="Zar" pitchFamily="2" charset="-78"/>
              </a:rPr>
              <a:t>نتيجه </a:t>
            </a:r>
            <a:r>
              <a:rPr lang="ar-SA" b="1" dirty="0">
                <a:solidFill>
                  <a:schemeClr val="bg1"/>
                </a:solidFill>
                <a:ea typeface="Calibri"/>
                <a:cs typeface="Zar" pitchFamily="2" charset="-78"/>
              </a:rPr>
              <a:t>عامل انتقال </a:t>
            </a:r>
            <a:r>
              <a:rPr lang="ar-SA" b="1" dirty="0" smtClean="0">
                <a:solidFill>
                  <a:schemeClr val="bg1"/>
                </a:solidFill>
                <a:ea typeface="Calibri"/>
                <a:cs typeface="Zar" pitchFamily="2" charset="-78"/>
              </a:rPr>
              <a:t>بيماري </a:t>
            </a:r>
            <a:r>
              <a:rPr lang="ar-SA" b="1" dirty="0">
                <a:solidFill>
                  <a:schemeClr val="bg1"/>
                </a:solidFill>
                <a:ea typeface="Calibri"/>
                <a:cs typeface="Zar" pitchFamily="2" charset="-78"/>
              </a:rPr>
              <a:t>تراخم </a:t>
            </a:r>
            <a:r>
              <a:rPr lang="ar-SA" b="1" dirty="0" smtClean="0">
                <a:solidFill>
                  <a:schemeClr val="bg1"/>
                </a:solidFill>
                <a:ea typeface="Calibri"/>
                <a:cs typeface="Zar" pitchFamily="2" charset="-78"/>
              </a:rPr>
              <a:t>چشمي </a:t>
            </a:r>
            <a:r>
              <a:rPr lang="ar-SA" b="1" dirty="0">
                <a:solidFill>
                  <a:schemeClr val="bg1"/>
                </a:solidFill>
                <a:ea typeface="Calibri"/>
                <a:cs typeface="Zar" pitchFamily="2" charset="-78"/>
              </a:rPr>
              <a:t>هستند.</a:t>
            </a:r>
            <a:endParaRPr lang="en-US" sz="4400" b="1" dirty="0">
              <a:solidFill>
                <a:schemeClr val="bg1"/>
              </a:solidFill>
              <a:ea typeface="Calibri"/>
              <a:cs typeface="Zar" pitchFamily="2" charset="-78"/>
            </a:endParaRPr>
          </a:p>
          <a:p>
            <a:pPr algn="just" rtl="1">
              <a:lnSpc>
                <a:spcPct val="220000"/>
              </a:lnSpc>
              <a:spcBef>
                <a:spcPts val="0"/>
              </a:spcBef>
              <a:spcAft>
                <a:spcPts val="800"/>
              </a:spcAft>
              <a:buFont typeface="Symbol"/>
              <a:buChar char=""/>
              <a:defRPr/>
            </a:pPr>
            <a:r>
              <a:rPr lang="ar-SA" b="1" dirty="0">
                <a:solidFill>
                  <a:schemeClr val="bg1"/>
                </a:solidFill>
                <a:ea typeface="Calibri"/>
                <a:cs typeface="Zar" pitchFamily="2" charset="-78"/>
              </a:rPr>
              <a:t>مگس گوشت </a:t>
            </a:r>
            <a:r>
              <a:rPr lang="ar-SA" b="1" dirty="0" smtClean="0">
                <a:solidFill>
                  <a:schemeClr val="bg1"/>
                </a:solidFill>
                <a:ea typeface="Calibri"/>
                <a:cs typeface="Zar" pitchFamily="2" charset="-78"/>
              </a:rPr>
              <a:t>تمايلي </a:t>
            </a:r>
            <a:r>
              <a:rPr lang="ar-SA" b="1" dirty="0">
                <a:solidFill>
                  <a:schemeClr val="bg1"/>
                </a:solidFill>
                <a:ea typeface="Calibri"/>
                <a:cs typeface="Zar" pitchFamily="2" charset="-78"/>
              </a:rPr>
              <a:t>زيادي به تخم </a:t>
            </a:r>
            <a:r>
              <a:rPr lang="ar-SA" b="1" dirty="0" smtClean="0">
                <a:solidFill>
                  <a:schemeClr val="bg1"/>
                </a:solidFill>
                <a:ea typeface="Calibri"/>
                <a:cs typeface="Zar" pitchFamily="2" charset="-78"/>
              </a:rPr>
              <a:t>ريزي </a:t>
            </a:r>
            <a:r>
              <a:rPr lang="ar-SA" b="1" dirty="0">
                <a:solidFill>
                  <a:schemeClr val="bg1"/>
                </a:solidFill>
                <a:ea typeface="Calibri"/>
                <a:cs typeface="Zar" pitchFamily="2" charset="-78"/>
              </a:rPr>
              <a:t>در چاه توالت، گوشت فاسد شده، زباله و فضولات </a:t>
            </a:r>
            <a:r>
              <a:rPr lang="ar-SA" b="1" dirty="0" smtClean="0">
                <a:solidFill>
                  <a:schemeClr val="bg1"/>
                </a:solidFill>
                <a:ea typeface="Calibri"/>
                <a:cs typeface="Zar" pitchFamily="2" charset="-78"/>
              </a:rPr>
              <a:t>حيواني </a:t>
            </a:r>
            <a:r>
              <a:rPr lang="ar-SA" b="1" dirty="0">
                <a:solidFill>
                  <a:schemeClr val="bg1"/>
                </a:solidFill>
                <a:ea typeface="Calibri"/>
                <a:cs typeface="Zar" pitchFamily="2" charset="-78"/>
              </a:rPr>
              <a:t>دارد. چاه هاي توالت ساده </a:t>
            </a:r>
            <a:r>
              <a:rPr lang="ar-SA" b="1" dirty="0" smtClean="0">
                <a:solidFill>
                  <a:schemeClr val="bg1"/>
                </a:solidFill>
                <a:ea typeface="Calibri"/>
                <a:cs typeface="Zar" pitchFamily="2" charset="-78"/>
              </a:rPr>
              <a:t>ي </a:t>
            </a:r>
            <a:r>
              <a:rPr lang="ar-SA" b="1" dirty="0">
                <a:solidFill>
                  <a:schemeClr val="bg1"/>
                </a:solidFill>
                <a:ea typeface="Calibri"/>
                <a:cs typeface="Zar" pitchFamily="2" charset="-78"/>
              </a:rPr>
              <a:t>موجود در اردوگاه پناهندگان معمولا </a:t>
            </a:r>
            <a:r>
              <a:rPr lang="ar-SA" b="1" dirty="0" smtClean="0">
                <a:solidFill>
                  <a:schemeClr val="bg1"/>
                </a:solidFill>
                <a:ea typeface="Calibri"/>
                <a:cs typeface="Zar" pitchFamily="2" charset="-78"/>
              </a:rPr>
              <a:t>محلي ايده </a:t>
            </a:r>
            <a:r>
              <a:rPr lang="ar-SA" b="1" dirty="0">
                <a:solidFill>
                  <a:schemeClr val="bg1"/>
                </a:solidFill>
                <a:ea typeface="Calibri"/>
                <a:cs typeface="Zar" pitchFamily="2" charset="-78"/>
              </a:rPr>
              <a:t>آل جهت </a:t>
            </a:r>
            <a:r>
              <a:rPr lang="ar-SA" b="1" dirty="0" smtClean="0">
                <a:solidFill>
                  <a:schemeClr val="bg1"/>
                </a:solidFill>
                <a:ea typeface="Calibri"/>
                <a:cs typeface="Zar" pitchFamily="2" charset="-78"/>
              </a:rPr>
              <a:t>تخمريزي </a:t>
            </a:r>
            <a:r>
              <a:rPr lang="ar-SA" b="1" dirty="0">
                <a:solidFill>
                  <a:schemeClr val="bg1"/>
                </a:solidFill>
                <a:ea typeface="Calibri"/>
                <a:cs typeface="Zar" pitchFamily="2" charset="-78"/>
              </a:rPr>
              <a:t>اين دسته از مگس ها به شمار مي رود. مگس </a:t>
            </a:r>
            <a:r>
              <a:rPr lang="ar-SA" b="1" dirty="0" smtClean="0">
                <a:solidFill>
                  <a:schemeClr val="bg1"/>
                </a:solidFill>
                <a:ea typeface="Calibri"/>
                <a:cs typeface="Zar" pitchFamily="2" charset="-78"/>
              </a:rPr>
              <a:t>هاي </a:t>
            </a:r>
            <a:r>
              <a:rPr lang="ar-SA" b="1" dirty="0">
                <a:solidFill>
                  <a:schemeClr val="bg1"/>
                </a:solidFill>
                <a:ea typeface="Calibri"/>
                <a:cs typeface="Zar" pitchFamily="2" charset="-78"/>
              </a:rPr>
              <a:t>گوشت به ندرت وارد منازل مي شوند ولي در اماکن تجاري </a:t>
            </a:r>
            <a:r>
              <a:rPr lang="ar-SA" b="1" dirty="0" smtClean="0">
                <a:solidFill>
                  <a:schemeClr val="bg1"/>
                </a:solidFill>
                <a:ea typeface="Calibri"/>
                <a:cs typeface="Zar" pitchFamily="2" charset="-78"/>
              </a:rPr>
              <a:t>بسيار </a:t>
            </a:r>
            <a:r>
              <a:rPr lang="ar-SA" b="1" dirty="0">
                <a:solidFill>
                  <a:schemeClr val="bg1"/>
                </a:solidFill>
                <a:ea typeface="Calibri"/>
                <a:cs typeface="Zar" pitchFamily="2" charset="-78"/>
              </a:rPr>
              <a:t>فعال هستند. آنها به </a:t>
            </a:r>
            <a:r>
              <a:rPr lang="ar-SA" b="1" dirty="0" smtClean="0">
                <a:solidFill>
                  <a:schemeClr val="bg1"/>
                </a:solidFill>
                <a:ea typeface="Calibri"/>
                <a:cs typeface="Zar" pitchFamily="2" charset="-78"/>
              </a:rPr>
              <a:t>آساني </a:t>
            </a:r>
            <a:r>
              <a:rPr lang="ar-SA" b="1" dirty="0">
                <a:solidFill>
                  <a:schemeClr val="bg1"/>
                </a:solidFill>
                <a:ea typeface="Calibri"/>
                <a:cs typeface="Zar" pitchFamily="2" charset="-78"/>
              </a:rPr>
              <a:t>توسط رنگ سبز خود قابل </a:t>
            </a:r>
            <a:r>
              <a:rPr lang="ar-SA" b="1" dirty="0" smtClean="0">
                <a:solidFill>
                  <a:schemeClr val="bg1"/>
                </a:solidFill>
                <a:ea typeface="Calibri"/>
                <a:cs typeface="Zar" pitchFamily="2" charset="-78"/>
              </a:rPr>
              <a:t>شناسايي </a:t>
            </a:r>
            <a:r>
              <a:rPr lang="ar-SA" b="1" dirty="0">
                <a:solidFill>
                  <a:schemeClr val="bg1"/>
                </a:solidFill>
                <a:ea typeface="Calibri"/>
                <a:cs typeface="Zar" pitchFamily="2" charset="-78"/>
              </a:rPr>
              <a:t>اند.</a:t>
            </a:r>
            <a:endParaRPr lang="en-US" sz="44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ctr">
              <a:defRPr/>
            </a:pPr>
            <a:r>
              <a:rPr lang="ar-SA" b="1" smtClean="0">
                <a:solidFill>
                  <a:schemeClr val="bg1"/>
                </a:solidFill>
                <a:ea typeface="Calibri"/>
                <a:cs typeface="Zar" pitchFamily="2" charset="-78"/>
              </a:rPr>
              <a:t>اهميت بهداشتي</a:t>
            </a:r>
            <a:endParaRPr>
              <a:solidFill>
                <a:schemeClr val="bg1"/>
              </a:solidFill>
              <a:cs typeface="Zar" pitchFamily="2" charset="-78"/>
            </a:endParaRPr>
          </a:p>
        </p:txBody>
      </p:sp>
      <p:sp>
        <p:nvSpPr>
          <p:cNvPr id="3" name="Content Placeholder 2"/>
          <p:cNvSpPr>
            <a:spLocks noGrp="1"/>
          </p:cNvSpPr>
          <p:nvPr>
            <p:ph idx="1"/>
          </p:nvPr>
        </p:nvSpPr>
        <p:spPr>
          <a:xfrm>
            <a:off x="457200" y="990600"/>
            <a:ext cx="8229600" cy="5318125"/>
          </a:xfrm>
        </p:spPr>
        <p:txBody>
          <a:bodyPr>
            <a:normAutofit fontScale="55000" lnSpcReduction="20000"/>
          </a:bodyPr>
          <a:lstStyle/>
          <a:p>
            <a:pPr marL="0" algn="just" rtl="1">
              <a:lnSpc>
                <a:spcPct val="200000"/>
              </a:lnSpc>
              <a:spcBef>
                <a:spcPts val="0"/>
              </a:spcBef>
              <a:spcAft>
                <a:spcPts val="800"/>
              </a:spcAft>
              <a:defRPr/>
            </a:pPr>
            <a:r>
              <a:rPr lang="ar-SA" b="1" dirty="0" smtClean="0">
                <a:solidFill>
                  <a:schemeClr val="bg1"/>
                </a:solidFill>
                <a:ea typeface="Calibri"/>
                <a:cs typeface="Zar" pitchFamily="2" charset="-78"/>
              </a:rPr>
              <a:t>مگس هاي غيرنيش </a:t>
            </a:r>
            <a:r>
              <a:rPr lang="ar-SA" b="1" dirty="0">
                <a:solidFill>
                  <a:schemeClr val="bg1"/>
                </a:solidFill>
                <a:ea typeface="Calibri"/>
                <a:cs typeface="Zar" pitchFamily="2" charset="-78"/>
              </a:rPr>
              <a:t>زن مهم از لحاظ </a:t>
            </a:r>
            <a:r>
              <a:rPr lang="ar-SA" b="1" dirty="0" smtClean="0">
                <a:solidFill>
                  <a:schemeClr val="bg1"/>
                </a:solidFill>
                <a:ea typeface="Calibri"/>
                <a:cs typeface="Zar" pitchFamily="2" charset="-78"/>
              </a:rPr>
              <a:t>بهداشتي </a:t>
            </a:r>
            <a:r>
              <a:rPr lang="ar-SA" b="1" dirty="0">
                <a:solidFill>
                  <a:schemeClr val="bg1"/>
                </a:solidFill>
                <a:ea typeface="Calibri"/>
                <a:cs typeface="Zar" pitchFamily="2" charset="-78"/>
              </a:rPr>
              <a:t>معمولا </a:t>
            </a:r>
            <a:r>
              <a:rPr lang="fa-IR" b="1" dirty="0" smtClean="0">
                <a:solidFill>
                  <a:schemeClr val="bg1"/>
                </a:solidFill>
                <a:ea typeface="Calibri"/>
                <a:cs typeface="Zar" pitchFamily="2" charset="-78"/>
              </a:rPr>
              <a:t>برروي </a:t>
            </a:r>
            <a:r>
              <a:rPr lang="ar-SA" b="1" dirty="0" smtClean="0">
                <a:solidFill>
                  <a:schemeClr val="bg1"/>
                </a:solidFill>
                <a:ea typeface="Calibri"/>
                <a:cs typeface="Zar" pitchFamily="2" charset="-78"/>
              </a:rPr>
              <a:t>غذا</a:t>
            </a:r>
            <a:r>
              <a:rPr lang="ar-SA" b="1" dirty="0">
                <a:solidFill>
                  <a:schemeClr val="bg1"/>
                </a:solidFill>
                <a:ea typeface="Calibri"/>
                <a:cs typeface="Zar" pitchFamily="2" charset="-78"/>
              </a:rPr>
              <a:t>، مردار، زباله، و فضولات </a:t>
            </a:r>
            <a:r>
              <a:rPr lang="ar-SA" b="1" dirty="0" smtClean="0">
                <a:solidFill>
                  <a:schemeClr val="bg1"/>
                </a:solidFill>
                <a:ea typeface="Calibri"/>
                <a:cs typeface="Zar" pitchFamily="2" charset="-78"/>
              </a:rPr>
              <a:t>حيواني </a:t>
            </a:r>
            <a:r>
              <a:rPr lang="ar-SA" b="1" dirty="0">
                <a:solidFill>
                  <a:schemeClr val="bg1"/>
                </a:solidFill>
                <a:ea typeface="Calibri"/>
                <a:cs typeface="Zar" pitchFamily="2" charset="-78"/>
              </a:rPr>
              <a:t>و </a:t>
            </a:r>
            <a:r>
              <a:rPr lang="ar-SA" b="1" dirty="0" smtClean="0">
                <a:solidFill>
                  <a:schemeClr val="bg1"/>
                </a:solidFill>
                <a:ea typeface="Calibri"/>
                <a:cs typeface="Zar" pitchFamily="2" charset="-78"/>
              </a:rPr>
              <a:t>انساني </a:t>
            </a:r>
            <a:r>
              <a:rPr lang="fa-IR" b="1" dirty="0" smtClean="0">
                <a:solidFill>
                  <a:schemeClr val="bg1"/>
                </a:solidFill>
                <a:ea typeface="Calibri"/>
                <a:cs typeface="Zar" pitchFamily="2" charset="-78"/>
              </a:rPr>
              <a:t>مي نشينند</a:t>
            </a:r>
            <a:r>
              <a:rPr lang="fa-IR" b="1" dirty="0">
                <a:solidFill>
                  <a:schemeClr val="bg1"/>
                </a:solidFill>
                <a:ea typeface="Calibri"/>
                <a:cs typeface="Zar" pitchFamily="2" charset="-78"/>
              </a:rPr>
              <a:t>، </a:t>
            </a:r>
            <a:endParaRPr lang="fa-IR" b="1" dirty="0" smtClean="0">
              <a:solidFill>
                <a:schemeClr val="bg1"/>
              </a:solidFill>
              <a:ea typeface="Calibri"/>
              <a:cs typeface="Zar" pitchFamily="2" charset="-78"/>
            </a:endParaRPr>
          </a:p>
          <a:p>
            <a:pPr marL="0" algn="just" rtl="1">
              <a:lnSpc>
                <a:spcPct val="200000"/>
              </a:lnSpc>
              <a:spcBef>
                <a:spcPts val="0"/>
              </a:spcBef>
              <a:spcAft>
                <a:spcPts val="800"/>
              </a:spcAft>
              <a:defRPr/>
            </a:pPr>
            <a:r>
              <a:rPr lang="fa-IR" b="1" dirty="0" smtClean="0">
                <a:solidFill>
                  <a:schemeClr val="bg1"/>
                </a:solidFill>
                <a:ea typeface="Calibri"/>
                <a:cs typeface="Zar" pitchFamily="2" charset="-78"/>
              </a:rPr>
              <a:t>مگس ها ناقل مکانيکي عوامل </a:t>
            </a:r>
            <a:r>
              <a:rPr lang="fa-IR" b="1" dirty="0">
                <a:solidFill>
                  <a:schemeClr val="bg1"/>
                </a:solidFill>
                <a:ea typeface="Calibri"/>
                <a:cs typeface="Zar" pitchFamily="2" charset="-78"/>
              </a:rPr>
              <a:t>بيماريزا مانند عفونتهاي روده اي( به عنوان مثال اسهال خوني، اسهال، حصبه و عفونتهاي کرمي خاص)، عفونتهاي چشمي( به عنوان مثال تراخم، ورم ملتحمه ي اپيدميک)، فلج اطفال و برخي عفونتهاي پوستي( به عنوان مثال جذام، </a:t>
            </a:r>
            <a:r>
              <a:rPr lang="fa-IR" b="1" dirty="0" smtClean="0">
                <a:solidFill>
                  <a:schemeClr val="bg1"/>
                </a:solidFill>
                <a:ea typeface="Calibri"/>
                <a:cs typeface="Zar" pitchFamily="2" charset="-78"/>
              </a:rPr>
              <a:t>سل) مي باشند</a:t>
            </a:r>
            <a:r>
              <a:rPr lang="fa-IR" b="1" dirty="0">
                <a:solidFill>
                  <a:schemeClr val="bg1"/>
                </a:solidFill>
                <a:ea typeface="Calibri"/>
                <a:cs typeface="Zar" pitchFamily="2" charset="-78"/>
              </a:rPr>
              <a:t>. </a:t>
            </a:r>
            <a:endParaRPr lang="fa-IR" b="1" dirty="0" smtClean="0">
              <a:solidFill>
                <a:schemeClr val="bg1"/>
              </a:solidFill>
              <a:ea typeface="Calibri"/>
              <a:cs typeface="Zar" pitchFamily="2" charset="-78"/>
            </a:endParaRPr>
          </a:p>
          <a:p>
            <a:pPr marL="0" algn="just" rtl="1">
              <a:lnSpc>
                <a:spcPct val="200000"/>
              </a:lnSpc>
              <a:spcBef>
                <a:spcPts val="0"/>
              </a:spcBef>
              <a:spcAft>
                <a:spcPts val="800"/>
              </a:spcAft>
              <a:defRPr/>
            </a:pPr>
            <a:r>
              <a:rPr lang="fa-IR" b="1" dirty="0" smtClean="0">
                <a:solidFill>
                  <a:schemeClr val="bg1"/>
                </a:solidFill>
                <a:ea typeface="Calibri"/>
                <a:cs typeface="Zar" pitchFamily="2" charset="-78"/>
              </a:rPr>
              <a:t>عوامل بيماريزا اگر توانند </a:t>
            </a:r>
            <a:r>
              <a:rPr lang="fa-IR" b="1" dirty="0">
                <a:solidFill>
                  <a:schemeClr val="bg1"/>
                </a:solidFill>
                <a:ea typeface="Calibri"/>
                <a:cs typeface="Zar" pitchFamily="2" charset="-78"/>
              </a:rPr>
              <a:t>از </a:t>
            </a:r>
            <a:r>
              <a:rPr lang="fa-IR" b="1" dirty="0" smtClean="0">
                <a:solidFill>
                  <a:schemeClr val="bg1"/>
                </a:solidFill>
                <a:ea typeface="Calibri"/>
                <a:cs typeface="Zar" pitchFamily="2" charset="-78"/>
              </a:rPr>
              <a:t>طريق </a:t>
            </a:r>
            <a:r>
              <a:rPr lang="fa-IR" b="1" dirty="0">
                <a:solidFill>
                  <a:schemeClr val="bg1"/>
                </a:solidFill>
                <a:ea typeface="Calibri"/>
                <a:cs typeface="Zar" pitchFamily="2" charset="-78"/>
              </a:rPr>
              <a:t>مدفوع مگس منتقل شوند، </a:t>
            </a:r>
            <a:r>
              <a:rPr lang="fa-IR" b="1" dirty="0" smtClean="0">
                <a:solidFill>
                  <a:schemeClr val="bg1"/>
                </a:solidFill>
                <a:ea typeface="Calibri"/>
                <a:cs typeface="Zar" pitchFamily="2" charset="-78"/>
              </a:rPr>
              <a:t>نمي </a:t>
            </a:r>
            <a:r>
              <a:rPr lang="fa-IR" b="1" dirty="0">
                <a:solidFill>
                  <a:schemeClr val="bg1"/>
                </a:solidFill>
                <a:ea typeface="Calibri"/>
                <a:cs typeface="Zar" pitchFamily="2" charset="-78"/>
              </a:rPr>
              <a:t>توانند تحولات </a:t>
            </a:r>
            <a:r>
              <a:rPr lang="fa-IR" b="1" dirty="0" smtClean="0">
                <a:solidFill>
                  <a:schemeClr val="bg1"/>
                </a:solidFill>
                <a:ea typeface="Calibri"/>
                <a:cs typeface="Zar" pitchFamily="2" charset="-78"/>
              </a:rPr>
              <a:t>بيولوژيکي </a:t>
            </a:r>
            <a:r>
              <a:rPr lang="fa-IR" b="1" dirty="0">
                <a:solidFill>
                  <a:schemeClr val="bg1"/>
                </a:solidFill>
                <a:ea typeface="Calibri"/>
                <a:cs typeface="Zar" pitchFamily="2" charset="-78"/>
              </a:rPr>
              <a:t>درون بدن مگس ها را تحمل كرده و از بين خواهند </a:t>
            </a:r>
            <a:r>
              <a:rPr lang="fa-IR" b="1" dirty="0" smtClean="0">
                <a:solidFill>
                  <a:schemeClr val="bg1"/>
                </a:solidFill>
                <a:ea typeface="Calibri"/>
                <a:cs typeface="Zar" pitchFamily="2" charset="-78"/>
              </a:rPr>
              <a:t>رفت.</a:t>
            </a:r>
          </a:p>
          <a:p>
            <a:pPr marL="0" algn="just" rtl="1">
              <a:lnSpc>
                <a:spcPct val="200000"/>
              </a:lnSpc>
              <a:spcBef>
                <a:spcPts val="0"/>
              </a:spcBef>
              <a:spcAft>
                <a:spcPts val="800"/>
              </a:spcAft>
              <a:defRPr/>
            </a:pPr>
            <a:r>
              <a:rPr lang="fa-IR" b="1" dirty="0" smtClean="0">
                <a:solidFill>
                  <a:schemeClr val="bg1"/>
                </a:solidFill>
                <a:ea typeface="Calibri"/>
                <a:cs typeface="Zar" pitchFamily="2" charset="-78"/>
              </a:rPr>
              <a:t> مگسها معمولا با بيماريهاي </a:t>
            </a:r>
            <a:r>
              <a:rPr lang="fa-IR" b="1" dirty="0">
                <a:solidFill>
                  <a:schemeClr val="bg1"/>
                </a:solidFill>
                <a:ea typeface="Calibri"/>
                <a:cs typeface="Zar" pitchFamily="2" charset="-78"/>
              </a:rPr>
              <a:t>وبا در ارتباط </a:t>
            </a:r>
            <a:r>
              <a:rPr lang="fa-IR" b="1" dirty="0" smtClean="0">
                <a:solidFill>
                  <a:schemeClr val="bg1"/>
                </a:solidFill>
                <a:ea typeface="Calibri"/>
                <a:cs typeface="Zar" pitchFamily="2" charset="-78"/>
              </a:rPr>
              <a:t>نيستند</a:t>
            </a:r>
            <a:r>
              <a:rPr lang="fa-IR" b="1" dirty="0">
                <a:solidFill>
                  <a:schemeClr val="bg1"/>
                </a:solidFill>
                <a:ea typeface="Calibri"/>
                <a:cs typeface="Zar" pitchFamily="2" charset="-78"/>
              </a:rPr>
              <a:t>. زيرا براي ايجاد بيماري وبا نياز به تعداد زيادي از </a:t>
            </a:r>
            <a:r>
              <a:rPr lang="fa-IR" b="1" dirty="0" smtClean="0">
                <a:solidFill>
                  <a:schemeClr val="bg1"/>
                </a:solidFill>
                <a:ea typeface="Calibri"/>
                <a:cs typeface="Zar" pitchFamily="2" charset="-78"/>
              </a:rPr>
              <a:t>باکتري </a:t>
            </a:r>
            <a:r>
              <a:rPr lang="fa-IR" b="1" dirty="0">
                <a:solidFill>
                  <a:schemeClr val="bg1"/>
                </a:solidFill>
                <a:ea typeface="Calibri"/>
                <a:cs typeface="Zar" pitchFamily="2" charset="-78"/>
              </a:rPr>
              <a:t>وبا جهت انتقال </a:t>
            </a:r>
            <a:r>
              <a:rPr lang="fa-IR" b="1" dirty="0" smtClean="0">
                <a:solidFill>
                  <a:schemeClr val="bg1"/>
                </a:solidFill>
                <a:ea typeface="Calibri"/>
                <a:cs typeface="Zar" pitchFamily="2" charset="-78"/>
              </a:rPr>
              <a:t>مستقيم </a:t>
            </a:r>
            <a:r>
              <a:rPr lang="fa-IR" b="1" dirty="0">
                <a:solidFill>
                  <a:schemeClr val="bg1"/>
                </a:solidFill>
                <a:ea typeface="Calibri"/>
                <a:cs typeface="Zar" pitchFamily="2" charset="-78"/>
              </a:rPr>
              <a:t>و با از سطح بدن مگس مي باشد. با </a:t>
            </a:r>
            <a:r>
              <a:rPr lang="fa-IR" b="1" dirty="0" smtClean="0">
                <a:solidFill>
                  <a:schemeClr val="bg1"/>
                </a:solidFill>
                <a:ea typeface="Calibri"/>
                <a:cs typeface="Zar" pitchFamily="2" charset="-78"/>
              </a:rPr>
              <a:t>اين </a:t>
            </a:r>
            <a:r>
              <a:rPr lang="fa-IR" b="1" dirty="0">
                <a:solidFill>
                  <a:schemeClr val="bg1"/>
                </a:solidFill>
                <a:ea typeface="Calibri"/>
                <a:cs typeface="Zar" pitchFamily="2" charset="-78"/>
              </a:rPr>
              <a:t>وجود، </a:t>
            </a:r>
            <a:r>
              <a:rPr lang="fa-IR" b="1" dirty="0" smtClean="0">
                <a:solidFill>
                  <a:schemeClr val="bg1"/>
                </a:solidFill>
                <a:ea typeface="Calibri"/>
                <a:cs typeface="Zar" pitchFamily="2" charset="-78"/>
              </a:rPr>
              <a:t>زماني </a:t>
            </a:r>
            <a:r>
              <a:rPr lang="fa-IR" b="1" dirty="0">
                <a:solidFill>
                  <a:schemeClr val="bg1"/>
                </a:solidFill>
                <a:ea typeface="Calibri"/>
                <a:cs typeface="Zar" pitchFamily="2" charset="-78"/>
              </a:rPr>
              <a:t>که تعداد </a:t>
            </a:r>
            <a:r>
              <a:rPr lang="fa-IR" b="1" dirty="0" smtClean="0">
                <a:solidFill>
                  <a:schemeClr val="bg1"/>
                </a:solidFill>
                <a:ea typeface="Calibri"/>
                <a:cs typeface="Zar" pitchFamily="2" charset="-78"/>
              </a:rPr>
              <a:t>کمي </a:t>
            </a:r>
            <a:r>
              <a:rPr lang="fa-IR" b="1" dirty="0">
                <a:solidFill>
                  <a:schemeClr val="bg1"/>
                </a:solidFill>
                <a:ea typeface="Calibri"/>
                <a:cs typeface="Zar" pitchFamily="2" charset="-78"/>
              </a:rPr>
              <a:t>از </a:t>
            </a:r>
            <a:r>
              <a:rPr lang="fa-IR" b="1" dirty="0" smtClean="0">
                <a:solidFill>
                  <a:schemeClr val="bg1"/>
                </a:solidFill>
                <a:ea typeface="Calibri"/>
                <a:cs typeface="Zar" pitchFamily="2" charset="-78"/>
              </a:rPr>
              <a:t>باکتريهاي </a:t>
            </a:r>
            <a:r>
              <a:rPr lang="fa-IR" b="1" dirty="0">
                <a:solidFill>
                  <a:schemeClr val="bg1"/>
                </a:solidFill>
                <a:ea typeface="Calibri"/>
                <a:cs typeface="Zar" pitchFamily="2" charset="-78"/>
              </a:rPr>
              <a:t>وبا بر </a:t>
            </a:r>
            <a:r>
              <a:rPr lang="fa-IR" b="1" dirty="0" smtClean="0">
                <a:solidFill>
                  <a:schemeClr val="bg1"/>
                </a:solidFill>
                <a:ea typeface="Calibri"/>
                <a:cs typeface="Zar" pitchFamily="2" charset="-78"/>
              </a:rPr>
              <a:t>روي غذاي </a:t>
            </a:r>
            <a:r>
              <a:rPr lang="fa-IR" b="1" dirty="0">
                <a:solidFill>
                  <a:schemeClr val="bg1"/>
                </a:solidFill>
                <a:ea typeface="Calibri"/>
                <a:cs typeface="Zar" pitchFamily="2" charset="-78"/>
              </a:rPr>
              <a:t>روباز قرار </a:t>
            </a:r>
            <a:r>
              <a:rPr lang="fa-IR" b="1" dirty="0" smtClean="0">
                <a:solidFill>
                  <a:schemeClr val="bg1"/>
                </a:solidFill>
                <a:ea typeface="Calibri"/>
                <a:cs typeface="Zar" pitchFamily="2" charset="-78"/>
              </a:rPr>
              <a:t>مي گيرد</a:t>
            </a:r>
            <a:r>
              <a:rPr lang="fa-IR" b="1" dirty="0">
                <a:solidFill>
                  <a:schemeClr val="bg1"/>
                </a:solidFill>
                <a:ea typeface="Calibri"/>
                <a:cs typeface="Zar" pitchFamily="2" charset="-78"/>
              </a:rPr>
              <a:t>،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توانند به صورت نهفته باقي مانده و </a:t>
            </a:r>
            <a:r>
              <a:rPr lang="fa-IR" b="1" dirty="0" smtClean="0">
                <a:solidFill>
                  <a:schemeClr val="bg1"/>
                </a:solidFill>
                <a:ea typeface="Calibri"/>
                <a:cs typeface="Zar" pitchFamily="2" charset="-78"/>
              </a:rPr>
              <a:t>تکثير </a:t>
            </a:r>
            <a:r>
              <a:rPr lang="fa-IR" b="1" dirty="0">
                <a:solidFill>
                  <a:schemeClr val="bg1"/>
                </a:solidFill>
                <a:ea typeface="Calibri"/>
                <a:cs typeface="Zar" pitchFamily="2" charset="-78"/>
              </a:rPr>
              <a:t>کنند تا </a:t>
            </a:r>
            <a:r>
              <a:rPr lang="fa-IR" b="1" dirty="0" smtClean="0">
                <a:solidFill>
                  <a:schemeClr val="bg1"/>
                </a:solidFill>
                <a:ea typeface="Calibri"/>
                <a:cs typeface="Zar" pitchFamily="2" charset="-78"/>
              </a:rPr>
              <a:t>زماني </a:t>
            </a:r>
            <a:r>
              <a:rPr lang="fa-IR" b="1" dirty="0">
                <a:solidFill>
                  <a:schemeClr val="bg1"/>
                </a:solidFill>
                <a:ea typeface="Calibri"/>
                <a:cs typeface="Zar" pitchFamily="2" charset="-78"/>
              </a:rPr>
              <a:t>که به </a:t>
            </a:r>
            <a:r>
              <a:rPr lang="fa-IR" b="1" dirty="0" smtClean="0">
                <a:solidFill>
                  <a:schemeClr val="bg1"/>
                </a:solidFill>
                <a:ea typeface="Calibri"/>
                <a:cs typeface="Zar" pitchFamily="2" charset="-78"/>
              </a:rPr>
              <a:t>دوزي </a:t>
            </a:r>
            <a:r>
              <a:rPr lang="fa-IR" b="1" dirty="0">
                <a:solidFill>
                  <a:schemeClr val="bg1"/>
                </a:solidFill>
                <a:ea typeface="Calibri"/>
                <a:cs typeface="Zar" pitchFamily="2" charset="-78"/>
              </a:rPr>
              <a:t>عفونت زا برسند.</a:t>
            </a:r>
            <a:endParaRPr lang="en-US" sz="44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b="1" smtClean="0">
                <a:solidFill>
                  <a:schemeClr val="bg1"/>
                </a:solidFill>
                <a:ea typeface="Calibri"/>
                <a:cs typeface="Zar" pitchFamily="2" charset="-78"/>
              </a:rPr>
              <a:t>رديابي</a:t>
            </a:r>
            <a:endParaRPr>
              <a:solidFill>
                <a:schemeClr val="bg1"/>
              </a:solidFill>
              <a:cs typeface="Zar" pitchFamily="2" charset="-78"/>
            </a:endParaRPr>
          </a:p>
        </p:txBody>
      </p:sp>
      <p:sp>
        <p:nvSpPr>
          <p:cNvPr id="3" name="Content Placeholder 2"/>
          <p:cNvSpPr>
            <a:spLocks noGrp="1"/>
          </p:cNvSpPr>
          <p:nvPr>
            <p:ph idx="1"/>
          </p:nvPr>
        </p:nvSpPr>
        <p:spPr/>
        <p:txBody>
          <a:bodyPr>
            <a:normAutofit fontScale="92500" lnSpcReduction="10000"/>
          </a:bodyPr>
          <a:lstStyle/>
          <a:p>
            <a:pPr marL="0" algn="just" rtl="1">
              <a:lnSpc>
                <a:spcPct val="200000"/>
              </a:lnSpc>
              <a:spcBef>
                <a:spcPts val="0"/>
              </a:spcBef>
              <a:spcAft>
                <a:spcPts val="800"/>
              </a:spcAft>
              <a:defRPr/>
            </a:pPr>
            <a:r>
              <a:rPr lang="fa-IR" b="1" dirty="0" smtClean="0">
                <a:solidFill>
                  <a:schemeClr val="bg1"/>
                </a:solidFill>
                <a:ea typeface="Calibri"/>
                <a:cs typeface="Zar" pitchFamily="2" charset="-78"/>
              </a:rPr>
              <a:t>نظارت </a:t>
            </a:r>
            <a:r>
              <a:rPr lang="fa-IR" b="1" dirty="0">
                <a:solidFill>
                  <a:schemeClr val="bg1"/>
                </a:solidFill>
                <a:ea typeface="Calibri"/>
                <a:cs typeface="Zar" pitchFamily="2" charset="-78"/>
              </a:rPr>
              <a:t>بر </a:t>
            </a:r>
            <a:r>
              <a:rPr lang="fa-IR" b="1" dirty="0" smtClean="0">
                <a:solidFill>
                  <a:schemeClr val="bg1"/>
                </a:solidFill>
                <a:ea typeface="Calibri"/>
                <a:cs typeface="Zar" pitchFamily="2" charset="-78"/>
              </a:rPr>
              <a:t>جمعيت </a:t>
            </a:r>
            <a:r>
              <a:rPr lang="fa-IR" b="1" dirty="0">
                <a:solidFill>
                  <a:schemeClr val="bg1"/>
                </a:solidFill>
                <a:ea typeface="Calibri"/>
                <a:cs typeface="Zar" pitchFamily="2" charset="-78"/>
              </a:rPr>
              <a:t>مگس </a:t>
            </a:r>
            <a:r>
              <a:rPr lang="fa-IR" b="1" dirty="0" smtClean="0">
                <a:solidFill>
                  <a:schemeClr val="bg1"/>
                </a:solidFill>
                <a:ea typeface="Calibri"/>
                <a:cs typeface="Zar" pitchFamily="2" charset="-78"/>
              </a:rPr>
              <a:t>هاي غير </a:t>
            </a:r>
            <a:r>
              <a:rPr lang="fa-IR" b="1" dirty="0">
                <a:solidFill>
                  <a:schemeClr val="bg1"/>
                </a:solidFill>
                <a:ea typeface="Calibri"/>
                <a:cs typeface="Zar" pitchFamily="2" charset="-78"/>
              </a:rPr>
              <a:t>نيش زن </a:t>
            </a:r>
            <a:r>
              <a:rPr lang="fa-IR" b="1" dirty="0" smtClean="0">
                <a:solidFill>
                  <a:schemeClr val="bg1"/>
                </a:solidFill>
                <a:ea typeface="Calibri"/>
                <a:cs typeface="Zar" pitchFamily="2" charset="-78"/>
              </a:rPr>
              <a:t>بسيار </a:t>
            </a:r>
            <a:r>
              <a:rPr lang="fa-IR" b="1" dirty="0">
                <a:solidFill>
                  <a:schemeClr val="bg1"/>
                </a:solidFill>
                <a:ea typeface="Calibri"/>
                <a:cs typeface="Zar" pitchFamily="2" charset="-78"/>
              </a:rPr>
              <a:t>دشوارتر از </a:t>
            </a:r>
            <a:r>
              <a:rPr lang="fa-IR" b="1" dirty="0" smtClean="0">
                <a:solidFill>
                  <a:schemeClr val="bg1"/>
                </a:solidFill>
                <a:ea typeface="Calibri"/>
                <a:cs typeface="Zar" pitchFamily="2" charset="-78"/>
              </a:rPr>
              <a:t>جمعيت </a:t>
            </a:r>
            <a:r>
              <a:rPr lang="fa-IR" b="1" dirty="0">
                <a:solidFill>
                  <a:schemeClr val="bg1"/>
                </a:solidFill>
                <a:ea typeface="Calibri"/>
                <a:cs typeface="Zar" pitchFamily="2" charset="-78"/>
              </a:rPr>
              <a:t>پشه هاست. </a:t>
            </a:r>
            <a:endParaRPr lang="fa-IR" b="1" dirty="0" smtClean="0">
              <a:solidFill>
                <a:schemeClr val="bg1"/>
              </a:solidFill>
              <a:ea typeface="Calibri"/>
              <a:cs typeface="Zar" pitchFamily="2" charset="-78"/>
            </a:endParaRPr>
          </a:p>
          <a:p>
            <a:pPr marL="0" algn="just" rtl="1">
              <a:lnSpc>
                <a:spcPct val="200000"/>
              </a:lnSpc>
              <a:spcBef>
                <a:spcPts val="0"/>
              </a:spcBef>
              <a:spcAft>
                <a:spcPts val="800"/>
              </a:spcAft>
              <a:defRPr/>
            </a:pPr>
            <a:r>
              <a:rPr lang="fa-IR" b="1" dirty="0" smtClean="0">
                <a:solidFill>
                  <a:schemeClr val="bg1"/>
                </a:solidFill>
                <a:ea typeface="Calibri"/>
                <a:cs typeface="Zar" pitchFamily="2" charset="-78"/>
              </a:rPr>
              <a:t>به جاي </a:t>
            </a:r>
            <a:r>
              <a:rPr lang="fa-IR" b="1" dirty="0">
                <a:solidFill>
                  <a:schemeClr val="bg1"/>
                </a:solidFill>
                <a:ea typeface="Calibri"/>
                <a:cs typeface="Zar" pitchFamily="2" charset="-78"/>
              </a:rPr>
              <a:t>شمارش تعداد مگس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جمع </a:t>
            </a:r>
            <a:r>
              <a:rPr lang="fa-IR" b="1" dirty="0" smtClean="0">
                <a:solidFill>
                  <a:schemeClr val="bg1"/>
                </a:solidFill>
                <a:ea typeface="Calibri"/>
                <a:cs typeface="Zar" pitchFamily="2" charset="-78"/>
              </a:rPr>
              <a:t>آوري </a:t>
            </a:r>
            <a:r>
              <a:rPr lang="fa-IR" b="1" dirty="0">
                <a:solidFill>
                  <a:schemeClr val="bg1"/>
                </a:solidFill>
                <a:ea typeface="Calibri"/>
                <a:cs typeface="Zar" pitchFamily="2" charset="-78"/>
              </a:rPr>
              <a:t>شده از تله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چسبناک در </a:t>
            </a:r>
            <a:r>
              <a:rPr lang="fa-IR" b="1" dirty="0" smtClean="0">
                <a:solidFill>
                  <a:schemeClr val="bg1"/>
                </a:solidFill>
                <a:ea typeface="Calibri"/>
                <a:cs typeface="Zar" pitchFamily="2" charset="-78"/>
              </a:rPr>
              <a:t>طي </a:t>
            </a:r>
            <a:r>
              <a:rPr lang="fa-IR" b="1" dirty="0">
                <a:solidFill>
                  <a:schemeClr val="bg1"/>
                </a:solidFill>
                <a:ea typeface="Calibri"/>
                <a:cs typeface="Zar" pitchFamily="2" charset="-78"/>
              </a:rPr>
              <a:t>زمان، </a:t>
            </a:r>
            <a:r>
              <a:rPr lang="fa-IR" b="1" dirty="0" smtClean="0">
                <a:solidFill>
                  <a:schemeClr val="bg1"/>
                </a:solidFill>
                <a:ea typeface="Calibri"/>
                <a:cs typeface="Zar" pitchFamily="2" charset="-78"/>
              </a:rPr>
              <a:t>بهتر است به </a:t>
            </a:r>
            <a:r>
              <a:rPr lang="fa-IR" b="1" dirty="0">
                <a:solidFill>
                  <a:schemeClr val="bg1"/>
                </a:solidFill>
                <a:ea typeface="Calibri"/>
                <a:cs typeface="Zar" pitchFamily="2" charset="-78"/>
              </a:rPr>
              <a:t>عنوان </a:t>
            </a:r>
            <a:r>
              <a:rPr lang="fa-IR" b="1" dirty="0" smtClean="0">
                <a:solidFill>
                  <a:schemeClr val="bg1"/>
                </a:solidFill>
                <a:ea typeface="Calibri"/>
                <a:cs typeface="Zar" pitchFamily="2" charset="-78"/>
              </a:rPr>
              <a:t>بخشي </a:t>
            </a:r>
            <a:r>
              <a:rPr lang="fa-IR" b="1" dirty="0">
                <a:solidFill>
                  <a:schemeClr val="bg1"/>
                </a:solidFill>
                <a:ea typeface="Calibri"/>
                <a:cs typeface="Zar" pitchFamily="2" charset="-78"/>
              </a:rPr>
              <a:t>از کنترل مراحل </a:t>
            </a:r>
            <a:r>
              <a:rPr lang="fa-IR" b="1" dirty="0" smtClean="0">
                <a:solidFill>
                  <a:schemeClr val="bg1"/>
                </a:solidFill>
                <a:ea typeface="Calibri"/>
                <a:cs typeface="Zar" pitchFamily="2" charset="-78"/>
              </a:rPr>
              <a:t>لاروي </a:t>
            </a:r>
            <a:r>
              <a:rPr lang="fa-IR" b="1" dirty="0">
                <a:solidFill>
                  <a:schemeClr val="bg1"/>
                </a:solidFill>
                <a:ea typeface="Calibri"/>
                <a:cs typeface="Zar" pitchFamily="2" charset="-78"/>
              </a:rPr>
              <a:t>و </a:t>
            </a:r>
            <a:r>
              <a:rPr lang="fa-IR" b="1" dirty="0" smtClean="0">
                <a:solidFill>
                  <a:schemeClr val="bg1"/>
                </a:solidFill>
                <a:ea typeface="Calibri"/>
                <a:cs typeface="Zar" pitchFamily="2" charset="-78"/>
              </a:rPr>
              <a:t>مراقبتهاي بهداشتي </a:t>
            </a:r>
            <a:r>
              <a:rPr lang="fa-IR" b="1" dirty="0">
                <a:solidFill>
                  <a:prstClr val="black"/>
                </a:solidFill>
                <a:ea typeface="Calibri"/>
                <a:cs typeface="Zar" pitchFamily="2" charset="-78"/>
              </a:rPr>
              <a:t>نظارت بر جمعيت مگس ها </a:t>
            </a:r>
            <a:r>
              <a:rPr lang="fa-IR" b="1" dirty="0" smtClean="0">
                <a:solidFill>
                  <a:schemeClr val="bg1"/>
                </a:solidFill>
                <a:ea typeface="Calibri"/>
                <a:cs typeface="Zar" pitchFamily="2" charset="-78"/>
              </a:rPr>
              <a:t>مخصوصا </a:t>
            </a:r>
            <a:r>
              <a:rPr lang="fa-IR" b="1" dirty="0">
                <a:solidFill>
                  <a:schemeClr val="bg1"/>
                </a:solidFill>
                <a:ea typeface="Calibri"/>
                <a:cs typeface="Zar" pitchFamily="2" charset="-78"/>
              </a:rPr>
              <a:t>در اطراف مراکز </a:t>
            </a:r>
            <a:r>
              <a:rPr lang="fa-IR" b="1" dirty="0" smtClean="0">
                <a:solidFill>
                  <a:schemeClr val="bg1"/>
                </a:solidFill>
                <a:ea typeface="Calibri"/>
                <a:cs typeface="Zar" pitchFamily="2" charset="-78"/>
              </a:rPr>
              <a:t>غذاخوري، بيمارستان </a:t>
            </a:r>
            <a:r>
              <a:rPr lang="fa-IR" b="1" dirty="0">
                <a:solidFill>
                  <a:schemeClr val="bg1"/>
                </a:solidFill>
                <a:ea typeface="Calibri"/>
                <a:cs typeface="Zar" pitchFamily="2" charset="-78"/>
              </a:rPr>
              <a:t>ها، توالت ها، مکان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قابل دسترس به فضولات </a:t>
            </a:r>
            <a:r>
              <a:rPr lang="fa-IR" b="1" dirty="0" smtClean="0">
                <a:solidFill>
                  <a:schemeClr val="bg1"/>
                </a:solidFill>
                <a:ea typeface="Calibri"/>
                <a:cs typeface="Zar" pitchFamily="2" charset="-78"/>
              </a:rPr>
              <a:t>انجام پذيرد</a:t>
            </a:r>
            <a:endParaRPr lang="en-US" sz="4400" b="1" dirty="0">
              <a:solidFill>
                <a:schemeClr val="bg1"/>
              </a:solidFill>
              <a:ea typeface="Calibri"/>
              <a:cs typeface="Zar" pitchFamily="2" charset="-78"/>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lstStyle/>
          <a:p>
            <a:pPr algn="ctr">
              <a:defRPr/>
            </a:pPr>
            <a:r>
              <a:rPr lang="fa-IR" sz="2800" b="1" smtClean="0">
                <a:solidFill>
                  <a:schemeClr val="bg1"/>
                </a:solidFill>
                <a:ea typeface="Calibri"/>
                <a:cs typeface="Zar" pitchFamily="2" charset="-78"/>
              </a:rPr>
              <a:t>روشهاي کنترل</a:t>
            </a:r>
            <a:endParaRPr sz="2800">
              <a:solidFill>
                <a:schemeClr val="bg1"/>
              </a:solidFill>
              <a:cs typeface="Zar" pitchFamily="2" charset="-78"/>
            </a:endParaRPr>
          </a:p>
        </p:txBody>
      </p:sp>
      <p:sp>
        <p:nvSpPr>
          <p:cNvPr id="3" name="Content Placeholder 2"/>
          <p:cNvSpPr>
            <a:spLocks noGrp="1"/>
          </p:cNvSpPr>
          <p:nvPr>
            <p:ph idx="1"/>
          </p:nvPr>
        </p:nvSpPr>
        <p:spPr/>
        <p:txBody>
          <a:bodyPr>
            <a:normAutofit fontScale="62500" lnSpcReduction="20000"/>
          </a:bodyPr>
          <a:lstStyle/>
          <a:p>
            <a:pPr marL="0" algn="just" rtl="1">
              <a:lnSpc>
                <a:spcPct val="200000"/>
              </a:lnSpc>
              <a:spcBef>
                <a:spcPts val="0"/>
              </a:spcBef>
              <a:spcAft>
                <a:spcPts val="800"/>
              </a:spcAft>
              <a:defRPr/>
            </a:pPr>
            <a:r>
              <a:rPr lang="fa-IR" b="1" dirty="0" smtClean="0">
                <a:solidFill>
                  <a:schemeClr val="bg1"/>
                </a:solidFill>
                <a:ea typeface="Calibri"/>
                <a:cs typeface="Zar" pitchFamily="2" charset="-78"/>
              </a:rPr>
              <a:t>اقدامات </a:t>
            </a:r>
            <a:r>
              <a:rPr lang="fa-IR" b="1" dirty="0">
                <a:solidFill>
                  <a:schemeClr val="bg1"/>
                </a:solidFill>
                <a:ea typeface="Calibri"/>
                <a:cs typeface="Zar" pitchFamily="2" charset="-78"/>
              </a:rPr>
              <a:t>کنترل مگس بهتر است به عنوان </a:t>
            </a:r>
            <a:r>
              <a:rPr lang="fa-IR" b="1" dirty="0" smtClean="0">
                <a:solidFill>
                  <a:schemeClr val="bg1"/>
                </a:solidFill>
                <a:ea typeface="Calibri"/>
                <a:cs typeface="Zar" pitchFamily="2" charset="-78"/>
              </a:rPr>
              <a:t>يک نياز ضروري در </a:t>
            </a:r>
            <a:r>
              <a:rPr lang="fa-IR" b="1" dirty="0">
                <a:solidFill>
                  <a:schemeClr val="bg1"/>
                </a:solidFill>
                <a:ea typeface="Calibri"/>
                <a:cs typeface="Zar" pitchFamily="2" charset="-78"/>
              </a:rPr>
              <a:t>مناطق </a:t>
            </a:r>
            <a:r>
              <a:rPr lang="fa-IR" b="1" dirty="0" smtClean="0">
                <a:solidFill>
                  <a:schemeClr val="bg1"/>
                </a:solidFill>
                <a:ea typeface="Calibri"/>
                <a:cs typeface="Zar" pitchFamily="2" charset="-78"/>
              </a:rPr>
              <a:t>اندميک يا </a:t>
            </a:r>
            <a:r>
              <a:rPr lang="fa-IR" b="1" dirty="0">
                <a:solidFill>
                  <a:schemeClr val="bg1"/>
                </a:solidFill>
                <a:ea typeface="Calibri"/>
                <a:cs typeface="Zar" pitchFamily="2" charset="-78"/>
              </a:rPr>
              <a:t>در </a:t>
            </a:r>
            <a:r>
              <a:rPr lang="fa-IR" b="1" dirty="0" smtClean="0">
                <a:solidFill>
                  <a:schemeClr val="bg1"/>
                </a:solidFill>
                <a:ea typeface="Calibri"/>
                <a:cs typeface="Zar" pitchFamily="2" charset="-78"/>
              </a:rPr>
              <a:t>طي شيوع </a:t>
            </a:r>
            <a:r>
              <a:rPr lang="fa-IR" b="1" dirty="0">
                <a:solidFill>
                  <a:schemeClr val="bg1"/>
                </a:solidFill>
                <a:ea typeface="Calibri"/>
                <a:cs typeface="Zar" pitchFamily="2" charset="-78"/>
              </a:rPr>
              <a:t>عفونت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روده </a:t>
            </a:r>
            <a:r>
              <a:rPr lang="fa-IR" b="1" dirty="0" smtClean="0">
                <a:solidFill>
                  <a:schemeClr val="bg1"/>
                </a:solidFill>
                <a:ea typeface="Calibri"/>
                <a:cs typeface="Zar" pitchFamily="2" charset="-78"/>
              </a:rPr>
              <a:t>اي </a:t>
            </a:r>
            <a:r>
              <a:rPr lang="fa-IR" b="1" dirty="0">
                <a:solidFill>
                  <a:schemeClr val="bg1"/>
                </a:solidFill>
                <a:ea typeface="Calibri"/>
                <a:cs typeface="Zar" pitchFamily="2" charset="-78"/>
              </a:rPr>
              <a:t>و </a:t>
            </a:r>
            <a:r>
              <a:rPr lang="fa-IR" b="1" dirty="0" smtClean="0">
                <a:solidFill>
                  <a:schemeClr val="bg1"/>
                </a:solidFill>
                <a:ea typeface="Calibri"/>
                <a:cs typeface="Zar" pitchFamily="2" charset="-78"/>
              </a:rPr>
              <a:t>چشمي </a:t>
            </a:r>
            <a:r>
              <a:rPr lang="fa-IR" b="1" dirty="0">
                <a:solidFill>
                  <a:schemeClr val="bg1"/>
                </a:solidFill>
                <a:ea typeface="Calibri"/>
                <a:cs typeface="Zar" pitchFamily="2" charset="-78"/>
              </a:rPr>
              <a:t>و </a:t>
            </a:r>
            <a:r>
              <a:rPr lang="fa-IR" b="1" dirty="0" smtClean="0">
                <a:solidFill>
                  <a:schemeClr val="bg1"/>
                </a:solidFill>
                <a:ea typeface="Calibri"/>
                <a:cs typeface="Zar" pitchFamily="2" charset="-78"/>
              </a:rPr>
              <a:t>يا </a:t>
            </a:r>
            <a:r>
              <a:rPr lang="fa-IR" b="1" dirty="0">
                <a:solidFill>
                  <a:schemeClr val="bg1"/>
                </a:solidFill>
                <a:ea typeface="Calibri"/>
                <a:cs typeface="Zar" pitchFamily="2" charset="-78"/>
              </a:rPr>
              <a:t>در زمان حضور گسترده </a:t>
            </a:r>
            <a:r>
              <a:rPr lang="fa-IR" b="1" dirty="0" smtClean="0">
                <a:solidFill>
                  <a:schemeClr val="bg1"/>
                </a:solidFill>
                <a:ea typeface="Calibri"/>
                <a:cs typeface="Zar" pitchFamily="2" charset="-78"/>
              </a:rPr>
              <a:t>ي </a:t>
            </a:r>
            <a:r>
              <a:rPr lang="fa-IR" b="1" dirty="0">
                <a:solidFill>
                  <a:schemeClr val="bg1"/>
                </a:solidFill>
                <a:ea typeface="Calibri"/>
                <a:cs typeface="Zar" pitchFamily="2" charset="-78"/>
              </a:rPr>
              <a:t>ناقل، به صورت </a:t>
            </a:r>
            <a:r>
              <a:rPr lang="fa-IR" b="1" dirty="0" smtClean="0">
                <a:solidFill>
                  <a:schemeClr val="bg1"/>
                </a:solidFill>
                <a:ea typeface="Calibri"/>
                <a:cs typeface="Zar" pitchFamily="2" charset="-78"/>
              </a:rPr>
              <a:t>سيستماتيک </a:t>
            </a:r>
            <a:r>
              <a:rPr lang="fa-IR" b="1" dirty="0">
                <a:solidFill>
                  <a:schemeClr val="bg1"/>
                </a:solidFill>
                <a:ea typeface="Calibri"/>
                <a:cs typeface="Zar" pitchFamily="2" charset="-78"/>
              </a:rPr>
              <a:t>و </a:t>
            </a:r>
            <a:r>
              <a:rPr lang="fa-IR" b="1" dirty="0" smtClean="0">
                <a:solidFill>
                  <a:schemeClr val="bg1"/>
                </a:solidFill>
                <a:ea typeface="Calibri"/>
                <a:cs typeface="Zar" pitchFamily="2" charset="-78"/>
              </a:rPr>
              <a:t>يکپارچه </a:t>
            </a:r>
            <a:r>
              <a:rPr lang="fa-IR" b="1" dirty="0">
                <a:solidFill>
                  <a:schemeClr val="bg1"/>
                </a:solidFill>
                <a:ea typeface="Calibri"/>
                <a:cs typeface="Zar" pitchFamily="2" charset="-78"/>
              </a:rPr>
              <a:t>اجرا شود.</a:t>
            </a:r>
            <a:endParaRPr lang="en-US" sz="4400" b="1" dirty="0">
              <a:solidFill>
                <a:schemeClr val="bg1"/>
              </a:solidFill>
              <a:ea typeface="Calibri"/>
              <a:cs typeface="Zar" pitchFamily="2" charset="-78"/>
            </a:endParaRPr>
          </a:p>
          <a:p>
            <a:pPr marL="0" algn="just" rtl="1">
              <a:lnSpc>
                <a:spcPct val="200000"/>
              </a:lnSpc>
              <a:spcBef>
                <a:spcPts val="0"/>
              </a:spcBef>
              <a:spcAft>
                <a:spcPts val="800"/>
              </a:spcAft>
              <a:defRPr/>
            </a:pPr>
            <a:r>
              <a:rPr lang="fa-IR" b="1" dirty="0">
                <a:solidFill>
                  <a:schemeClr val="bg1"/>
                </a:solidFill>
                <a:ea typeface="Calibri"/>
                <a:cs typeface="Zar" pitchFamily="2" charset="-78"/>
              </a:rPr>
              <a:t>اماکن </a:t>
            </a:r>
            <a:r>
              <a:rPr lang="fa-IR" b="1" dirty="0" smtClean="0">
                <a:solidFill>
                  <a:schemeClr val="bg1"/>
                </a:solidFill>
                <a:ea typeface="Calibri"/>
                <a:cs typeface="Zar" pitchFamily="2" charset="-78"/>
              </a:rPr>
              <a:t>لاروي( مکانهايي </a:t>
            </a:r>
            <a:r>
              <a:rPr lang="fa-IR" b="1" dirty="0">
                <a:solidFill>
                  <a:schemeClr val="bg1"/>
                </a:solidFill>
                <a:ea typeface="Calibri"/>
                <a:cs typeface="Zar" pitchFamily="2" charset="-78"/>
              </a:rPr>
              <a:t>که تخم ها در آنها گذاشته شده و لاروها رشد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کنند) به طور معمول، محصول </a:t>
            </a:r>
            <a:r>
              <a:rPr lang="fa-IR" b="1" dirty="0" smtClean="0">
                <a:solidFill>
                  <a:schemeClr val="bg1"/>
                </a:solidFill>
                <a:ea typeface="Calibri"/>
                <a:cs typeface="Zar" pitchFamily="2" charset="-78"/>
              </a:rPr>
              <a:t>فعاليت </a:t>
            </a:r>
            <a:r>
              <a:rPr lang="fa-IR" b="1" dirty="0">
                <a:solidFill>
                  <a:schemeClr val="bg1"/>
                </a:solidFill>
                <a:ea typeface="Calibri"/>
                <a:cs typeface="Zar" pitchFamily="2" charset="-78"/>
              </a:rPr>
              <a:t>انسان است. </a:t>
            </a:r>
            <a:endParaRPr lang="fa-IR" b="1" dirty="0" smtClean="0">
              <a:solidFill>
                <a:schemeClr val="bg1"/>
              </a:solidFill>
              <a:ea typeface="Calibri"/>
              <a:cs typeface="Zar" pitchFamily="2" charset="-78"/>
            </a:endParaRPr>
          </a:p>
          <a:p>
            <a:pPr marL="0" algn="just" rtl="1">
              <a:lnSpc>
                <a:spcPct val="200000"/>
              </a:lnSpc>
              <a:spcBef>
                <a:spcPts val="0"/>
              </a:spcBef>
              <a:spcAft>
                <a:spcPts val="800"/>
              </a:spcAft>
              <a:defRPr/>
            </a:pPr>
            <a:r>
              <a:rPr lang="fa-IR" b="1" dirty="0" smtClean="0">
                <a:solidFill>
                  <a:schemeClr val="bg1"/>
                </a:solidFill>
                <a:ea typeface="Calibri"/>
                <a:cs typeface="Zar" pitchFamily="2" charset="-78"/>
              </a:rPr>
              <a:t>اساس </a:t>
            </a:r>
            <a:r>
              <a:rPr lang="fa-IR" b="1" dirty="0">
                <a:solidFill>
                  <a:schemeClr val="bg1"/>
                </a:solidFill>
                <a:ea typeface="Calibri"/>
                <a:cs typeface="Zar" pitchFamily="2" charset="-78"/>
              </a:rPr>
              <a:t>تمام </a:t>
            </a:r>
            <a:r>
              <a:rPr lang="fa-IR" b="1" dirty="0" smtClean="0">
                <a:solidFill>
                  <a:schemeClr val="bg1"/>
                </a:solidFill>
                <a:ea typeface="Calibri"/>
                <a:cs typeface="Zar" pitchFamily="2" charset="-78"/>
              </a:rPr>
              <a:t>روشهاي کنترلي بهتر </a:t>
            </a:r>
            <a:r>
              <a:rPr lang="fa-IR" b="1" dirty="0">
                <a:solidFill>
                  <a:schemeClr val="bg1"/>
                </a:solidFill>
                <a:ea typeface="Calibri"/>
                <a:cs typeface="Zar" pitchFamily="2" charset="-78"/>
              </a:rPr>
              <a:t>است در جهت حذف </a:t>
            </a:r>
            <a:r>
              <a:rPr lang="fa-IR" b="1" dirty="0" smtClean="0">
                <a:solidFill>
                  <a:schemeClr val="bg1"/>
                </a:solidFill>
                <a:ea typeface="Calibri"/>
                <a:cs typeface="Zar" pitchFamily="2" charset="-78"/>
              </a:rPr>
              <a:t>يا </a:t>
            </a:r>
            <a:r>
              <a:rPr lang="fa-IR" b="1" dirty="0">
                <a:solidFill>
                  <a:schemeClr val="bg1"/>
                </a:solidFill>
                <a:ea typeface="Calibri"/>
                <a:cs typeface="Zar" pitchFamily="2" charset="-78"/>
              </a:rPr>
              <a:t>کاهش </a:t>
            </a:r>
            <a:r>
              <a:rPr lang="fa-IR" b="1" dirty="0" smtClean="0">
                <a:solidFill>
                  <a:schemeClr val="bg1"/>
                </a:solidFill>
                <a:ea typeface="Calibri"/>
                <a:cs typeface="Zar" pitchFamily="2" charset="-78"/>
              </a:rPr>
              <a:t>اين </a:t>
            </a:r>
            <a:r>
              <a:rPr lang="fa-IR" b="1" dirty="0">
                <a:solidFill>
                  <a:schemeClr val="bg1"/>
                </a:solidFill>
                <a:ea typeface="Calibri"/>
                <a:cs typeface="Zar" pitchFamily="2" charset="-78"/>
              </a:rPr>
              <a:t>اماکن و </a:t>
            </a:r>
            <a:r>
              <a:rPr lang="fa-IR" b="1" dirty="0" smtClean="0">
                <a:solidFill>
                  <a:schemeClr val="bg1"/>
                </a:solidFill>
                <a:ea typeface="Calibri"/>
                <a:cs typeface="Zar" pitchFamily="2" charset="-78"/>
              </a:rPr>
              <a:t>يا جلوگيري </a:t>
            </a:r>
            <a:r>
              <a:rPr lang="fa-IR" b="1" dirty="0">
                <a:solidFill>
                  <a:schemeClr val="bg1"/>
                </a:solidFill>
                <a:ea typeface="Calibri"/>
                <a:cs typeface="Zar" pitchFamily="2" charset="-78"/>
              </a:rPr>
              <a:t>از </a:t>
            </a:r>
            <a:r>
              <a:rPr lang="fa-IR" b="1" dirty="0" smtClean="0">
                <a:solidFill>
                  <a:schemeClr val="bg1"/>
                </a:solidFill>
                <a:ea typeface="Calibri"/>
                <a:cs typeface="Zar" pitchFamily="2" charset="-78"/>
              </a:rPr>
              <a:t>دسترسي </a:t>
            </a:r>
            <a:r>
              <a:rPr lang="fa-IR" b="1" dirty="0">
                <a:solidFill>
                  <a:schemeClr val="bg1"/>
                </a:solidFill>
                <a:ea typeface="Calibri"/>
                <a:cs typeface="Zar" pitchFamily="2" charset="-78"/>
              </a:rPr>
              <a:t>مگس ها به اين اماكن باشد. </a:t>
            </a:r>
            <a:endParaRPr lang="fa-IR" b="1" dirty="0" smtClean="0">
              <a:solidFill>
                <a:schemeClr val="bg1"/>
              </a:solidFill>
              <a:ea typeface="Calibri"/>
              <a:cs typeface="Zar" pitchFamily="2" charset="-78"/>
            </a:endParaRPr>
          </a:p>
          <a:p>
            <a:pPr marL="0" algn="just" rtl="1">
              <a:lnSpc>
                <a:spcPct val="200000"/>
              </a:lnSpc>
              <a:spcBef>
                <a:spcPts val="0"/>
              </a:spcBef>
              <a:spcAft>
                <a:spcPts val="800"/>
              </a:spcAft>
              <a:defRPr/>
            </a:pPr>
            <a:r>
              <a:rPr lang="fa-IR" b="1" dirty="0" smtClean="0">
                <a:solidFill>
                  <a:schemeClr val="bg1"/>
                </a:solidFill>
                <a:ea typeface="Calibri"/>
                <a:cs typeface="Zar" pitchFamily="2" charset="-78"/>
              </a:rPr>
              <a:t>بدون روشهاي </a:t>
            </a:r>
            <a:r>
              <a:rPr lang="fa-IR" b="1" dirty="0">
                <a:solidFill>
                  <a:schemeClr val="bg1"/>
                </a:solidFill>
                <a:ea typeface="Calibri"/>
                <a:cs typeface="Zar" pitchFamily="2" charset="-78"/>
              </a:rPr>
              <a:t>مديريت </a:t>
            </a:r>
            <a:r>
              <a:rPr lang="fa-IR" b="1" dirty="0" smtClean="0">
                <a:solidFill>
                  <a:schemeClr val="bg1"/>
                </a:solidFill>
                <a:ea typeface="Calibri"/>
                <a:cs typeface="Zar" pitchFamily="2" charset="-78"/>
              </a:rPr>
              <a:t>محيط </a:t>
            </a:r>
            <a:r>
              <a:rPr lang="fa-IR" b="1" dirty="0">
                <a:solidFill>
                  <a:schemeClr val="bg1"/>
                </a:solidFill>
                <a:ea typeface="Calibri"/>
                <a:cs typeface="Zar" pitchFamily="2" charset="-78"/>
              </a:rPr>
              <a:t>در كنترل ناقلين، تمام </a:t>
            </a:r>
            <a:r>
              <a:rPr lang="fa-IR" b="1" dirty="0" smtClean="0">
                <a:solidFill>
                  <a:schemeClr val="bg1"/>
                </a:solidFill>
                <a:ea typeface="Calibri"/>
                <a:cs typeface="Zar" pitchFamily="2" charset="-78"/>
              </a:rPr>
              <a:t>تلاشهاي کنترلي بيهوده </a:t>
            </a:r>
            <a:r>
              <a:rPr lang="fa-IR" b="1" dirty="0">
                <a:solidFill>
                  <a:schemeClr val="bg1"/>
                </a:solidFill>
                <a:ea typeface="Calibri"/>
                <a:cs typeface="Zar" pitchFamily="2" charset="-78"/>
              </a:rPr>
              <a:t>هستند.</a:t>
            </a:r>
            <a:endParaRPr lang="en-US" sz="4400" b="1" dirty="0">
              <a:solidFill>
                <a:schemeClr val="bg1"/>
              </a:solidFill>
              <a:ea typeface="Calibri"/>
              <a:cs typeface="Zar" pitchFamily="2" charset="-78"/>
            </a:endParaRPr>
          </a:p>
          <a:p>
            <a:pPr marL="0" algn="just" rtl="1">
              <a:lnSpc>
                <a:spcPct val="200000"/>
              </a:lnSpc>
              <a:spcBef>
                <a:spcPts val="0"/>
              </a:spcBef>
              <a:spcAft>
                <a:spcPts val="800"/>
              </a:spcAft>
              <a:defRPr/>
            </a:pPr>
            <a:r>
              <a:rPr lang="fa-IR" b="1" dirty="0" smtClean="0">
                <a:solidFill>
                  <a:schemeClr val="bg1"/>
                </a:solidFill>
                <a:ea typeface="Calibri"/>
                <a:cs typeface="Zar" pitchFamily="2" charset="-78"/>
              </a:rPr>
              <a:t>روشهاي </a:t>
            </a:r>
            <a:r>
              <a:rPr lang="fa-IR" b="1" dirty="0">
                <a:solidFill>
                  <a:schemeClr val="bg1"/>
                </a:solidFill>
                <a:ea typeface="Calibri"/>
                <a:cs typeface="Zar" pitchFamily="2" charset="-78"/>
              </a:rPr>
              <a:t>حفاظت </a:t>
            </a:r>
            <a:r>
              <a:rPr lang="fa-IR" b="1" dirty="0" smtClean="0">
                <a:solidFill>
                  <a:schemeClr val="bg1"/>
                </a:solidFill>
                <a:ea typeface="Calibri"/>
                <a:cs typeface="Zar" pitchFamily="2" charset="-78"/>
              </a:rPr>
              <a:t>فردي( </a:t>
            </a:r>
            <a:r>
              <a:rPr lang="fa-IR" b="1" dirty="0">
                <a:solidFill>
                  <a:schemeClr val="bg1"/>
                </a:solidFill>
                <a:ea typeface="Calibri"/>
                <a:cs typeface="Zar" pitchFamily="2" charset="-78"/>
              </a:rPr>
              <a:t>به عنوان مثال استفاده از </a:t>
            </a:r>
            <a:r>
              <a:rPr lang="fa-IR" b="1" dirty="0" smtClean="0">
                <a:solidFill>
                  <a:schemeClr val="bg1"/>
                </a:solidFill>
                <a:ea typeface="Calibri"/>
                <a:cs typeface="Zar" pitchFamily="2" charset="-78"/>
              </a:rPr>
              <a:t>توري هاي </a:t>
            </a:r>
            <a:r>
              <a:rPr lang="fa-IR" b="1" dirty="0">
                <a:solidFill>
                  <a:schemeClr val="bg1"/>
                </a:solidFill>
                <a:ea typeface="Calibri"/>
                <a:cs typeface="Zar" pitchFamily="2" charset="-78"/>
              </a:rPr>
              <a:t>آغشته به حشره کش با زمان </a:t>
            </a:r>
            <a:r>
              <a:rPr lang="fa-IR" b="1" dirty="0" smtClean="0">
                <a:solidFill>
                  <a:schemeClr val="bg1"/>
                </a:solidFill>
                <a:ea typeface="Calibri"/>
                <a:cs typeface="Zar" pitchFamily="2" charset="-78"/>
              </a:rPr>
              <a:t>ماندگاري </a:t>
            </a:r>
            <a:r>
              <a:rPr lang="fa-IR" b="1" dirty="0">
                <a:solidFill>
                  <a:schemeClr val="bg1"/>
                </a:solidFill>
                <a:ea typeface="Calibri"/>
                <a:cs typeface="Zar" pitchFamily="2" charset="-78"/>
              </a:rPr>
              <a:t>بالا( </a:t>
            </a:r>
            <a:r>
              <a:rPr lang="en-US" b="1" dirty="0" smtClean="0">
                <a:solidFill>
                  <a:schemeClr val="bg1"/>
                </a:solidFill>
                <a:latin typeface="Tahoma"/>
                <a:ea typeface="Calibri"/>
                <a:cs typeface="Zar" pitchFamily="2" charset="-78"/>
              </a:rPr>
              <a:t>LN</a:t>
            </a:r>
            <a:r>
              <a:rPr lang="fa-IR" b="1" dirty="0" smtClean="0">
                <a:solidFill>
                  <a:schemeClr val="bg1"/>
                </a:solidFill>
                <a:ea typeface="Calibri"/>
                <a:cs typeface="Zar" pitchFamily="2" charset="-78"/>
              </a:rPr>
              <a:t>)در </a:t>
            </a:r>
            <a:r>
              <a:rPr lang="fa-IR" b="1" dirty="0">
                <a:solidFill>
                  <a:schemeClr val="bg1"/>
                </a:solidFill>
                <a:ea typeface="Calibri"/>
                <a:cs typeface="Zar" pitchFamily="2" charset="-78"/>
              </a:rPr>
              <a:t>برخي موارد ممکن است باعث حفاظت </a:t>
            </a:r>
            <a:r>
              <a:rPr lang="fa-IR" b="1" dirty="0" smtClean="0">
                <a:solidFill>
                  <a:schemeClr val="bg1"/>
                </a:solidFill>
                <a:ea typeface="Calibri"/>
                <a:cs typeface="Zar" pitchFamily="2" charset="-78"/>
              </a:rPr>
              <a:t>ويژه </a:t>
            </a:r>
            <a:r>
              <a:rPr lang="fa-IR" b="1" dirty="0">
                <a:solidFill>
                  <a:schemeClr val="bg1"/>
                </a:solidFill>
                <a:ea typeface="Calibri"/>
                <a:cs typeface="Zar" pitchFamily="2" charset="-78"/>
              </a:rPr>
              <a:t>در برابر عفونت و مزاحمت مگس گردد.</a:t>
            </a:r>
            <a:endParaRPr lang="en-US" sz="44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defRPr/>
            </a:pPr>
            <a:r>
              <a:rPr lang="fa-IR" sz="2800" b="1" smtClean="0">
                <a:solidFill>
                  <a:schemeClr val="bg1"/>
                </a:solidFill>
                <a:ea typeface="Calibri"/>
                <a:cs typeface="Zar" pitchFamily="2" charset="-78"/>
              </a:rPr>
              <a:t>روشهاي </a:t>
            </a:r>
            <a:r>
              <a:rPr lang="fa-IR" sz="2800" b="1">
                <a:solidFill>
                  <a:schemeClr val="bg1"/>
                </a:solidFill>
                <a:ea typeface="Calibri"/>
                <a:cs typeface="Zar" pitchFamily="2" charset="-78"/>
              </a:rPr>
              <a:t>کنترل</a:t>
            </a:r>
            <a:endParaRPr sz="2800">
              <a:solidFill>
                <a:schemeClr val="bg1"/>
              </a:solidFill>
              <a:cs typeface="Zar" pitchFamily="2" charset="-78"/>
            </a:endParaRPr>
          </a:p>
        </p:txBody>
      </p:sp>
      <p:sp>
        <p:nvSpPr>
          <p:cNvPr id="3" name="Content Placeholder 2"/>
          <p:cNvSpPr>
            <a:spLocks noGrp="1"/>
          </p:cNvSpPr>
          <p:nvPr>
            <p:ph idx="1"/>
          </p:nvPr>
        </p:nvSpPr>
        <p:spPr>
          <a:xfrm>
            <a:off x="457200" y="990600"/>
            <a:ext cx="8229600" cy="5318125"/>
          </a:xfrm>
        </p:spPr>
        <p:txBody>
          <a:bodyPr>
            <a:normAutofit fontScale="55000" lnSpcReduction="20000"/>
          </a:bodyPr>
          <a:lstStyle/>
          <a:p>
            <a:pPr marL="457200" indent="-457200" algn="just" rtl="1">
              <a:lnSpc>
                <a:spcPct val="200000"/>
              </a:lnSpc>
              <a:spcBef>
                <a:spcPts val="0"/>
              </a:spcBef>
              <a:spcAft>
                <a:spcPts val="800"/>
              </a:spcAft>
              <a:defRPr/>
            </a:pPr>
            <a:r>
              <a:rPr lang="fa-IR" b="1" dirty="0" smtClean="0">
                <a:solidFill>
                  <a:schemeClr val="bg1"/>
                </a:solidFill>
                <a:ea typeface="Calibri"/>
                <a:cs typeface="Zar" pitchFamily="2" charset="-78"/>
              </a:rPr>
              <a:t>بهسازي </a:t>
            </a:r>
            <a:r>
              <a:rPr lang="fa-IR" b="1" dirty="0">
                <a:solidFill>
                  <a:schemeClr val="bg1"/>
                </a:solidFill>
                <a:ea typeface="Calibri"/>
                <a:cs typeface="Zar" pitchFamily="2" charset="-78"/>
              </a:rPr>
              <a:t>محيط و بهبود و </a:t>
            </a:r>
            <a:r>
              <a:rPr lang="fa-IR" b="1" dirty="0" smtClean="0">
                <a:solidFill>
                  <a:schemeClr val="bg1"/>
                </a:solidFill>
                <a:ea typeface="Calibri"/>
                <a:cs typeface="Zar" pitchFamily="2" charset="-78"/>
              </a:rPr>
              <a:t>شرايط بهداشتي</a:t>
            </a:r>
          </a:p>
          <a:p>
            <a:pPr marL="457200" indent="-457200" algn="just" rtl="1">
              <a:lnSpc>
                <a:spcPct val="200000"/>
              </a:lnSpc>
              <a:spcBef>
                <a:spcPts val="0"/>
              </a:spcBef>
              <a:spcAft>
                <a:spcPts val="800"/>
              </a:spcAft>
              <a:defRPr/>
            </a:pPr>
            <a:r>
              <a:rPr lang="fa-IR" b="1" dirty="0" smtClean="0">
                <a:solidFill>
                  <a:schemeClr val="bg1"/>
                </a:solidFill>
                <a:ea typeface="Calibri"/>
                <a:cs typeface="Zar" pitchFamily="2" charset="-78"/>
              </a:rPr>
              <a:t>کاهش يا </a:t>
            </a:r>
            <a:r>
              <a:rPr lang="fa-IR" b="1" dirty="0">
                <a:solidFill>
                  <a:schemeClr val="bg1"/>
                </a:solidFill>
                <a:ea typeface="Calibri"/>
                <a:cs typeface="Zar" pitchFamily="2" charset="-78"/>
              </a:rPr>
              <a:t>حذف اماکن توليد مگس( به عنوان مثال </a:t>
            </a:r>
            <a:r>
              <a:rPr lang="fa-IR" b="1" dirty="0" smtClean="0">
                <a:solidFill>
                  <a:schemeClr val="bg1"/>
                </a:solidFill>
                <a:ea typeface="Calibri"/>
                <a:cs typeface="Zar" pitchFamily="2" charset="-78"/>
              </a:rPr>
              <a:t>دفع سريع حيوانات </a:t>
            </a:r>
            <a:r>
              <a:rPr lang="fa-IR" b="1" dirty="0">
                <a:solidFill>
                  <a:schemeClr val="bg1"/>
                </a:solidFill>
                <a:ea typeface="Calibri"/>
                <a:cs typeface="Zar" pitchFamily="2" charset="-78"/>
              </a:rPr>
              <a:t>مرده و مواد </a:t>
            </a:r>
            <a:r>
              <a:rPr lang="fa-IR" b="1" dirty="0" smtClean="0">
                <a:solidFill>
                  <a:schemeClr val="bg1"/>
                </a:solidFill>
                <a:ea typeface="Calibri"/>
                <a:cs typeface="Zar" pitchFamily="2" charset="-78"/>
              </a:rPr>
              <a:t>دفعي </a:t>
            </a:r>
            <a:r>
              <a:rPr lang="fa-IR" b="1" dirty="0">
                <a:solidFill>
                  <a:schemeClr val="bg1"/>
                </a:solidFill>
                <a:ea typeface="Calibri"/>
                <a:cs typeface="Zar" pitchFamily="2" charset="-78"/>
              </a:rPr>
              <a:t>حاصل از کشتارگاهها </a:t>
            </a:r>
            <a:r>
              <a:rPr lang="fa-IR" b="1" dirty="0" smtClean="0">
                <a:solidFill>
                  <a:schemeClr val="bg1"/>
                </a:solidFill>
                <a:ea typeface="Calibri"/>
                <a:cs typeface="Zar" pitchFamily="2" charset="-78"/>
              </a:rPr>
              <a:t>کاهش </a:t>
            </a:r>
            <a:r>
              <a:rPr lang="fa-IR" b="1" dirty="0">
                <a:solidFill>
                  <a:schemeClr val="bg1"/>
                </a:solidFill>
                <a:ea typeface="Calibri"/>
                <a:cs typeface="Zar" pitchFamily="2" charset="-78"/>
              </a:rPr>
              <a:t>منابع </a:t>
            </a:r>
            <a:r>
              <a:rPr lang="fa-IR" b="1" dirty="0" smtClean="0">
                <a:solidFill>
                  <a:schemeClr val="bg1"/>
                </a:solidFill>
                <a:ea typeface="Calibri"/>
                <a:cs typeface="Zar" pitchFamily="2" charset="-78"/>
              </a:rPr>
              <a:t>اي </a:t>
            </a:r>
            <a:r>
              <a:rPr lang="fa-IR" b="1" dirty="0">
                <a:solidFill>
                  <a:schemeClr val="bg1"/>
                </a:solidFill>
                <a:ea typeface="Calibri"/>
                <a:cs typeface="Zar" pitchFamily="2" charset="-78"/>
              </a:rPr>
              <a:t>که سبب جذب مگس از مناطق </a:t>
            </a:r>
            <a:r>
              <a:rPr lang="fa-IR" b="1" dirty="0" smtClean="0">
                <a:solidFill>
                  <a:schemeClr val="bg1"/>
                </a:solidFill>
                <a:ea typeface="Calibri"/>
                <a:cs typeface="Zar" pitchFamily="2" charset="-78"/>
              </a:rPr>
              <a:t>ديگر مي شوند مانند </a:t>
            </a:r>
            <a:r>
              <a:rPr lang="fa-IR" b="1" dirty="0">
                <a:solidFill>
                  <a:schemeClr val="bg1"/>
                </a:solidFill>
                <a:ea typeface="Calibri"/>
                <a:cs typeface="Zar" pitchFamily="2" charset="-78"/>
              </a:rPr>
              <a:t>محدود کردن مستراح هاي روباز، </a:t>
            </a:r>
            <a:r>
              <a:rPr lang="fa-IR" b="1" dirty="0" smtClean="0">
                <a:solidFill>
                  <a:schemeClr val="bg1"/>
                </a:solidFill>
                <a:ea typeface="Calibri"/>
                <a:cs typeface="Zar" pitchFamily="2" charset="-78"/>
              </a:rPr>
              <a:t>تميز </a:t>
            </a:r>
            <a:r>
              <a:rPr lang="fa-IR" b="1" dirty="0">
                <a:solidFill>
                  <a:schemeClr val="bg1"/>
                </a:solidFill>
                <a:ea typeface="Calibri"/>
                <a:cs typeface="Zar" pitchFamily="2" charset="-78"/>
              </a:rPr>
              <a:t>کردن فضولات </a:t>
            </a:r>
            <a:r>
              <a:rPr lang="fa-IR" b="1" dirty="0" smtClean="0">
                <a:solidFill>
                  <a:schemeClr val="bg1"/>
                </a:solidFill>
                <a:ea typeface="Calibri"/>
                <a:cs typeface="Zar" pitchFamily="2" charset="-78"/>
              </a:rPr>
              <a:t>حيواني </a:t>
            </a:r>
            <a:r>
              <a:rPr lang="fa-IR" b="1" dirty="0">
                <a:solidFill>
                  <a:schemeClr val="bg1"/>
                </a:solidFill>
                <a:ea typeface="Calibri"/>
                <a:cs typeface="Zar" pitchFamily="2" charset="-78"/>
              </a:rPr>
              <a:t>در مناطق پرورش گاو، بهسازي کف </a:t>
            </a:r>
            <a:r>
              <a:rPr lang="fa-IR" b="1" dirty="0" smtClean="0">
                <a:solidFill>
                  <a:schemeClr val="bg1"/>
                </a:solidFill>
                <a:ea typeface="Calibri"/>
                <a:cs typeface="Zar" pitchFamily="2" charset="-78"/>
              </a:rPr>
              <a:t>زمين </a:t>
            </a:r>
            <a:r>
              <a:rPr lang="fa-IR" b="1" dirty="0">
                <a:solidFill>
                  <a:schemeClr val="bg1"/>
                </a:solidFill>
                <a:ea typeface="Calibri"/>
                <a:cs typeface="Zar" pitchFamily="2" charset="-78"/>
              </a:rPr>
              <a:t>به صورت صاف در مراکز </a:t>
            </a:r>
            <a:r>
              <a:rPr lang="fa-IR" b="1" dirty="0" smtClean="0">
                <a:solidFill>
                  <a:schemeClr val="bg1"/>
                </a:solidFill>
                <a:ea typeface="Calibri"/>
                <a:cs typeface="Zar" pitchFamily="2" charset="-78"/>
              </a:rPr>
              <a:t>غذاخوري( </a:t>
            </a:r>
            <a:r>
              <a:rPr lang="fa-IR" b="1" dirty="0">
                <a:solidFill>
                  <a:schemeClr val="bg1"/>
                </a:solidFill>
                <a:ea typeface="Calibri"/>
                <a:cs typeface="Zar" pitchFamily="2" charset="-78"/>
              </a:rPr>
              <a:t>با استفاده از </a:t>
            </a:r>
            <a:r>
              <a:rPr lang="fa-IR" b="1" dirty="0" smtClean="0">
                <a:solidFill>
                  <a:schemeClr val="bg1"/>
                </a:solidFill>
                <a:ea typeface="Calibri"/>
                <a:cs typeface="Zar" pitchFamily="2" charset="-78"/>
              </a:rPr>
              <a:t>سيمان يا </a:t>
            </a:r>
            <a:r>
              <a:rPr lang="fa-IR" b="1" dirty="0">
                <a:solidFill>
                  <a:schemeClr val="bg1"/>
                </a:solidFill>
                <a:ea typeface="Calibri"/>
                <a:cs typeface="Zar" pitchFamily="2" charset="-78"/>
              </a:rPr>
              <a:t>كف پوش هاي </a:t>
            </a:r>
            <a:r>
              <a:rPr lang="fa-IR" b="1" dirty="0" smtClean="0">
                <a:solidFill>
                  <a:schemeClr val="bg1"/>
                </a:solidFill>
                <a:ea typeface="Calibri"/>
                <a:cs typeface="Zar" pitchFamily="2" charset="-78"/>
              </a:rPr>
              <a:t>پلاستيکي) </a:t>
            </a:r>
            <a:r>
              <a:rPr lang="fa-IR" b="1" dirty="0">
                <a:solidFill>
                  <a:schemeClr val="bg1"/>
                </a:solidFill>
                <a:ea typeface="Calibri"/>
                <a:cs typeface="Zar" pitchFamily="2" charset="-78"/>
              </a:rPr>
              <a:t>به منظور </a:t>
            </a:r>
            <a:r>
              <a:rPr lang="fa-IR" b="1" dirty="0" smtClean="0">
                <a:solidFill>
                  <a:schemeClr val="bg1"/>
                </a:solidFill>
                <a:ea typeface="Calibri"/>
                <a:cs typeface="Zar" pitchFamily="2" charset="-78"/>
              </a:rPr>
              <a:t>توانايي </a:t>
            </a:r>
            <a:r>
              <a:rPr lang="fa-IR" b="1" dirty="0">
                <a:solidFill>
                  <a:schemeClr val="bg1"/>
                </a:solidFill>
                <a:ea typeface="Calibri"/>
                <a:cs typeface="Zar" pitchFamily="2" charset="-78"/>
              </a:rPr>
              <a:t>در </a:t>
            </a:r>
            <a:r>
              <a:rPr lang="fa-IR" b="1" dirty="0" smtClean="0">
                <a:solidFill>
                  <a:schemeClr val="bg1"/>
                </a:solidFill>
                <a:ea typeface="Calibri"/>
                <a:cs typeface="Zar" pitchFamily="2" charset="-78"/>
              </a:rPr>
              <a:t>تميز </a:t>
            </a:r>
            <a:r>
              <a:rPr lang="fa-IR" b="1" dirty="0">
                <a:solidFill>
                  <a:schemeClr val="bg1"/>
                </a:solidFill>
                <a:ea typeface="Calibri"/>
                <a:cs typeface="Zar" pitchFamily="2" charset="-78"/>
              </a:rPr>
              <a:t>کردن مناسب </a:t>
            </a:r>
            <a:r>
              <a:rPr lang="fa-IR" b="1" dirty="0" smtClean="0">
                <a:solidFill>
                  <a:schemeClr val="bg1"/>
                </a:solidFill>
                <a:ea typeface="Calibri"/>
                <a:cs typeface="Zar" pitchFamily="2" charset="-78"/>
              </a:rPr>
              <a:t>غذاي ريخته </a:t>
            </a:r>
            <a:r>
              <a:rPr lang="fa-IR" b="1" dirty="0">
                <a:solidFill>
                  <a:schemeClr val="bg1"/>
                </a:solidFill>
                <a:ea typeface="Calibri"/>
                <a:cs typeface="Zar" pitchFamily="2" charset="-78"/>
              </a:rPr>
              <a:t>شده).</a:t>
            </a:r>
            <a:endParaRPr lang="en-US" sz="4400" b="1" dirty="0">
              <a:solidFill>
                <a:schemeClr val="bg1"/>
              </a:solidFill>
              <a:ea typeface="Calibri"/>
              <a:cs typeface="Zar" pitchFamily="2" charset="-78"/>
            </a:endParaRPr>
          </a:p>
          <a:p>
            <a:pPr algn="just" rtl="1">
              <a:lnSpc>
                <a:spcPct val="200000"/>
              </a:lnSpc>
              <a:spcBef>
                <a:spcPts val="0"/>
              </a:spcBef>
              <a:spcAft>
                <a:spcPts val="800"/>
              </a:spcAft>
              <a:buFont typeface="Symbol"/>
              <a:buChar char=""/>
              <a:defRPr/>
            </a:pPr>
            <a:r>
              <a:rPr lang="fa-IR" b="1" dirty="0" smtClean="0">
                <a:solidFill>
                  <a:schemeClr val="bg1"/>
                </a:solidFill>
                <a:ea typeface="Calibri"/>
                <a:cs typeface="Zar" pitchFamily="2" charset="-78"/>
              </a:rPr>
              <a:t>جلوگيري </a:t>
            </a:r>
            <a:r>
              <a:rPr lang="fa-IR" b="1" dirty="0">
                <a:solidFill>
                  <a:schemeClr val="bg1"/>
                </a:solidFill>
                <a:ea typeface="Calibri"/>
                <a:cs typeface="Zar" pitchFamily="2" charset="-78"/>
              </a:rPr>
              <a:t>از تماس </a:t>
            </a:r>
            <a:r>
              <a:rPr lang="fa-IR" b="1" dirty="0" smtClean="0">
                <a:solidFill>
                  <a:schemeClr val="bg1"/>
                </a:solidFill>
                <a:ea typeface="Calibri"/>
                <a:cs typeface="Zar" pitchFamily="2" charset="-78"/>
              </a:rPr>
              <a:t>بين </a:t>
            </a:r>
            <a:r>
              <a:rPr lang="fa-IR" b="1" dirty="0">
                <a:solidFill>
                  <a:schemeClr val="bg1"/>
                </a:solidFill>
                <a:ea typeface="Calibri"/>
                <a:cs typeface="Zar" pitchFamily="2" charset="-78"/>
              </a:rPr>
              <a:t>مگس ها و عوامل </a:t>
            </a:r>
            <a:r>
              <a:rPr lang="fa-IR" b="1" dirty="0" smtClean="0">
                <a:solidFill>
                  <a:schemeClr val="bg1"/>
                </a:solidFill>
                <a:ea typeface="Calibri"/>
                <a:cs typeface="Zar" pitchFamily="2" charset="-78"/>
              </a:rPr>
              <a:t>بيماريزا </a:t>
            </a:r>
            <a:r>
              <a:rPr lang="fa-IR" b="1" dirty="0">
                <a:solidFill>
                  <a:schemeClr val="bg1"/>
                </a:solidFill>
                <a:ea typeface="Calibri"/>
                <a:cs typeface="Zar" pitchFamily="2" charset="-78"/>
              </a:rPr>
              <a:t>( به عنوان مثال </a:t>
            </a:r>
            <a:r>
              <a:rPr lang="fa-IR" b="1" dirty="0" smtClean="0">
                <a:solidFill>
                  <a:schemeClr val="bg1"/>
                </a:solidFill>
                <a:ea typeface="Calibri"/>
                <a:cs typeface="Zar" pitchFamily="2" charset="-78"/>
              </a:rPr>
              <a:t>ايزوله </a:t>
            </a:r>
            <a:r>
              <a:rPr lang="fa-IR" b="1" dirty="0">
                <a:solidFill>
                  <a:schemeClr val="bg1"/>
                </a:solidFill>
                <a:ea typeface="Calibri"/>
                <a:cs typeface="Zar" pitchFamily="2" charset="-78"/>
              </a:rPr>
              <a:t>کردن </a:t>
            </a:r>
            <a:r>
              <a:rPr lang="fa-IR" b="1" dirty="0" smtClean="0">
                <a:solidFill>
                  <a:schemeClr val="bg1"/>
                </a:solidFill>
                <a:ea typeface="Calibri"/>
                <a:cs typeface="Zar" pitchFamily="2" charset="-78"/>
              </a:rPr>
              <a:t>بيماران </a:t>
            </a:r>
            <a:r>
              <a:rPr lang="fa-IR" b="1" dirty="0">
                <a:solidFill>
                  <a:schemeClr val="bg1"/>
                </a:solidFill>
                <a:ea typeface="Calibri"/>
                <a:cs typeface="Zar" pitchFamily="2" charset="-78"/>
              </a:rPr>
              <a:t>در </a:t>
            </a:r>
            <a:r>
              <a:rPr lang="fa-IR" b="1" dirty="0" smtClean="0">
                <a:solidFill>
                  <a:schemeClr val="bg1"/>
                </a:solidFill>
                <a:ea typeface="Calibri"/>
                <a:cs typeface="Zar" pitchFamily="2" charset="-78"/>
              </a:rPr>
              <a:t>زير </a:t>
            </a:r>
            <a:r>
              <a:rPr lang="en-US" b="1" dirty="0" smtClean="0">
                <a:solidFill>
                  <a:schemeClr val="bg1"/>
                </a:solidFill>
                <a:latin typeface="Tahoma"/>
                <a:ea typeface="Calibri"/>
                <a:cs typeface="Zar" pitchFamily="2" charset="-78"/>
              </a:rPr>
              <a:t>LN</a:t>
            </a:r>
            <a:r>
              <a:rPr lang="fa-IR" b="1" dirty="0">
                <a:solidFill>
                  <a:schemeClr val="bg1"/>
                </a:solidFill>
                <a:ea typeface="Calibri"/>
                <a:cs typeface="Zar" pitchFamily="2" charset="-78"/>
              </a:rPr>
              <a:t>، تهيه سطل هاي مناسب درب دار دفع زباله ها در </a:t>
            </a:r>
            <a:r>
              <a:rPr lang="fa-IR" b="1" dirty="0" smtClean="0">
                <a:solidFill>
                  <a:schemeClr val="bg1"/>
                </a:solidFill>
                <a:ea typeface="Calibri"/>
                <a:cs typeface="Zar" pitchFamily="2" charset="-78"/>
              </a:rPr>
              <a:t>آزمايشگاه </a:t>
            </a:r>
            <a:r>
              <a:rPr lang="fa-IR" b="1" dirty="0">
                <a:solidFill>
                  <a:schemeClr val="bg1"/>
                </a:solidFill>
                <a:ea typeface="Calibri"/>
                <a:cs typeface="Zar" pitchFamily="2" charset="-78"/>
              </a:rPr>
              <a:t>ها و مراکز </a:t>
            </a:r>
            <a:r>
              <a:rPr lang="fa-IR" b="1" dirty="0" smtClean="0">
                <a:solidFill>
                  <a:schemeClr val="bg1"/>
                </a:solidFill>
                <a:ea typeface="Calibri"/>
                <a:cs typeface="Zar" pitchFamily="2" charset="-78"/>
              </a:rPr>
              <a:t>بهداشتي).</a:t>
            </a:r>
            <a:endParaRPr lang="en-US" sz="4400" b="1" dirty="0">
              <a:solidFill>
                <a:schemeClr val="bg1"/>
              </a:solidFill>
              <a:ea typeface="Calibri"/>
              <a:cs typeface="Zar" pitchFamily="2" charset="-78"/>
            </a:endParaRPr>
          </a:p>
          <a:p>
            <a:pPr algn="just" rtl="1">
              <a:lnSpc>
                <a:spcPct val="200000"/>
              </a:lnSpc>
              <a:spcBef>
                <a:spcPts val="0"/>
              </a:spcBef>
              <a:spcAft>
                <a:spcPts val="800"/>
              </a:spcAft>
              <a:buFont typeface="Symbol"/>
              <a:buChar char=""/>
              <a:defRPr/>
            </a:pPr>
            <a:r>
              <a:rPr lang="fa-IR" b="1" dirty="0">
                <a:solidFill>
                  <a:schemeClr val="bg1"/>
                </a:solidFill>
                <a:ea typeface="Calibri"/>
                <a:cs typeface="Zar" pitchFamily="2" charset="-78"/>
              </a:rPr>
              <a:t> حفاظت مواد غذايي، ظروف </a:t>
            </a:r>
            <a:r>
              <a:rPr lang="fa-IR" b="1" dirty="0" smtClean="0">
                <a:solidFill>
                  <a:schemeClr val="bg1"/>
                </a:solidFill>
                <a:ea typeface="Calibri"/>
                <a:cs typeface="Zar" pitchFamily="2" charset="-78"/>
              </a:rPr>
              <a:t>غذاخوري </a:t>
            </a:r>
            <a:r>
              <a:rPr lang="fa-IR" b="1" dirty="0">
                <a:solidFill>
                  <a:schemeClr val="bg1"/>
                </a:solidFill>
                <a:ea typeface="Calibri"/>
                <a:cs typeface="Zar" pitchFamily="2" charset="-78"/>
              </a:rPr>
              <a:t>و افراد از تماس با مگس ها( به عنوان مثال </a:t>
            </a:r>
            <a:r>
              <a:rPr lang="fa-IR" b="1" dirty="0" smtClean="0">
                <a:solidFill>
                  <a:schemeClr val="bg1"/>
                </a:solidFill>
                <a:ea typeface="Calibri"/>
                <a:cs typeface="Zar" pitchFamily="2" charset="-78"/>
              </a:rPr>
              <a:t>پيام هاي تبليغاتي).</a:t>
            </a:r>
            <a:endParaRPr lang="en-US" sz="4400" b="1" dirty="0">
              <a:solidFill>
                <a:schemeClr val="bg1"/>
              </a:solidFill>
              <a:ea typeface="Calibri"/>
              <a:cs typeface="Zar" pitchFamily="2" charset="-78"/>
            </a:endParaRPr>
          </a:p>
          <a:p>
            <a:pPr algn="just" rtl="1">
              <a:lnSpc>
                <a:spcPct val="200000"/>
              </a:lnSpc>
              <a:spcBef>
                <a:spcPts val="0"/>
              </a:spcBef>
              <a:spcAft>
                <a:spcPts val="800"/>
              </a:spcAft>
              <a:buFont typeface="Symbol"/>
              <a:buChar char=""/>
              <a:defRPr/>
            </a:pPr>
            <a:r>
              <a:rPr lang="fa-IR" b="1" dirty="0" smtClean="0">
                <a:solidFill>
                  <a:schemeClr val="bg1"/>
                </a:solidFill>
                <a:ea typeface="Calibri"/>
                <a:cs typeface="Zar" pitchFamily="2" charset="-78"/>
              </a:rPr>
              <a:t>اطمينان </a:t>
            </a:r>
            <a:r>
              <a:rPr lang="fa-IR" b="1" dirty="0">
                <a:solidFill>
                  <a:schemeClr val="bg1"/>
                </a:solidFill>
                <a:ea typeface="Calibri"/>
                <a:cs typeface="Zar" pitchFamily="2" charset="-78"/>
              </a:rPr>
              <a:t>از دفع و حذف مناسب فاضلاب، به </a:t>
            </a:r>
            <a:r>
              <a:rPr lang="fa-IR" b="1" dirty="0" smtClean="0">
                <a:solidFill>
                  <a:schemeClr val="bg1"/>
                </a:solidFill>
                <a:ea typeface="Calibri"/>
                <a:cs typeface="Zar" pitchFamily="2" charset="-78"/>
              </a:rPr>
              <a:t>ويژه </a:t>
            </a:r>
            <a:r>
              <a:rPr lang="fa-IR" b="1" dirty="0">
                <a:solidFill>
                  <a:schemeClr val="bg1"/>
                </a:solidFill>
                <a:ea typeface="Calibri"/>
                <a:cs typeface="Zar" pitchFamily="2" charset="-78"/>
              </a:rPr>
              <a:t>در مكان هاي </a:t>
            </a:r>
            <a:r>
              <a:rPr lang="fa-IR" b="1" dirty="0" smtClean="0">
                <a:solidFill>
                  <a:schemeClr val="bg1"/>
                </a:solidFill>
                <a:ea typeface="Calibri"/>
                <a:cs typeface="Zar" pitchFamily="2" charset="-78"/>
              </a:rPr>
              <a:t>شستشوي </a:t>
            </a:r>
            <a:r>
              <a:rPr lang="fa-IR" b="1" dirty="0">
                <a:solidFill>
                  <a:schemeClr val="bg1"/>
                </a:solidFill>
                <a:ea typeface="Calibri"/>
                <a:cs typeface="Zar" pitchFamily="2" charset="-78"/>
              </a:rPr>
              <a:t>لباس و ظروف </a:t>
            </a:r>
            <a:r>
              <a:rPr lang="fa-IR" b="1" dirty="0" smtClean="0">
                <a:solidFill>
                  <a:schemeClr val="bg1"/>
                </a:solidFill>
                <a:ea typeface="Calibri"/>
                <a:cs typeface="Zar" pitchFamily="2" charset="-78"/>
              </a:rPr>
              <a:t>غذاخوري.</a:t>
            </a:r>
            <a:endParaRPr lang="en-US" sz="4400" b="1" dirty="0">
              <a:solidFill>
                <a:schemeClr val="bg1"/>
              </a:solidFill>
              <a:ea typeface="Calibri"/>
              <a:cs typeface="Zar" pitchFamily="2" charset="-78"/>
            </a:endParaRPr>
          </a:p>
          <a:p>
            <a:pPr algn="just" rtl="1">
              <a:lnSpc>
                <a:spcPct val="200000"/>
              </a:lnSpc>
              <a:spcBef>
                <a:spcPts val="0"/>
              </a:spcBef>
              <a:spcAft>
                <a:spcPts val="800"/>
              </a:spcAft>
              <a:buFont typeface="Symbol"/>
              <a:buChar char=""/>
              <a:defRPr/>
            </a:pPr>
            <a:r>
              <a:rPr lang="fa-IR" b="1" dirty="0">
                <a:solidFill>
                  <a:schemeClr val="bg1"/>
                </a:solidFill>
                <a:ea typeface="Calibri"/>
                <a:cs typeface="Zar" pitchFamily="2" charset="-78"/>
              </a:rPr>
              <a:t>ريختن خاکستر در چاه مستراح بعد از هر اجابت مزاج </a:t>
            </a:r>
            <a:r>
              <a:rPr lang="fa-IR" b="1" dirty="0" smtClean="0">
                <a:solidFill>
                  <a:schemeClr val="bg1"/>
                </a:solidFill>
                <a:ea typeface="Calibri"/>
                <a:cs typeface="Zar" pitchFamily="2" charset="-78"/>
              </a:rPr>
              <a:t>يا </a:t>
            </a:r>
            <a:r>
              <a:rPr lang="fa-IR" b="1" dirty="0">
                <a:solidFill>
                  <a:schemeClr val="bg1"/>
                </a:solidFill>
                <a:ea typeface="Calibri"/>
                <a:cs typeface="Zar" pitchFamily="2" charset="-78"/>
              </a:rPr>
              <a:t>حداقل هر صبح و شب، جهت کاهش تماس </a:t>
            </a:r>
            <a:r>
              <a:rPr lang="fa-IR" b="1" dirty="0" smtClean="0">
                <a:solidFill>
                  <a:schemeClr val="bg1"/>
                </a:solidFill>
                <a:ea typeface="Calibri"/>
                <a:cs typeface="Zar" pitchFamily="2" charset="-78"/>
              </a:rPr>
              <a:t>بين </a:t>
            </a:r>
            <a:r>
              <a:rPr lang="fa-IR" b="1" dirty="0">
                <a:solidFill>
                  <a:schemeClr val="bg1"/>
                </a:solidFill>
                <a:ea typeface="Calibri"/>
                <a:cs typeface="Zar" pitchFamily="2" charset="-78"/>
              </a:rPr>
              <a:t>مگس ها و فضولات.</a:t>
            </a:r>
            <a:endParaRPr lang="en-US" sz="44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5" descr="F:\Multimedia\My Picture\Entomology\Mosquito\mosquito life cycl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46" y="2564904"/>
            <a:ext cx="640080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p:txBody>
          <a:bodyPr/>
          <a:lstStyle/>
          <a:p>
            <a:pPr algn="ctr" eaLnBrk="1" fontAlgn="auto" hangingPunct="1">
              <a:spcAft>
                <a:spcPts val="0"/>
              </a:spcAft>
              <a:defRPr/>
            </a:pPr>
            <a:r>
              <a:rPr sz="2800" b="1" smtClean="0">
                <a:solidFill>
                  <a:schemeClr val="bg1"/>
                </a:solidFill>
                <a:cs typeface="Zar" pitchFamily="2" charset="-78"/>
              </a:rPr>
              <a:t>Mosquito</a:t>
            </a:r>
            <a:r>
              <a:rPr lang="fa-IR" sz="2800" b="1" smtClean="0">
                <a:solidFill>
                  <a:srgbClr val="C00000"/>
                </a:solidFill>
                <a:cs typeface="Zar" pitchFamily="2" charset="-78"/>
              </a:rPr>
              <a:t/>
            </a:r>
            <a:br>
              <a:rPr lang="fa-IR" sz="2800" b="1" smtClean="0">
                <a:solidFill>
                  <a:srgbClr val="C00000"/>
                </a:solidFill>
                <a:cs typeface="Zar" pitchFamily="2" charset="-78"/>
              </a:rPr>
            </a:br>
            <a:endParaRPr sz="2800" b="1" smtClean="0">
              <a:solidFill>
                <a:schemeClr val="bg1"/>
              </a:solidFill>
              <a:cs typeface="Zar" pitchFamily="2" charset="-78"/>
            </a:endParaRPr>
          </a:p>
        </p:txBody>
      </p:sp>
      <p:pic>
        <p:nvPicPr>
          <p:cNvPr id="71683" name="Picture 4" descr="F:\Multimedia\My Picture\Entomology\Anophle\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1520" y="188640"/>
            <a:ext cx="2670314" cy="2204864"/>
          </a:xfr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ctr">
              <a:defRPr/>
            </a:pPr>
            <a:r>
              <a:rPr lang="fa-IR" b="1" smtClean="0">
                <a:solidFill>
                  <a:schemeClr val="bg1"/>
                </a:solidFill>
                <a:ea typeface="Calibri"/>
                <a:cs typeface="Zar" pitchFamily="2" charset="-78"/>
              </a:rPr>
              <a:t>روشهاي </a:t>
            </a:r>
            <a:r>
              <a:rPr lang="fa-IR" b="1">
                <a:solidFill>
                  <a:schemeClr val="bg1"/>
                </a:solidFill>
                <a:ea typeface="Calibri"/>
                <a:cs typeface="Zar" pitchFamily="2" charset="-78"/>
              </a:rPr>
              <a:t>کنترل</a:t>
            </a:r>
            <a:endParaRPr>
              <a:solidFill>
                <a:schemeClr val="bg1"/>
              </a:solidFill>
              <a:cs typeface="Zar" pitchFamily="2" charset="-78"/>
            </a:endParaRPr>
          </a:p>
        </p:txBody>
      </p:sp>
      <p:sp>
        <p:nvSpPr>
          <p:cNvPr id="145411" name="Content Placeholder 2"/>
          <p:cNvSpPr>
            <a:spLocks noGrp="1"/>
          </p:cNvSpPr>
          <p:nvPr>
            <p:ph idx="1"/>
          </p:nvPr>
        </p:nvSpPr>
        <p:spPr>
          <a:xfrm>
            <a:off x="457200" y="990600"/>
            <a:ext cx="8229600" cy="5318125"/>
          </a:xfrm>
        </p:spPr>
        <p:txBody>
          <a:bodyPr/>
          <a:lstStyle/>
          <a:p>
            <a:pPr marL="0" algn="just" rtl="1">
              <a:lnSpc>
                <a:spcPct val="200000"/>
              </a:lnSpc>
              <a:spcBef>
                <a:spcPct val="0"/>
              </a:spcBef>
              <a:spcAft>
                <a:spcPts val="800"/>
              </a:spcAft>
            </a:pPr>
            <a:r>
              <a:rPr lang="fa-IR" altLang="en-US" sz="1200" b="1" smtClean="0">
                <a:solidFill>
                  <a:schemeClr val="bg1"/>
                </a:solidFill>
                <a:ea typeface="Calibri" pitchFamily="34" charset="0"/>
                <a:cs typeface="Zar" pitchFamily="2" charset="-78"/>
              </a:rPr>
              <a:t>اجتناب از مداخله ي شيميايي ، چون سبب ظهور سويه هاي مقاوم مي شود که استفاده از اين روش را پر هزينه و ناکارامد مي کنند.</a:t>
            </a:r>
            <a:endParaRPr lang="en-US" altLang="en-US" sz="1200" b="1" smtClean="0">
              <a:solidFill>
                <a:schemeClr val="bg1"/>
              </a:solidFill>
              <a:ea typeface="Calibri" pitchFamily="34" charset="0"/>
              <a:cs typeface="Zar" pitchFamily="2" charset="-78"/>
            </a:endParaRPr>
          </a:p>
          <a:p>
            <a:pPr marL="0" algn="just" rtl="1">
              <a:lnSpc>
                <a:spcPct val="200000"/>
              </a:lnSpc>
              <a:spcBef>
                <a:spcPct val="0"/>
              </a:spcBef>
              <a:spcAft>
                <a:spcPts val="800"/>
              </a:spcAft>
            </a:pPr>
            <a:r>
              <a:rPr lang="fa-IR" altLang="en-US" sz="1200" b="1" smtClean="0">
                <a:solidFill>
                  <a:schemeClr val="bg1"/>
                </a:solidFill>
                <a:ea typeface="Calibri" pitchFamily="34" charset="0"/>
                <a:cs typeface="Zar" pitchFamily="2" charset="-78"/>
              </a:rPr>
              <a:t>استفاده از لاروکش و بالغ کش در زماني كه در مواقع  آلودگي هاي شديد بروز كرده و يا هنگامي که حضور مگس ها خطر واقعي افزايش شيوع عوامل بيماريزا را سبب مي شود، يا هنگامي که يک اتاق عمل يا اتاق درماني بايد حفاظت شوند، با در نظر داشتن روشهاي زيست محيطي و بهسازي محيط استفاده شود..</a:t>
            </a:r>
            <a:endParaRPr lang="en-US" altLang="en-US" sz="1200" b="1" smtClean="0">
              <a:solidFill>
                <a:schemeClr val="bg1"/>
              </a:solidFill>
              <a:ea typeface="Calibri" pitchFamily="34" charset="0"/>
              <a:cs typeface="Zar" pitchFamily="2" charset="-78"/>
            </a:endParaRPr>
          </a:p>
          <a:p>
            <a:pPr marL="0" algn="just" rtl="1">
              <a:lnSpc>
                <a:spcPct val="200000"/>
              </a:lnSpc>
              <a:spcBef>
                <a:spcPct val="0"/>
              </a:spcBef>
              <a:spcAft>
                <a:spcPts val="800"/>
              </a:spcAft>
            </a:pPr>
            <a:r>
              <a:rPr lang="fa-IR" altLang="en-US" sz="1200" b="1" smtClean="0">
                <a:solidFill>
                  <a:schemeClr val="bg1"/>
                </a:solidFill>
                <a:ea typeface="Calibri" pitchFamily="34" charset="0"/>
                <a:cs typeface="Zar" pitchFamily="2" charset="-78"/>
              </a:rPr>
              <a:t>استفاده از لاروکش ها در محل هاي رشد و تكثير لاروي و يا تخريب اين اماكن از جمله گزينه هاي ديگر مورد استفاده مي باشد، ( به عنوان مثال در زمان آلودگي شديد توسط لاروهاي اماکن دفعي يا مستراح). </a:t>
            </a:r>
            <a:endParaRPr lang="en-US" altLang="en-US" sz="1200" b="1" smtClean="0">
              <a:solidFill>
                <a:schemeClr val="bg1"/>
              </a:solidFill>
              <a:ea typeface="Calibri" pitchFamily="34" charset="0"/>
              <a:cs typeface="Zar" pitchFamily="2" charset="-78"/>
            </a:endParaRPr>
          </a:p>
          <a:p>
            <a:pPr marL="0" algn="just" rtl="1">
              <a:lnSpc>
                <a:spcPct val="200000"/>
              </a:lnSpc>
              <a:spcBef>
                <a:spcPct val="0"/>
              </a:spcBef>
              <a:spcAft>
                <a:spcPts val="800"/>
              </a:spcAft>
            </a:pPr>
            <a:r>
              <a:rPr lang="fa-IR" altLang="en-US" sz="1200" b="1" smtClean="0">
                <a:solidFill>
                  <a:schemeClr val="bg1"/>
                </a:solidFill>
                <a:ea typeface="Calibri" pitchFamily="34" charset="0"/>
                <a:cs typeface="Zar" pitchFamily="2" charset="-78"/>
              </a:rPr>
              <a:t>جهت مبارزه با حشرات بالغ، بهتر است از روش سمپاشي ابقايي بر روي سطوحي که مگس ها در شب نشسته و يا استراحت مي کنند،صورت گيرد. </a:t>
            </a:r>
            <a:endParaRPr lang="en-US" altLang="en-US" sz="1200" b="1" smtClean="0">
              <a:solidFill>
                <a:schemeClr val="bg1"/>
              </a:solidFill>
              <a:ea typeface="Calibri" pitchFamily="34" charset="0"/>
              <a:cs typeface="Zar" pitchFamily="2" charset="-78"/>
            </a:endParaRPr>
          </a:p>
          <a:p>
            <a:pPr marL="0" algn="just" rtl="1">
              <a:lnSpc>
                <a:spcPct val="200000"/>
              </a:lnSpc>
              <a:spcBef>
                <a:spcPct val="0"/>
              </a:spcBef>
              <a:spcAft>
                <a:spcPts val="800"/>
              </a:spcAft>
            </a:pPr>
            <a:r>
              <a:rPr lang="fa-IR" altLang="en-US" sz="1200" b="1" smtClean="0">
                <a:solidFill>
                  <a:schemeClr val="bg1"/>
                </a:solidFill>
                <a:ea typeface="Calibri" pitchFamily="34" charset="0"/>
                <a:cs typeface="Zar" pitchFamily="2" charset="-78"/>
              </a:rPr>
              <a:t>اين اماکن ممکن است بسته به گونه و شرايط آب و هوايي، متفاوت باشند. به طور معمول مگس ها بر روي سطوح خارجي ساختمان ها( در کشورهاي گرم)، درخت ها، نرده ها، سطل هاي زباله و پناهگاه حيوانات، استراحت مي كنند لذا اين اماكن در سمپاشي بر عليه مگس ها بايد مورد توجه قرار گيرد. سمپاشي ديوارهاي داخلي توالت ها نيز از گزينه هاي مناسب ديگر است.</a:t>
            </a:r>
            <a:endParaRPr lang="en-US" altLang="en-US" sz="1200" b="1" smtClean="0">
              <a:solidFill>
                <a:schemeClr val="bg1"/>
              </a:solidFill>
              <a:ea typeface="Calibri" pitchFamily="34" charset="0"/>
              <a:cs typeface="Zar" pitchFamily="2" charset="-78"/>
            </a:endParaRPr>
          </a:p>
          <a:p>
            <a:pPr marL="0" algn="just" rtl="1">
              <a:lnSpc>
                <a:spcPct val="200000"/>
              </a:lnSpc>
              <a:spcBef>
                <a:spcPct val="0"/>
              </a:spcBef>
              <a:spcAft>
                <a:spcPts val="800"/>
              </a:spcAft>
            </a:pPr>
            <a:r>
              <a:rPr lang="fa-IR" altLang="en-US" sz="1200" b="1" smtClean="0">
                <a:solidFill>
                  <a:schemeClr val="bg1"/>
                </a:solidFill>
                <a:ea typeface="Calibri" pitchFamily="34" charset="0"/>
                <a:cs typeface="Zar" pitchFamily="2" charset="-78"/>
              </a:rPr>
              <a:t>در مکانهاي خاص( به عنوان مثال اتاق عمل، درمانگاه، آشپزخانه) ممکن است از نوارهاي آغشته به سم يا پنبه هاي آغشته به حشره کش استفاده كرد. هر متر از نوار آغشته به سم براي هر متر مربع از سطح زمين منطقه ي مورد نظر و آغشته سازي مجدد در هر 2 ماه يکبار توصيه مي شود. اين  روش به عنوان يك روش تكميلي در ادامه ي سمپاشي هاي هاي ابقايي پيشنهاد مي شود </a:t>
            </a:r>
            <a:endParaRPr lang="en-US" altLang="en-US" sz="800" smtClean="0">
              <a:solidFill>
                <a:schemeClr val="bg1"/>
              </a:solidFill>
              <a:cs typeface="Zar" pitchFamily="2" charset="-78"/>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b="1" smtClean="0">
                <a:solidFill>
                  <a:schemeClr val="bg1"/>
                </a:solidFill>
                <a:effectLst/>
                <a:ea typeface="Calibri"/>
                <a:cs typeface="Zar" pitchFamily="2" charset="-78"/>
              </a:rPr>
              <a:t>ملاحظات</a:t>
            </a:r>
            <a:endParaRPr>
              <a:solidFill>
                <a:schemeClr val="bg1"/>
              </a:solidFill>
              <a:cs typeface="Zar" pitchFamily="2" charset="-78"/>
            </a:endParaRPr>
          </a:p>
        </p:txBody>
      </p:sp>
      <p:sp>
        <p:nvSpPr>
          <p:cNvPr id="3" name="Content Placeholder 2"/>
          <p:cNvSpPr>
            <a:spLocks noGrp="1"/>
          </p:cNvSpPr>
          <p:nvPr>
            <p:ph idx="1"/>
          </p:nvPr>
        </p:nvSpPr>
        <p:spPr/>
        <p:txBody>
          <a:bodyPr>
            <a:normAutofit fontScale="70000" lnSpcReduction="20000"/>
          </a:bodyPr>
          <a:lstStyle/>
          <a:p>
            <a:pPr algn="just" rtl="1">
              <a:lnSpc>
                <a:spcPct val="200000"/>
              </a:lnSpc>
              <a:spcBef>
                <a:spcPts val="0"/>
              </a:spcBef>
              <a:spcAft>
                <a:spcPts val="800"/>
              </a:spcAft>
              <a:buFont typeface="Symbol"/>
              <a:buChar char=""/>
              <a:defRPr/>
            </a:pPr>
            <a:r>
              <a:rPr lang="fa-IR" b="1" dirty="0">
                <a:solidFill>
                  <a:schemeClr val="bg1"/>
                </a:solidFill>
                <a:ea typeface="Calibri"/>
                <a:cs typeface="Zar" pitchFamily="2" charset="-78"/>
              </a:rPr>
              <a:t>پوشاندن فضولات و زباله </a:t>
            </a:r>
            <a:r>
              <a:rPr lang="fa-IR" b="1" dirty="0" smtClean="0">
                <a:solidFill>
                  <a:schemeClr val="bg1"/>
                </a:solidFill>
                <a:ea typeface="Calibri"/>
                <a:cs typeface="Zar" pitchFamily="2" charset="-78"/>
              </a:rPr>
              <a:t>هاي خانگي </a:t>
            </a:r>
            <a:r>
              <a:rPr lang="fa-IR" b="1" dirty="0">
                <a:solidFill>
                  <a:schemeClr val="bg1"/>
                </a:solidFill>
                <a:ea typeface="Calibri"/>
                <a:cs typeface="Zar" pitchFamily="2" charset="-78"/>
              </a:rPr>
              <a:t>با </a:t>
            </a:r>
            <a:r>
              <a:rPr lang="fa-IR" b="1" dirty="0" smtClean="0">
                <a:solidFill>
                  <a:schemeClr val="bg1"/>
                </a:solidFill>
                <a:ea typeface="Calibri"/>
                <a:cs typeface="Zar" pitchFamily="2" charset="-78"/>
              </a:rPr>
              <a:t>لايه ي </a:t>
            </a:r>
            <a:r>
              <a:rPr lang="fa-IR" b="1" dirty="0">
                <a:solidFill>
                  <a:schemeClr val="bg1"/>
                </a:solidFill>
                <a:ea typeface="Calibri"/>
                <a:cs typeface="Zar" pitchFamily="2" charset="-78"/>
              </a:rPr>
              <a:t>نازک از خاک ( کمتر از 25 سانتي متر </a:t>
            </a:r>
            <a:r>
              <a:rPr lang="fa-IR" b="1" dirty="0" smtClean="0">
                <a:solidFill>
                  <a:schemeClr val="bg1"/>
                </a:solidFill>
                <a:ea typeface="Calibri"/>
                <a:cs typeface="Zar" pitchFamily="2" charset="-78"/>
              </a:rPr>
              <a:t>لايه ي غير </a:t>
            </a:r>
            <a:r>
              <a:rPr lang="fa-IR" b="1" dirty="0">
                <a:solidFill>
                  <a:schemeClr val="bg1"/>
                </a:solidFill>
                <a:ea typeface="Calibri"/>
                <a:cs typeface="Zar" pitchFamily="2" charset="-78"/>
              </a:rPr>
              <a:t>فشرده و  يا10 سانتي متر فشرده) ممکن است تا </a:t>
            </a:r>
            <a:r>
              <a:rPr lang="fa-IR" b="1" dirty="0" smtClean="0">
                <a:solidFill>
                  <a:schemeClr val="bg1"/>
                </a:solidFill>
                <a:ea typeface="Calibri"/>
                <a:cs typeface="Zar" pitchFamily="2" charset="-78"/>
              </a:rPr>
              <a:t>زماني </a:t>
            </a:r>
            <a:r>
              <a:rPr lang="fa-IR" b="1" dirty="0">
                <a:solidFill>
                  <a:schemeClr val="bg1"/>
                </a:solidFill>
                <a:ea typeface="Calibri"/>
                <a:cs typeface="Zar" pitchFamily="2" charset="-78"/>
              </a:rPr>
              <a:t>که به صورت </a:t>
            </a:r>
            <a:r>
              <a:rPr lang="fa-IR" b="1" dirty="0" smtClean="0">
                <a:solidFill>
                  <a:schemeClr val="bg1"/>
                </a:solidFill>
                <a:ea typeface="Calibri"/>
                <a:cs typeface="Zar" pitchFamily="2" charset="-78"/>
              </a:rPr>
              <a:t>زيستگاه باقي مي </a:t>
            </a:r>
            <a:r>
              <a:rPr lang="fa-IR" b="1" dirty="0">
                <a:solidFill>
                  <a:schemeClr val="bg1"/>
                </a:solidFill>
                <a:ea typeface="Calibri"/>
                <a:cs typeface="Zar" pitchFamily="2" charset="-78"/>
              </a:rPr>
              <a:t>ماند، سبب </a:t>
            </a:r>
            <a:r>
              <a:rPr lang="fa-IR" b="1" dirty="0" smtClean="0">
                <a:solidFill>
                  <a:schemeClr val="bg1"/>
                </a:solidFill>
                <a:ea typeface="Calibri"/>
                <a:cs typeface="Zar" pitchFamily="2" charset="-78"/>
              </a:rPr>
              <a:t>افزايش </a:t>
            </a:r>
            <a:r>
              <a:rPr lang="fa-IR" b="1" dirty="0">
                <a:solidFill>
                  <a:schemeClr val="bg1"/>
                </a:solidFill>
                <a:ea typeface="Calibri"/>
                <a:cs typeface="Zar" pitchFamily="2" charset="-78"/>
              </a:rPr>
              <a:t>پرورش مگس شود اما به </a:t>
            </a:r>
            <a:r>
              <a:rPr lang="fa-IR" b="1" dirty="0" smtClean="0">
                <a:solidFill>
                  <a:schemeClr val="bg1"/>
                </a:solidFill>
                <a:ea typeface="Calibri"/>
                <a:cs typeface="Zar" pitchFamily="2" charset="-78"/>
              </a:rPr>
              <a:t>تدريج </a:t>
            </a:r>
            <a:r>
              <a:rPr lang="fa-IR" b="1" dirty="0">
                <a:solidFill>
                  <a:schemeClr val="bg1"/>
                </a:solidFill>
                <a:ea typeface="Calibri"/>
                <a:cs typeface="Zar" pitchFamily="2" charset="-78"/>
              </a:rPr>
              <a:t>خشک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شود.</a:t>
            </a:r>
            <a:endParaRPr lang="en-US" sz="4400" b="1" dirty="0">
              <a:solidFill>
                <a:schemeClr val="bg1"/>
              </a:solidFill>
              <a:ea typeface="Calibri"/>
              <a:cs typeface="Zar" pitchFamily="2" charset="-78"/>
            </a:endParaRPr>
          </a:p>
          <a:p>
            <a:pPr algn="just" rtl="1">
              <a:lnSpc>
                <a:spcPct val="200000"/>
              </a:lnSpc>
              <a:spcBef>
                <a:spcPts val="0"/>
              </a:spcBef>
              <a:spcAft>
                <a:spcPts val="800"/>
              </a:spcAft>
              <a:buFont typeface="Symbol"/>
              <a:buChar char=""/>
              <a:defRPr/>
            </a:pPr>
            <a:r>
              <a:rPr lang="fa-IR" b="1" dirty="0">
                <a:solidFill>
                  <a:schemeClr val="bg1"/>
                </a:solidFill>
                <a:ea typeface="Calibri"/>
                <a:cs typeface="Zar" pitchFamily="2" charset="-78"/>
              </a:rPr>
              <a:t>کنترل مگس ها با استفاده از آفت 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مصرفي در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بهتر است با شناخت درست از </a:t>
            </a:r>
            <a:r>
              <a:rPr lang="fa-IR" b="1" dirty="0" smtClean="0">
                <a:solidFill>
                  <a:schemeClr val="bg1"/>
                </a:solidFill>
                <a:ea typeface="Calibri"/>
                <a:cs typeface="Zar" pitchFamily="2" charset="-78"/>
              </a:rPr>
              <a:t>وضعيت </a:t>
            </a:r>
            <a:r>
              <a:rPr lang="fa-IR" b="1" dirty="0">
                <a:solidFill>
                  <a:schemeClr val="bg1"/>
                </a:solidFill>
                <a:ea typeface="Calibri"/>
                <a:cs typeface="Zar" pitchFamily="2" charset="-78"/>
              </a:rPr>
              <a:t>مقاومت ناقلين و تنها به عنوان روشي مکمل در كنار ساير اقدامات </a:t>
            </a:r>
            <a:r>
              <a:rPr lang="fa-IR" b="1" dirty="0" smtClean="0">
                <a:solidFill>
                  <a:schemeClr val="bg1"/>
                </a:solidFill>
                <a:ea typeface="Calibri"/>
                <a:cs typeface="Zar" pitchFamily="2" charset="-78"/>
              </a:rPr>
              <a:t>محيطي </a:t>
            </a:r>
            <a:r>
              <a:rPr lang="fa-IR" b="1" dirty="0">
                <a:solidFill>
                  <a:schemeClr val="bg1"/>
                </a:solidFill>
                <a:ea typeface="Calibri"/>
                <a:cs typeface="Zar" pitchFamily="2" charset="-78"/>
              </a:rPr>
              <a:t>در هنگام </a:t>
            </a:r>
            <a:r>
              <a:rPr lang="fa-IR" b="1" dirty="0" smtClean="0">
                <a:solidFill>
                  <a:schemeClr val="bg1"/>
                </a:solidFill>
                <a:ea typeface="Calibri"/>
                <a:cs typeface="Zar" pitchFamily="2" charset="-78"/>
              </a:rPr>
              <a:t>شيوع بيماريهاي </a:t>
            </a:r>
            <a:r>
              <a:rPr lang="fa-IR" b="1" dirty="0">
                <a:solidFill>
                  <a:schemeClr val="bg1"/>
                </a:solidFill>
                <a:ea typeface="Calibri"/>
                <a:cs typeface="Zar" pitchFamily="2" charset="-78"/>
              </a:rPr>
              <a:t>منتقله، انجام شود. از آنجائيكه مگس ها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توانند سريعا به سموم مورد استفاده در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مقاوم شده و به سرعت آن را گسترش دهند لذا بهتر است از سموم </a:t>
            </a:r>
            <a:r>
              <a:rPr lang="fa-IR" b="1" dirty="0" smtClean="0">
                <a:solidFill>
                  <a:schemeClr val="bg1"/>
                </a:solidFill>
                <a:ea typeface="Calibri"/>
                <a:cs typeface="Zar" pitchFamily="2" charset="-78"/>
              </a:rPr>
              <a:t>شيميايي </a:t>
            </a:r>
            <a:r>
              <a:rPr lang="fa-IR" b="1" dirty="0">
                <a:solidFill>
                  <a:schemeClr val="bg1"/>
                </a:solidFill>
                <a:ea typeface="Calibri"/>
                <a:cs typeface="Zar" pitchFamily="2" charset="-78"/>
              </a:rPr>
              <a:t>در به صورت موردي و در مقطع زماني کوتاه استفاده كرد.</a:t>
            </a:r>
            <a:endParaRPr lang="en-US" sz="4400" b="1" dirty="0">
              <a:solidFill>
                <a:schemeClr val="bg1"/>
              </a:solidFill>
              <a:ea typeface="Calibri"/>
              <a:cs typeface="Zar" pitchFamily="2" charset="-78"/>
            </a:endParaRPr>
          </a:p>
          <a:p>
            <a:pPr algn="r" rtl="1">
              <a:defRPr/>
            </a:pPr>
            <a:r>
              <a:rPr lang="ar-SA" b="1" dirty="0" smtClean="0">
                <a:solidFill>
                  <a:schemeClr val="bg1"/>
                </a:solidFill>
                <a:ea typeface="Calibri"/>
                <a:cs typeface="Zar" pitchFamily="2" charset="-78"/>
              </a:rPr>
              <a:t>پيشنهاد مي شود از </a:t>
            </a:r>
            <a:r>
              <a:rPr lang="en-US" b="1" dirty="0" smtClean="0">
                <a:solidFill>
                  <a:schemeClr val="bg1"/>
                </a:solidFill>
                <a:latin typeface="Tahoma"/>
                <a:ea typeface="Calibri"/>
                <a:cs typeface="Zar" pitchFamily="2" charset="-78"/>
              </a:rPr>
              <a:t>IRS </a:t>
            </a:r>
            <a:r>
              <a:rPr lang="fa-IR" b="1" dirty="0" smtClean="0">
                <a:solidFill>
                  <a:schemeClr val="bg1"/>
                </a:solidFill>
                <a:latin typeface="Tahoma"/>
                <a:ea typeface="Calibri"/>
                <a:cs typeface="Zar" pitchFamily="2" charset="-78"/>
              </a:rPr>
              <a:t>جهت کنترل بالغين در داخل پناهگاه ها و چاه هاي مستراح</a:t>
            </a:r>
            <a:r>
              <a:rPr lang="ar-SA" b="1" dirty="0" smtClean="0">
                <a:solidFill>
                  <a:schemeClr val="bg1"/>
                </a:solidFill>
                <a:ea typeface="Calibri"/>
                <a:cs typeface="Zar" pitchFamily="2" charset="-78"/>
              </a:rPr>
              <a:t> استفاده</a:t>
            </a:r>
            <a:r>
              <a:rPr lang="fa-IR" b="1" dirty="0" smtClean="0">
                <a:solidFill>
                  <a:schemeClr val="bg1"/>
                </a:solidFill>
                <a:ea typeface="Calibri"/>
                <a:cs typeface="Zar" pitchFamily="2" charset="-78"/>
              </a:rPr>
              <a:t> كرد </a:t>
            </a:r>
            <a:endParaRPr lang="en-US" b="1" dirty="0">
              <a:solidFill>
                <a:schemeClr val="bg1"/>
              </a:solidFill>
              <a:cs typeface="Zar" pitchFamily="2" charset="-78"/>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ctr">
              <a:defRPr/>
            </a:pPr>
            <a:r>
              <a:rPr lang="fa-IR" smtClean="0">
                <a:solidFill>
                  <a:schemeClr val="bg1"/>
                </a:solidFill>
                <a:effectLst/>
                <a:ea typeface="Times New Roman"/>
                <a:cs typeface="Zar" pitchFamily="2" charset="-78"/>
              </a:rPr>
              <a:t>نکات کليدي در مورد مايت ها </a:t>
            </a:r>
            <a:endParaRPr>
              <a:solidFill>
                <a:schemeClr val="bg1"/>
              </a:solidFill>
              <a:cs typeface="Zar" pitchFamily="2" charset="-78"/>
            </a:endParaRPr>
          </a:p>
        </p:txBody>
      </p:sp>
      <p:sp>
        <p:nvSpPr>
          <p:cNvPr id="147459" name="Content Placeholder 2"/>
          <p:cNvSpPr>
            <a:spLocks noGrp="1"/>
          </p:cNvSpPr>
          <p:nvPr>
            <p:ph idx="1"/>
          </p:nvPr>
        </p:nvSpPr>
        <p:spPr>
          <a:xfrm>
            <a:off x="3613150" y="1541463"/>
            <a:ext cx="5073650" cy="4021137"/>
          </a:xfrm>
        </p:spPr>
        <p:txBody>
          <a:bodyPr/>
          <a:lstStyle/>
          <a:p>
            <a:pPr algn="r" rtl="1"/>
            <a:r>
              <a:rPr lang="fa-IR" altLang="en-US" b="1" smtClean="0">
                <a:solidFill>
                  <a:schemeClr val="bg1"/>
                </a:solidFill>
                <a:ea typeface="Times New Roman" pitchFamily="18" charset="0"/>
                <a:cs typeface="Zar" pitchFamily="2" charset="-78"/>
              </a:rPr>
              <a:t>مايت ها انگل هاي خارجي کوچکي هستند( 1 تا 2 ميلي متر) که بر روي پستانداران، پرنده گان و انسان ها زندگي مي کنند. </a:t>
            </a:r>
          </a:p>
          <a:p>
            <a:pPr algn="r" rtl="1"/>
            <a:r>
              <a:rPr lang="fa-IR" altLang="en-US" b="1" smtClean="0">
                <a:solidFill>
                  <a:schemeClr val="bg1"/>
                </a:solidFill>
                <a:ea typeface="Times New Roman" pitchFamily="18" charset="0"/>
                <a:cs typeface="Zar" pitchFamily="2" charset="-78"/>
              </a:rPr>
              <a:t>بيشتر مايت هاي که از نظر پزشکي براي انسان ها مهم هستند شامل: مايت هاي گزنده و مايت عامل بيماري گال. </a:t>
            </a:r>
            <a:endParaRPr lang="en-US" altLang="en-US" b="1" smtClean="0">
              <a:solidFill>
                <a:schemeClr val="bg1"/>
              </a:solidFill>
              <a:ea typeface="Times New Roman" pitchFamily="18" charset="0"/>
              <a:cs typeface="Zar" pitchFamily="2" charset="-78"/>
            </a:endParaRPr>
          </a:p>
        </p:txBody>
      </p:sp>
      <p:pic>
        <p:nvPicPr>
          <p:cNvPr id="147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41463"/>
            <a:ext cx="2927350" cy="402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pPr algn="ctr">
              <a:defRPr/>
            </a:pPr>
            <a:r>
              <a:rPr lang="fa-IR" b="1" smtClean="0">
                <a:solidFill>
                  <a:schemeClr val="bg1"/>
                </a:solidFill>
                <a:ea typeface="Times New Roman"/>
                <a:cs typeface="Zar" pitchFamily="2" charset="-78"/>
              </a:rPr>
              <a:t>بيولوژي</a:t>
            </a:r>
            <a:r>
              <a:rPr sz="5400" smtClean="0">
                <a:solidFill>
                  <a:schemeClr val="bg1"/>
                </a:solidFill>
                <a:ea typeface="Times New Roman"/>
                <a:cs typeface="Zar" pitchFamily="2" charset="-78"/>
              </a:rPr>
              <a:t/>
            </a:r>
            <a:br>
              <a:rPr sz="5400" smtClean="0">
                <a:solidFill>
                  <a:schemeClr val="bg1"/>
                </a:solidFill>
                <a:ea typeface="Times New Roman"/>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a:xfrm>
            <a:off x="457200" y="1143000"/>
            <a:ext cx="8229600" cy="5165725"/>
          </a:xfrm>
        </p:spPr>
        <p:txBody>
          <a:bodyPr>
            <a:normAutofit fontScale="62500" lnSpcReduction="20000"/>
          </a:bodyPr>
          <a:lstStyle/>
          <a:p>
            <a:pPr marL="0" algn="r" rtl="1">
              <a:lnSpc>
                <a:spcPct val="200000"/>
              </a:lnSpc>
              <a:spcBef>
                <a:spcPts val="0"/>
              </a:spcBef>
              <a:spcAft>
                <a:spcPts val="1000"/>
              </a:spcAft>
              <a:defRPr/>
            </a:pPr>
            <a:r>
              <a:rPr lang="fa-IR" b="1" dirty="0" smtClean="0">
                <a:solidFill>
                  <a:schemeClr val="bg1"/>
                </a:solidFill>
                <a:ea typeface="Times New Roman"/>
                <a:cs typeface="Zar" pitchFamily="2" charset="-78"/>
              </a:rPr>
              <a:t>داراي </a:t>
            </a:r>
            <a:r>
              <a:rPr lang="fa-IR" b="1" dirty="0">
                <a:solidFill>
                  <a:schemeClr val="bg1"/>
                </a:solidFill>
                <a:ea typeface="Times New Roman"/>
                <a:cs typeface="Zar" pitchFamily="2" charset="-78"/>
              </a:rPr>
              <a:t>مراحل تخم، لارو، نمف و بالغ هستند. سه مرحله اول </a:t>
            </a:r>
            <a:r>
              <a:rPr lang="fa-IR" b="1" dirty="0" smtClean="0">
                <a:solidFill>
                  <a:schemeClr val="bg1"/>
                </a:solidFill>
                <a:ea typeface="Times New Roman"/>
                <a:cs typeface="Zar" pitchFamily="2" charset="-78"/>
              </a:rPr>
              <a:t>شبيه </a:t>
            </a:r>
            <a:r>
              <a:rPr lang="fa-IR" b="1" dirty="0">
                <a:solidFill>
                  <a:schemeClr val="bg1"/>
                </a:solidFill>
                <a:ea typeface="Times New Roman"/>
                <a:cs typeface="Zar" pitchFamily="2" charset="-78"/>
              </a:rPr>
              <a:t>به بالغ اما کوچکتر هستند. </a:t>
            </a:r>
            <a:endParaRPr lang="fa-IR" b="1" dirty="0" smtClean="0">
              <a:solidFill>
                <a:schemeClr val="bg1"/>
              </a:solidFill>
              <a:ea typeface="Times New Roman"/>
              <a:cs typeface="Zar" pitchFamily="2" charset="-78"/>
            </a:endParaRPr>
          </a:p>
          <a:p>
            <a:pPr marL="0" algn="r" rtl="1">
              <a:lnSpc>
                <a:spcPct val="200000"/>
              </a:lnSpc>
              <a:spcBef>
                <a:spcPts val="0"/>
              </a:spcBef>
              <a:spcAft>
                <a:spcPts val="1000"/>
              </a:spcAft>
              <a:defRPr/>
            </a:pPr>
            <a:r>
              <a:rPr lang="fa-IR" b="1" dirty="0" smtClean="0">
                <a:solidFill>
                  <a:schemeClr val="bg1"/>
                </a:solidFill>
                <a:ea typeface="Times New Roman"/>
                <a:cs typeface="Zar" pitchFamily="2" charset="-78"/>
              </a:rPr>
              <a:t>فقط </a:t>
            </a:r>
            <a:r>
              <a:rPr lang="fa-IR" b="1" dirty="0">
                <a:solidFill>
                  <a:schemeClr val="bg1"/>
                </a:solidFill>
                <a:ea typeface="Times New Roman"/>
                <a:cs typeface="Zar" pitchFamily="2" charset="-78"/>
              </a:rPr>
              <a:t>لارو </a:t>
            </a:r>
            <a:r>
              <a:rPr lang="fa-IR" b="1" dirty="0" smtClean="0">
                <a:solidFill>
                  <a:schemeClr val="bg1"/>
                </a:solidFill>
                <a:ea typeface="Times New Roman"/>
                <a:cs typeface="Zar" pitchFamily="2" charset="-78"/>
              </a:rPr>
              <a:t>مايت هاي </a:t>
            </a:r>
            <a:r>
              <a:rPr lang="fa-IR" b="1" dirty="0">
                <a:solidFill>
                  <a:schemeClr val="bg1"/>
                </a:solidFill>
                <a:ea typeface="Times New Roman"/>
                <a:cs typeface="Zar" pitchFamily="2" charset="-78"/>
              </a:rPr>
              <a:t>گزنده از بافت هاي </a:t>
            </a:r>
            <a:r>
              <a:rPr lang="fa-IR" b="1" dirty="0" smtClean="0">
                <a:solidFill>
                  <a:schemeClr val="bg1"/>
                </a:solidFill>
                <a:ea typeface="Times New Roman"/>
                <a:cs typeface="Zar" pitchFamily="2" charset="-78"/>
              </a:rPr>
              <a:t>انساني تغذيه مي </a:t>
            </a:r>
            <a:r>
              <a:rPr lang="fa-IR" b="1" dirty="0">
                <a:solidFill>
                  <a:schemeClr val="bg1"/>
                </a:solidFill>
                <a:ea typeface="Times New Roman"/>
                <a:cs typeface="Zar" pitchFamily="2" charset="-78"/>
              </a:rPr>
              <a:t>کنند. </a:t>
            </a:r>
            <a:endParaRPr lang="fa-IR" b="1" dirty="0" smtClean="0">
              <a:solidFill>
                <a:schemeClr val="bg1"/>
              </a:solidFill>
              <a:ea typeface="Times New Roman"/>
              <a:cs typeface="Zar" pitchFamily="2" charset="-78"/>
            </a:endParaRPr>
          </a:p>
          <a:p>
            <a:pPr marL="0" algn="r" rtl="1">
              <a:lnSpc>
                <a:spcPct val="200000"/>
              </a:lnSpc>
              <a:spcBef>
                <a:spcPts val="0"/>
              </a:spcBef>
              <a:spcAft>
                <a:spcPts val="1000"/>
              </a:spcAft>
              <a:defRPr/>
            </a:pPr>
            <a:r>
              <a:rPr lang="fa-IR" b="1" dirty="0" smtClean="0">
                <a:solidFill>
                  <a:schemeClr val="bg1"/>
                </a:solidFill>
                <a:ea typeface="Times New Roman"/>
                <a:cs typeface="Zar" pitchFamily="2" charset="-78"/>
              </a:rPr>
              <a:t>نمف </a:t>
            </a:r>
            <a:r>
              <a:rPr lang="fa-IR" b="1" dirty="0">
                <a:solidFill>
                  <a:schemeClr val="bg1"/>
                </a:solidFill>
                <a:ea typeface="Times New Roman"/>
                <a:cs typeface="Zar" pitchFamily="2" charset="-78"/>
              </a:rPr>
              <a:t>ها و </a:t>
            </a:r>
            <a:r>
              <a:rPr lang="fa-IR" b="1" dirty="0" smtClean="0">
                <a:solidFill>
                  <a:schemeClr val="bg1"/>
                </a:solidFill>
                <a:ea typeface="Times New Roman"/>
                <a:cs typeface="Zar" pitchFamily="2" charset="-78"/>
              </a:rPr>
              <a:t>بالغين </a:t>
            </a:r>
            <a:r>
              <a:rPr lang="fa-IR" b="1" dirty="0">
                <a:solidFill>
                  <a:schemeClr val="bg1"/>
                </a:solidFill>
                <a:ea typeface="Times New Roman"/>
                <a:cs typeface="Zar" pitchFamily="2" charset="-78"/>
              </a:rPr>
              <a:t>در خاک </a:t>
            </a:r>
            <a:r>
              <a:rPr lang="fa-IR" b="1" dirty="0" smtClean="0">
                <a:solidFill>
                  <a:schemeClr val="bg1"/>
                </a:solidFill>
                <a:ea typeface="Times New Roman"/>
                <a:cs typeface="Zar" pitchFamily="2" charset="-78"/>
              </a:rPr>
              <a:t>زندگي </a:t>
            </a:r>
            <a:r>
              <a:rPr lang="fa-IR" b="1" dirty="0">
                <a:solidFill>
                  <a:schemeClr val="bg1"/>
                </a:solidFill>
                <a:ea typeface="Times New Roman"/>
                <a:cs typeface="Zar" pitchFamily="2" charset="-78"/>
              </a:rPr>
              <a:t>کرده و از </a:t>
            </a:r>
            <a:r>
              <a:rPr lang="fa-IR" b="1" dirty="0" smtClean="0">
                <a:solidFill>
                  <a:schemeClr val="bg1"/>
                </a:solidFill>
                <a:ea typeface="Times New Roman"/>
                <a:cs typeface="Zar" pitchFamily="2" charset="-78"/>
              </a:rPr>
              <a:t>ديگر مايت </a:t>
            </a:r>
            <a:r>
              <a:rPr lang="fa-IR" b="1" dirty="0">
                <a:solidFill>
                  <a:schemeClr val="bg1"/>
                </a:solidFill>
                <a:ea typeface="Times New Roman"/>
                <a:cs typeface="Zar" pitchFamily="2" charset="-78"/>
              </a:rPr>
              <a:t>ها و حشرات کوچک </a:t>
            </a:r>
            <a:r>
              <a:rPr lang="fa-IR" b="1" dirty="0" smtClean="0">
                <a:solidFill>
                  <a:schemeClr val="bg1"/>
                </a:solidFill>
                <a:ea typeface="Times New Roman"/>
                <a:cs typeface="Zar" pitchFamily="2" charset="-78"/>
              </a:rPr>
              <a:t>تغذيه مي کنند.</a:t>
            </a:r>
          </a:p>
          <a:p>
            <a:pPr marL="0" algn="r" rtl="1">
              <a:lnSpc>
                <a:spcPct val="200000"/>
              </a:lnSpc>
              <a:spcBef>
                <a:spcPts val="0"/>
              </a:spcBef>
              <a:spcAft>
                <a:spcPts val="1000"/>
              </a:spcAft>
              <a:defRPr/>
            </a:pPr>
            <a:r>
              <a:rPr lang="fa-IR" b="1" dirty="0" smtClean="0">
                <a:solidFill>
                  <a:schemeClr val="bg1"/>
                </a:solidFill>
                <a:ea typeface="Times New Roman"/>
                <a:cs typeface="Zar" pitchFamily="2" charset="-78"/>
              </a:rPr>
              <a:t>لاروها </a:t>
            </a:r>
            <a:r>
              <a:rPr lang="fa-IR" b="1" dirty="0">
                <a:solidFill>
                  <a:schemeClr val="bg1"/>
                </a:solidFill>
                <a:ea typeface="Times New Roman"/>
                <a:cs typeface="Zar" pitchFamily="2" charset="-78"/>
              </a:rPr>
              <a:t>پس از خروج از تخم بر </a:t>
            </a:r>
            <a:r>
              <a:rPr lang="fa-IR" b="1" dirty="0" smtClean="0">
                <a:solidFill>
                  <a:schemeClr val="bg1"/>
                </a:solidFill>
                <a:ea typeface="Times New Roman"/>
                <a:cs typeface="Zar" pitchFamily="2" charset="-78"/>
              </a:rPr>
              <a:t>روي </a:t>
            </a:r>
            <a:r>
              <a:rPr lang="fa-IR" b="1" dirty="0">
                <a:solidFill>
                  <a:schemeClr val="bg1"/>
                </a:solidFill>
                <a:ea typeface="Times New Roman"/>
                <a:cs typeface="Zar" pitchFamily="2" charset="-78"/>
              </a:rPr>
              <a:t>چمن ها و پوشش </a:t>
            </a:r>
            <a:r>
              <a:rPr lang="fa-IR" b="1" dirty="0" smtClean="0">
                <a:solidFill>
                  <a:schemeClr val="bg1"/>
                </a:solidFill>
                <a:ea typeface="Times New Roman"/>
                <a:cs typeface="Zar" pitchFamily="2" charset="-78"/>
              </a:rPr>
              <a:t>گياهي </a:t>
            </a:r>
            <a:r>
              <a:rPr lang="fa-IR" b="1" dirty="0">
                <a:solidFill>
                  <a:schemeClr val="bg1"/>
                </a:solidFill>
                <a:ea typeface="Times New Roman"/>
                <a:cs typeface="Zar" pitchFamily="2" charset="-78"/>
              </a:rPr>
              <a:t>کم ارتفاع </a:t>
            </a:r>
            <a:r>
              <a:rPr lang="fa-IR" b="1" dirty="0" smtClean="0">
                <a:solidFill>
                  <a:schemeClr val="bg1"/>
                </a:solidFill>
                <a:ea typeface="Times New Roman"/>
                <a:cs typeface="Zar" pitchFamily="2" charset="-78"/>
              </a:rPr>
              <a:t>خزيده </a:t>
            </a:r>
            <a:r>
              <a:rPr lang="fa-IR" b="1" dirty="0">
                <a:solidFill>
                  <a:schemeClr val="bg1"/>
                </a:solidFill>
                <a:ea typeface="Times New Roman"/>
                <a:cs typeface="Zar" pitchFamily="2" charset="-78"/>
              </a:rPr>
              <a:t>و تا </a:t>
            </a:r>
            <a:r>
              <a:rPr lang="fa-IR" b="1" dirty="0" smtClean="0">
                <a:solidFill>
                  <a:schemeClr val="bg1"/>
                </a:solidFill>
                <a:ea typeface="Times New Roman"/>
                <a:cs typeface="Zar" pitchFamily="2" charset="-78"/>
              </a:rPr>
              <a:t>زماني </a:t>
            </a:r>
            <a:r>
              <a:rPr lang="fa-IR" b="1" dirty="0">
                <a:solidFill>
                  <a:schemeClr val="bg1"/>
                </a:solidFill>
                <a:ea typeface="Times New Roman"/>
                <a:cs typeface="Zar" pitchFamily="2" charset="-78"/>
              </a:rPr>
              <a:t>که بتوانند خود را به </a:t>
            </a:r>
            <a:r>
              <a:rPr lang="fa-IR" b="1" dirty="0" smtClean="0">
                <a:solidFill>
                  <a:schemeClr val="bg1"/>
                </a:solidFill>
                <a:ea typeface="Times New Roman"/>
                <a:cs typeface="Zar" pitchFamily="2" charset="-78"/>
              </a:rPr>
              <a:t>يک ميزبان حيواني يا انساني </a:t>
            </a:r>
            <a:r>
              <a:rPr lang="fa-IR" b="1" dirty="0">
                <a:solidFill>
                  <a:schemeClr val="bg1"/>
                </a:solidFill>
                <a:ea typeface="Times New Roman"/>
                <a:cs typeface="Zar" pitchFamily="2" charset="-78"/>
              </a:rPr>
              <a:t>متصل کنند، منتظر </a:t>
            </a:r>
            <a:r>
              <a:rPr lang="fa-IR" b="1" dirty="0" smtClean="0">
                <a:solidFill>
                  <a:schemeClr val="bg1"/>
                </a:solidFill>
                <a:ea typeface="Times New Roman"/>
                <a:cs typeface="Zar" pitchFamily="2" charset="-78"/>
              </a:rPr>
              <a:t>باقي مي </a:t>
            </a:r>
            <a:r>
              <a:rPr lang="fa-IR" b="1" dirty="0">
                <a:solidFill>
                  <a:schemeClr val="bg1"/>
                </a:solidFill>
                <a:ea typeface="Times New Roman"/>
                <a:cs typeface="Zar" pitchFamily="2" charset="-78"/>
              </a:rPr>
              <a:t>مانند. </a:t>
            </a:r>
            <a:endParaRPr lang="fa-IR" b="1" dirty="0" smtClean="0">
              <a:solidFill>
                <a:schemeClr val="bg1"/>
              </a:solidFill>
              <a:ea typeface="Times New Roman"/>
              <a:cs typeface="Zar" pitchFamily="2" charset="-78"/>
            </a:endParaRPr>
          </a:p>
          <a:p>
            <a:pPr marL="0" algn="r" rtl="1">
              <a:lnSpc>
                <a:spcPct val="200000"/>
              </a:lnSpc>
              <a:spcBef>
                <a:spcPts val="0"/>
              </a:spcBef>
              <a:spcAft>
                <a:spcPts val="1000"/>
              </a:spcAft>
              <a:defRPr/>
            </a:pPr>
            <a:r>
              <a:rPr lang="fa-IR" b="1" dirty="0" smtClean="0">
                <a:solidFill>
                  <a:schemeClr val="bg1"/>
                </a:solidFill>
                <a:ea typeface="Times New Roman"/>
                <a:cs typeface="Zar" pitchFamily="2" charset="-78"/>
              </a:rPr>
              <a:t>لاروها </a:t>
            </a:r>
            <a:r>
              <a:rPr lang="fa-IR" b="1" dirty="0">
                <a:solidFill>
                  <a:schemeClr val="bg1"/>
                </a:solidFill>
                <a:ea typeface="Times New Roman"/>
                <a:cs typeface="Zar" pitchFamily="2" charset="-78"/>
              </a:rPr>
              <a:t>بسته به نوع گونه </a:t>
            </a:r>
            <a:r>
              <a:rPr lang="fa-IR" b="1" dirty="0" smtClean="0">
                <a:solidFill>
                  <a:schemeClr val="bg1"/>
                </a:solidFill>
                <a:ea typeface="Times New Roman"/>
                <a:cs typeface="Zar" pitchFamily="2" charset="-78"/>
              </a:rPr>
              <a:t>ي </a:t>
            </a:r>
            <a:r>
              <a:rPr lang="fa-IR" b="1" dirty="0">
                <a:solidFill>
                  <a:schemeClr val="bg1"/>
                </a:solidFill>
                <a:ea typeface="Times New Roman"/>
                <a:cs typeface="Zar" pitchFamily="2" charset="-78"/>
              </a:rPr>
              <a:t>خود از دو روز تا </a:t>
            </a:r>
            <a:r>
              <a:rPr lang="fa-IR" b="1" dirty="0" smtClean="0">
                <a:solidFill>
                  <a:schemeClr val="bg1"/>
                </a:solidFill>
                <a:ea typeface="Times New Roman"/>
                <a:cs typeface="Zar" pitchFamily="2" charset="-78"/>
              </a:rPr>
              <a:t>يک </a:t>
            </a:r>
            <a:r>
              <a:rPr lang="fa-IR" b="1" dirty="0">
                <a:solidFill>
                  <a:schemeClr val="bg1"/>
                </a:solidFill>
                <a:ea typeface="Times New Roman"/>
                <a:cs typeface="Zar" pitchFamily="2" charset="-78"/>
              </a:rPr>
              <a:t>ماه جهت </a:t>
            </a:r>
            <a:r>
              <a:rPr lang="fa-IR" b="1" dirty="0" smtClean="0">
                <a:solidFill>
                  <a:schemeClr val="bg1"/>
                </a:solidFill>
                <a:ea typeface="Times New Roman"/>
                <a:cs typeface="Zar" pitchFamily="2" charset="-78"/>
              </a:rPr>
              <a:t>تغذيه </a:t>
            </a:r>
            <a:r>
              <a:rPr lang="fa-IR" b="1" dirty="0">
                <a:solidFill>
                  <a:schemeClr val="bg1"/>
                </a:solidFill>
                <a:ea typeface="Times New Roman"/>
                <a:cs typeface="Zar" pitchFamily="2" charset="-78"/>
              </a:rPr>
              <a:t>بر </a:t>
            </a:r>
            <a:r>
              <a:rPr lang="fa-IR" b="1" dirty="0" smtClean="0">
                <a:solidFill>
                  <a:schemeClr val="bg1"/>
                </a:solidFill>
                <a:ea typeface="Times New Roman"/>
                <a:cs typeface="Zar" pitchFamily="2" charset="-78"/>
              </a:rPr>
              <a:t>روي </a:t>
            </a:r>
            <a:r>
              <a:rPr lang="fa-IR" b="1" dirty="0">
                <a:solidFill>
                  <a:schemeClr val="bg1"/>
                </a:solidFill>
                <a:ea typeface="Times New Roman"/>
                <a:cs typeface="Zar" pitchFamily="2" charset="-78"/>
              </a:rPr>
              <a:t>پوست </a:t>
            </a:r>
            <a:r>
              <a:rPr lang="fa-IR" b="1" dirty="0" smtClean="0">
                <a:solidFill>
                  <a:schemeClr val="bg1"/>
                </a:solidFill>
                <a:ea typeface="Times New Roman"/>
                <a:cs typeface="Zar" pitchFamily="2" charset="-78"/>
              </a:rPr>
              <a:t>ميزبان باقي مي </a:t>
            </a:r>
            <a:r>
              <a:rPr lang="fa-IR" b="1" dirty="0">
                <a:solidFill>
                  <a:schemeClr val="bg1"/>
                </a:solidFill>
                <a:ea typeface="Times New Roman"/>
                <a:cs typeface="Zar" pitchFamily="2" charset="-78"/>
              </a:rPr>
              <a:t>مانند. سپس جهت رشد و </a:t>
            </a:r>
            <a:r>
              <a:rPr lang="fa-IR" b="1" dirty="0" smtClean="0">
                <a:solidFill>
                  <a:schemeClr val="bg1"/>
                </a:solidFill>
                <a:ea typeface="Times New Roman"/>
                <a:cs typeface="Zar" pitchFamily="2" charset="-78"/>
              </a:rPr>
              <a:t>رسيدن </a:t>
            </a:r>
            <a:r>
              <a:rPr lang="fa-IR" b="1" dirty="0">
                <a:solidFill>
                  <a:schemeClr val="bg1"/>
                </a:solidFill>
                <a:ea typeface="Times New Roman"/>
                <a:cs typeface="Zar" pitchFamily="2" charset="-78"/>
              </a:rPr>
              <a:t>به مراحل نمف </a:t>
            </a:r>
            <a:r>
              <a:rPr lang="fa-IR" b="1" dirty="0" smtClean="0">
                <a:solidFill>
                  <a:schemeClr val="bg1"/>
                </a:solidFill>
                <a:ea typeface="Times New Roman"/>
                <a:cs typeface="Zar" pitchFamily="2" charset="-78"/>
              </a:rPr>
              <a:t>هاي بي </a:t>
            </a:r>
            <a:r>
              <a:rPr lang="fa-IR" b="1" dirty="0">
                <a:solidFill>
                  <a:schemeClr val="bg1"/>
                </a:solidFill>
                <a:ea typeface="Times New Roman"/>
                <a:cs typeface="Zar" pitchFamily="2" charset="-78"/>
              </a:rPr>
              <a:t>ضرر و بالغ بر </a:t>
            </a:r>
            <a:r>
              <a:rPr lang="fa-IR" b="1" dirty="0" smtClean="0">
                <a:solidFill>
                  <a:schemeClr val="bg1"/>
                </a:solidFill>
                <a:ea typeface="Times New Roman"/>
                <a:cs typeface="Zar" pitchFamily="2" charset="-78"/>
              </a:rPr>
              <a:t>روي زمين مي </a:t>
            </a:r>
            <a:r>
              <a:rPr lang="fa-IR" b="1" dirty="0">
                <a:solidFill>
                  <a:schemeClr val="bg1"/>
                </a:solidFill>
                <a:ea typeface="Times New Roman"/>
                <a:cs typeface="Zar" pitchFamily="2" charset="-78"/>
              </a:rPr>
              <a:t>افتند. </a:t>
            </a:r>
            <a:endParaRPr lang="fa-IR" b="1" dirty="0" smtClean="0">
              <a:solidFill>
                <a:schemeClr val="bg1"/>
              </a:solidFill>
              <a:ea typeface="Times New Roman"/>
              <a:cs typeface="Zar" pitchFamily="2" charset="-78"/>
            </a:endParaRPr>
          </a:p>
          <a:p>
            <a:pPr marL="0" algn="r" rtl="1">
              <a:lnSpc>
                <a:spcPct val="200000"/>
              </a:lnSpc>
              <a:spcBef>
                <a:spcPts val="0"/>
              </a:spcBef>
              <a:spcAft>
                <a:spcPts val="1000"/>
              </a:spcAft>
              <a:defRPr/>
            </a:pPr>
            <a:r>
              <a:rPr lang="fa-IR" b="1" dirty="0" smtClean="0">
                <a:solidFill>
                  <a:schemeClr val="bg1"/>
                </a:solidFill>
                <a:ea typeface="Times New Roman"/>
                <a:cs typeface="Zar" pitchFamily="2" charset="-78"/>
              </a:rPr>
              <a:t>مايت </a:t>
            </a:r>
            <a:r>
              <a:rPr lang="fa-IR" b="1" dirty="0">
                <a:solidFill>
                  <a:schemeClr val="bg1"/>
                </a:solidFill>
                <a:ea typeface="Times New Roman"/>
                <a:cs typeface="Zar" pitchFamily="2" charset="-78"/>
              </a:rPr>
              <a:t>ها </a:t>
            </a:r>
            <a:r>
              <a:rPr lang="fa-IR" b="1" dirty="0" smtClean="0">
                <a:solidFill>
                  <a:schemeClr val="bg1"/>
                </a:solidFill>
                <a:ea typeface="Times New Roman"/>
                <a:cs typeface="Zar" pitchFamily="2" charset="-78"/>
              </a:rPr>
              <a:t>تمايل زيادي </a:t>
            </a:r>
            <a:r>
              <a:rPr lang="fa-IR" b="1" dirty="0">
                <a:solidFill>
                  <a:schemeClr val="bg1"/>
                </a:solidFill>
                <a:ea typeface="Times New Roman"/>
                <a:cs typeface="Zar" pitchFamily="2" charset="-78"/>
              </a:rPr>
              <a:t>به بوته </a:t>
            </a:r>
            <a:r>
              <a:rPr lang="fa-IR" b="1" dirty="0" smtClean="0">
                <a:solidFill>
                  <a:schemeClr val="bg1"/>
                </a:solidFill>
                <a:ea typeface="Times New Roman"/>
                <a:cs typeface="Zar" pitchFamily="2" charset="-78"/>
              </a:rPr>
              <a:t>هاي </a:t>
            </a:r>
            <a:r>
              <a:rPr lang="fa-IR" b="1" dirty="0">
                <a:solidFill>
                  <a:schemeClr val="bg1"/>
                </a:solidFill>
                <a:ea typeface="Times New Roman"/>
                <a:cs typeface="Zar" pitchFamily="2" charset="-78"/>
              </a:rPr>
              <a:t>بامبو دارند اما در </a:t>
            </a:r>
            <a:r>
              <a:rPr lang="fa-IR" b="1" dirty="0" smtClean="0">
                <a:solidFill>
                  <a:schemeClr val="bg1"/>
                </a:solidFill>
                <a:ea typeface="Times New Roman"/>
                <a:cs typeface="Zar" pitchFamily="2" charset="-78"/>
              </a:rPr>
              <a:t>ديگر زيستگاه </a:t>
            </a:r>
            <a:r>
              <a:rPr lang="fa-IR" b="1" dirty="0">
                <a:solidFill>
                  <a:schemeClr val="bg1"/>
                </a:solidFill>
                <a:ea typeface="Times New Roman"/>
                <a:cs typeface="Zar" pitchFamily="2" charset="-78"/>
              </a:rPr>
              <a:t>ها با پوشش </a:t>
            </a:r>
            <a:r>
              <a:rPr lang="fa-IR" b="1" dirty="0" smtClean="0">
                <a:solidFill>
                  <a:schemeClr val="bg1"/>
                </a:solidFill>
                <a:ea typeface="Times New Roman"/>
                <a:cs typeface="Zar" pitchFamily="2" charset="-78"/>
              </a:rPr>
              <a:t>گياهي </a:t>
            </a:r>
            <a:r>
              <a:rPr lang="fa-IR" b="1" dirty="0">
                <a:solidFill>
                  <a:schemeClr val="bg1"/>
                </a:solidFill>
                <a:ea typeface="Times New Roman"/>
                <a:cs typeface="Zar" pitchFamily="2" charset="-78"/>
              </a:rPr>
              <a:t>کم ارتفاع </a:t>
            </a:r>
            <a:r>
              <a:rPr lang="fa-IR" b="1" dirty="0" smtClean="0">
                <a:solidFill>
                  <a:schemeClr val="bg1"/>
                </a:solidFill>
                <a:ea typeface="Times New Roman"/>
                <a:cs typeface="Zar" pitchFamily="2" charset="-78"/>
              </a:rPr>
              <a:t>نيز يافت مي </a:t>
            </a:r>
            <a:r>
              <a:rPr lang="fa-IR" b="1" dirty="0">
                <a:solidFill>
                  <a:schemeClr val="bg1"/>
                </a:solidFill>
                <a:ea typeface="Times New Roman"/>
                <a:cs typeface="Zar" pitchFamily="2" charset="-78"/>
              </a:rPr>
              <a:t>شوند.</a:t>
            </a:r>
            <a:endParaRPr lang="en-US" sz="40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ctr">
              <a:defRPr/>
            </a:pPr>
            <a:r>
              <a:rPr lang="fa-IR" sz="4000" b="1" smtClean="0">
                <a:solidFill>
                  <a:schemeClr val="bg1"/>
                </a:solidFill>
                <a:ea typeface="Times New Roman"/>
                <a:cs typeface="Zar" pitchFamily="2" charset="-78"/>
              </a:rPr>
              <a:t>بيولوژي</a:t>
            </a:r>
            <a:endParaRPr>
              <a:solidFill>
                <a:schemeClr val="bg1"/>
              </a:solidFill>
              <a:cs typeface="Zar" pitchFamily="2" charset="-78"/>
            </a:endParaRPr>
          </a:p>
        </p:txBody>
      </p:sp>
      <p:sp>
        <p:nvSpPr>
          <p:cNvPr id="3" name="Content Placeholder 2"/>
          <p:cNvSpPr>
            <a:spLocks noGrp="1"/>
          </p:cNvSpPr>
          <p:nvPr>
            <p:ph idx="1"/>
          </p:nvPr>
        </p:nvSpPr>
        <p:spPr>
          <a:xfrm>
            <a:off x="457200" y="990600"/>
            <a:ext cx="8229600" cy="5318125"/>
          </a:xfrm>
        </p:spPr>
        <p:txBody>
          <a:bodyPr>
            <a:normAutofit fontScale="55000" lnSpcReduction="20000"/>
          </a:bodyPr>
          <a:lstStyle/>
          <a:p>
            <a:pPr marL="0" algn="r" rtl="1">
              <a:lnSpc>
                <a:spcPct val="200000"/>
              </a:lnSpc>
              <a:spcBef>
                <a:spcPts val="0"/>
              </a:spcBef>
              <a:spcAft>
                <a:spcPts val="1000"/>
              </a:spcAft>
              <a:defRPr/>
            </a:pPr>
            <a:r>
              <a:rPr lang="fa-IR" b="1" dirty="0" smtClean="0">
                <a:solidFill>
                  <a:schemeClr val="bg1"/>
                </a:solidFill>
                <a:ea typeface="Times New Roman"/>
                <a:cs typeface="Zar" pitchFamily="2" charset="-78"/>
              </a:rPr>
              <a:t>تقريبا </a:t>
            </a:r>
            <a:r>
              <a:rPr lang="fa-IR" b="1" dirty="0">
                <a:solidFill>
                  <a:schemeClr val="bg1"/>
                </a:solidFill>
                <a:ea typeface="Times New Roman"/>
                <a:cs typeface="Zar" pitchFamily="2" charset="-78"/>
              </a:rPr>
              <a:t>کل دوره </a:t>
            </a:r>
            <a:r>
              <a:rPr lang="fa-IR" b="1" dirty="0" smtClean="0">
                <a:solidFill>
                  <a:schemeClr val="bg1"/>
                </a:solidFill>
                <a:ea typeface="Times New Roman"/>
                <a:cs typeface="Zar" pitchFamily="2" charset="-78"/>
              </a:rPr>
              <a:t>ي زندگي مايت </a:t>
            </a:r>
            <a:r>
              <a:rPr lang="fa-IR" b="1" dirty="0">
                <a:solidFill>
                  <a:schemeClr val="bg1"/>
                </a:solidFill>
                <a:ea typeface="Times New Roman"/>
                <a:cs typeface="Zar" pitchFamily="2" charset="-78"/>
              </a:rPr>
              <a:t>عامل بيماري گال شامل </a:t>
            </a:r>
            <a:r>
              <a:rPr lang="fa-IR" b="1" dirty="0" smtClean="0">
                <a:solidFill>
                  <a:schemeClr val="bg1"/>
                </a:solidFill>
                <a:ea typeface="Times New Roman"/>
                <a:cs typeface="Zar" pitchFamily="2" charset="-78"/>
              </a:rPr>
              <a:t>توليد </a:t>
            </a:r>
            <a:r>
              <a:rPr lang="fa-IR" b="1" dirty="0">
                <a:solidFill>
                  <a:schemeClr val="bg1"/>
                </a:solidFill>
                <a:ea typeface="Times New Roman"/>
                <a:cs typeface="Zar" pitchFamily="2" charset="-78"/>
              </a:rPr>
              <a:t>مثل و تخم </a:t>
            </a:r>
            <a:r>
              <a:rPr lang="fa-IR" b="1" dirty="0" smtClean="0">
                <a:solidFill>
                  <a:schemeClr val="bg1"/>
                </a:solidFill>
                <a:ea typeface="Times New Roman"/>
                <a:cs typeface="Zar" pitchFamily="2" charset="-78"/>
              </a:rPr>
              <a:t>گذاري </a:t>
            </a:r>
            <a:r>
              <a:rPr lang="fa-IR" b="1" dirty="0">
                <a:solidFill>
                  <a:schemeClr val="bg1"/>
                </a:solidFill>
                <a:ea typeface="Times New Roman"/>
                <a:cs typeface="Zar" pitchFamily="2" charset="-78"/>
              </a:rPr>
              <a:t>بر </a:t>
            </a:r>
            <a:r>
              <a:rPr lang="fa-IR" b="1" dirty="0" smtClean="0">
                <a:solidFill>
                  <a:schemeClr val="bg1"/>
                </a:solidFill>
                <a:ea typeface="Times New Roman"/>
                <a:cs typeface="Zar" pitchFamily="2" charset="-78"/>
              </a:rPr>
              <a:t>روي قسمتي </a:t>
            </a:r>
            <a:r>
              <a:rPr lang="fa-IR" b="1" dirty="0">
                <a:solidFill>
                  <a:schemeClr val="bg1"/>
                </a:solidFill>
                <a:ea typeface="Times New Roman"/>
                <a:cs typeface="Zar" pitchFamily="2" charset="-78"/>
              </a:rPr>
              <a:t>از پوست </a:t>
            </a:r>
            <a:r>
              <a:rPr lang="fa-IR" b="1" dirty="0" smtClean="0">
                <a:solidFill>
                  <a:schemeClr val="bg1"/>
                </a:solidFill>
                <a:ea typeface="Times New Roman"/>
                <a:cs typeface="Zar" pitchFamily="2" charset="-78"/>
              </a:rPr>
              <a:t>ميزبان </a:t>
            </a:r>
            <a:r>
              <a:rPr lang="fa-IR" b="1" dirty="0">
                <a:solidFill>
                  <a:schemeClr val="bg1"/>
                </a:solidFill>
                <a:ea typeface="Times New Roman"/>
                <a:cs typeface="Zar" pitchFamily="2" charset="-78"/>
              </a:rPr>
              <a:t>که بتوانند از </a:t>
            </a:r>
            <a:r>
              <a:rPr lang="fa-IR" b="1" dirty="0" smtClean="0">
                <a:solidFill>
                  <a:schemeClr val="bg1"/>
                </a:solidFill>
                <a:ea typeface="Times New Roman"/>
                <a:cs typeface="Zar" pitchFamily="2" charset="-78"/>
              </a:rPr>
              <a:t>اپيدرم </a:t>
            </a:r>
            <a:r>
              <a:rPr lang="fa-IR" b="1" dirty="0">
                <a:solidFill>
                  <a:schemeClr val="bg1"/>
                </a:solidFill>
                <a:ea typeface="Times New Roman"/>
                <a:cs typeface="Zar" pitchFamily="2" charset="-78"/>
              </a:rPr>
              <a:t>آن </a:t>
            </a:r>
            <a:r>
              <a:rPr lang="fa-IR" b="1" dirty="0" smtClean="0">
                <a:solidFill>
                  <a:schemeClr val="bg1"/>
                </a:solidFill>
                <a:ea typeface="Times New Roman"/>
                <a:cs typeface="Zar" pitchFamily="2" charset="-78"/>
              </a:rPr>
              <a:t>تغذيه </a:t>
            </a:r>
            <a:r>
              <a:rPr lang="fa-IR" b="1" dirty="0">
                <a:solidFill>
                  <a:schemeClr val="bg1"/>
                </a:solidFill>
                <a:ea typeface="Times New Roman"/>
                <a:cs typeface="Zar" pitchFamily="2" charset="-78"/>
              </a:rPr>
              <a:t>کنند، </a:t>
            </a:r>
            <a:r>
              <a:rPr lang="fa-IR" b="1" dirty="0" smtClean="0">
                <a:solidFill>
                  <a:schemeClr val="bg1"/>
                </a:solidFill>
                <a:ea typeface="Times New Roman"/>
                <a:cs typeface="Zar" pitchFamily="2" charset="-78"/>
              </a:rPr>
              <a:t>سپري مي </a:t>
            </a:r>
            <a:r>
              <a:rPr lang="fa-IR" b="1" dirty="0">
                <a:solidFill>
                  <a:schemeClr val="bg1"/>
                </a:solidFill>
                <a:ea typeface="Times New Roman"/>
                <a:cs typeface="Zar" pitchFamily="2" charset="-78"/>
              </a:rPr>
              <a:t>شود. </a:t>
            </a:r>
            <a:endParaRPr lang="fa-IR" b="1" dirty="0" smtClean="0">
              <a:solidFill>
                <a:schemeClr val="bg1"/>
              </a:solidFill>
              <a:ea typeface="Times New Roman"/>
              <a:cs typeface="Zar" pitchFamily="2" charset="-78"/>
            </a:endParaRPr>
          </a:p>
          <a:p>
            <a:pPr marL="0" algn="r" rtl="1">
              <a:lnSpc>
                <a:spcPct val="200000"/>
              </a:lnSpc>
              <a:spcBef>
                <a:spcPts val="0"/>
              </a:spcBef>
              <a:spcAft>
                <a:spcPts val="1000"/>
              </a:spcAft>
              <a:defRPr/>
            </a:pPr>
            <a:r>
              <a:rPr lang="fa-IR" b="1" smtClean="0">
                <a:solidFill>
                  <a:schemeClr val="bg1"/>
                </a:solidFill>
                <a:ea typeface="Times New Roman"/>
                <a:cs typeface="Zar" pitchFamily="2" charset="-78"/>
              </a:rPr>
              <a:t>کل </a:t>
            </a:r>
            <a:r>
              <a:rPr lang="fa-IR" b="1" dirty="0">
                <a:solidFill>
                  <a:schemeClr val="bg1"/>
                </a:solidFill>
                <a:ea typeface="Times New Roman"/>
                <a:cs typeface="Zar" pitchFamily="2" charset="-78"/>
              </a:rPr>
              <a:t>چرخه </a:t>
            </a:r>
            <a:r>
              <a:rPr lang="fa-IR" b="1" dirty="0" smtClean="0">
                <a:solidFill>
                  <a:schemeClr val="bg1"/>
                </a:solidFill>
                <a:ea typeface="Times New Roman"/>
                <a:cs typeface="Zar" pitchFamily="2" charset="-78"/>
              </a:rPr>
              <a:t>ي زندگي </a:t>
            </a:r>
            <a:r>
              <a:rPr lang="fa-IR" b="1" dirty="0">
                <a:solidFill>
                  <a:schemeClr val="bg1"/>
                </a:solidFill>
                <a:ea typeface="Times New Roman"/>
                <a:cs typeface="Zar" pitchFamily="2" charset="-78"/>
              </a:rPr>
              <a:t>از تخم تا بالغ ممکن است کمتر از 2 هفته طول بکشد</a:t>
            </a:r>
            <a:r>
              <a:rPr lang="fa-IR" b="1">
                <a:solidFill>
                  <a:schemeClr val="bg1"/>
                </a:solidFill>
                <a:ea typeface="Times New Roman"/>
                <a:cs typeface="Zar" pitchFamily="2" charset="-78"/>
              </a:rPr>
              <a:t>. </a:t>
            </a:r>
            <a:endParaRPr lang="fa-IR" b="1" smtClean="0">
              <a:solidFill>
                <a:schemeClr val="bg1"/>
              </a:solidFill>
              <a:ea typeface="Times New Roman"/>
              <a:cs typeface="Zar" pitchFamily="2" charset="-78"/>
            </a:endParaRPr>
          </a:p>
          <a:p>
            <a:pPr marL="0" algn="r" rtl="1">
              <a:lnSpc>
                <a:spcPct val="200000"/>
              </a:lnSpc>
              <a:spcBef>
                <a:spcPts val="0"/>
              </a:spcBef>
              <a:spcAft>
                <a:spcPts val="1000"/>
              </a:spcAft>
              <a:defRPr/>
            </a:pPr>
            <a:r>
              <a:rPr lang="fa-IR" b="1" smtClean="0">
                <a:solidFill>
                  <a:schemeClr val="bg1"/>
                </a:solidFill>
                <a:ea typeface="Times New Roman"/>
                <a:cs typeface="Zar" pitchFamily="2" charset="-78"/>
              </a:rPr>
              <a:t>جنس </a:t>
            </a:r>
            <a:r>
              <a:rPr lang="fa-IR" b="1" dirty="0" smtClean="0">
                <a:solidFill>
                  <a:schemeClr val="bg1"/>
                </a:solidFill>
                <a:ea typeface="Times New Roman"/>
                <a:cs typeface="Zar" pitchFamily="2" charset="-78"/>
              </a:rPr>
              <a:t>هاي </a:t>
            </a:r>
            <a:r>
              <a:rPr lang="fa-IR" b="1" dirty="0">
                <a:solidFill>
                  <a:schemeClr val="bg1"/>
                </a:solidFill>
                <a:ea typeface="Times New Roman"/>
                <a:cs typeface="Zar" pitchFamily="2" charset="-78"/>
              </a:rPr>
              <a:t>ماده ممکن است به مدت 1- 2 ماه بر </a:t>
            </a:r>
            <a:r>
              <a:rPr lang="fa-IR" b="1" dirty="0" smtClean="0">
                <a:solidFill>
                  <a:schemeClr val="bg1"/>
                </a:solidFill>
                <a:ea typeface="Times New Roman"/>
                <a:cs typeface="Zar" pitchFamily="2" charset="-78"/>
              </a:rPr>
              <a:t>روي </a:t>
            </a:r>
            <a:r>
              <a:rPr lang="fa-IR" b="1" dirty="0">
                <a:solidFill>
                  <a:schemeClr val="bg1"/>
                </a:solidFill>
                <a:ea typeface="Times New Roman"/>
                <a:cs typeface="Zar" pitchFamily="2" charset="-78"/>
              </a:rPr>
              <a:t>افراد </a:t>
            </a:r>
            <a:r>
              <a:rPr lang="fa-IR" b="1" dirty="0" smtClean="0">
                <a:solidFill>
                  <a:schemeClr val="bg1"/>
                </a:solidFill>
                <a:ea typeface="Times New Roman"/>
                <a:cs typeface="Zar" pitchFamily="2" charset="-78"/>
              </a:rPr>
              <a:t>زندگي </a:t>
            </a:r>
            <a:r>
              <a:rPr lang="fa-IR" b="1" dirty="0">
                <a:solidFill>
                  <a:schemeClr val="bg1"/>
                </a:solidFill>
                <a:ea typeface="Times New Roman"/>
                <a:cs typeface="Zar" pitchFamily="2" charset="-78"/>
              </a:rPr>
              <a:t>کنند. آن ها بدون </a:t>
            </a:r>
            <a:r>
              <a:rPr lang="fa-IR" b="1" dirty="0" smtClean="0">
                <a:solidFill>
                  <a:schemeClr val="bg1"/>
                </a:solidFill>
                <a:ea typeface="Times New Roman"/>
                <a:cs typeface="Zar" pitchFamily="2" charset="-78"/>
              </a:rPr>
              <a:t>ميزبان </a:t>
            </a:r>
            <a:r>
              <a:rPr lang="fa-IR" b="1" dirty="0">
                <a:solidFill>
                  <a:schemeClr val="bg1"/>
                </a:solidFill>
                <a:ea typeface="Times New Roman"/>
                <a:cs typeface="Zar" pitchFamily="2" charset="-78"/>
              </a:rPr>
              <a:t>تنها </a:t>
            </a:r>
            <a:r>
              <a:rPr lang="fa-IR" b="1" dirty="0" smtClean="0">
                <a:solidFill>
                  <a:schemeClr val="bg1"/>
                </a:solidFill>
                <a:ea typeface="Times New Roman"/>
                <a:cs typeface="Zar" pitchFamily="2" charset="-78"/>
              </a:rPr>
              <a:t>براي </a:t>
            </a:r>
            <a:r>
              <a:rPr lang="fa-IR" b="1" dirty="0">
                <a:solidFill>
                  <a:schemeClr val="bg1"/>
                </a:solidFill>
                <a:ea typeface="Times New Roman"/>
                <a:cs typeface="Zar" pitchFamily="2" charset="-78"/>
              </a:rPr>
              <a:t>چند روز زنده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مانند. </a:t>
            </a:r>
            <a:r>
              <a:rPr lang="fa-IR" b="1" dirty="0" smtClean="0">
                <a:solidFill>
                  <a:schemeClr val="bg1"/>
                </a:solidFill>
                <a:ea typeface="Times New Roman"/>
                <a:cs typeface="Zar" pitchFamily="2" charset="-78"/>
              </a:rPr>
              <a:t>مايت اي </a:t>
            </a:r>
            <a:r>
              <a:rPr lang="fa-IR" b="1" dirty="0">
                <a:solidFill>
                  <a:schemeClr val="bg1"/>
                </a:solidFill>
                <a:ea typeface="Times New Roman"/>
                <a:cs typeface="Zar" pitchFamily="2" charset="-78"/>
              </a:rPr>
              <a:t>ماده </a:t>
            </a:r>
            <a:r>
              <a:rPr lang="fa-IR" b="1" dirty="0" smtClean="0">
                <a:solidFill>
                  <a:schemeClr val="bg1"/>
                </a:solidFill>
                <a:ea typeface="Times New Roman"/>
                <a:cs typeface="Zar" pitchFamily="2" charset="-78"/>
              </a:rPr>
              <a:t>ي </a:t>
            </a:r>
            <a:r>
              <a:rPr lang="fa-IR" b="1" dirty="0">
                <a:solidFill>
                  <a:schemeClr val="bg1"/>
                </a:solidFill>
                <a:ea typeface="Times New Roman"/>
                <a:cs typeface="Zar" pitchFamily="2" charset="-78"/>
              </a:rPr>
              <a:t>باردار تونل </a:t>
            </a:r>
            <a:r>
              <a:rPr lang="fa-IR" b="1" dirty="0" smtClean="0">
                <a:solidFill>
                  <a:schemeClr val="bg1"/>
                </a:solidFill>
                <a:ea typeface="Times New Roman"/>
                <a:cs typeface="Zar" pitchFamily="2" charset="-78"/>
              </a:rPr>
              <a:t>هاي بسيار </a:t>
            </a:r>
            <a:r>
              <a:rPr lang="fa-IR" b="1" dirty="0">
                <a:solidFill>
                  <a:schemeClr val="bg1"/>
                </a:solidFill>
                <a:ea typeface="Times New Roman"/>
                <a:cs typeface="Zar" pitchFamily="2" charset="-78"/>
              </a:rPr>
              <a:t>کوچک و </a:t>
            </a:r>
            <a:r>
              <a:rPr lang="fa-IR" b="1" dirty="0" smtClean="0">
                <a:solidFill>
                  <a:schemeClr val="bg1"/>
                </a:solidFill>
                <a:ea typeface="Times New Roman"/>
                <a:cs typeface="Zar" pitchFamily="2" charset="-78"/>
              </a:rPr>
              <a:t>پيچ </a:t>
            </a:r>
            <a:r>
              <a:rPr lang="fa-IR" b="1" dirty="0">
                <a:solidFill>
                  <a:schemeClr val="bg1"/>
                </a:solidFill>
                <a:ea typeface="Times New Roman"/>
                <a:cs typeface="Zar" pitchFamily="2" charset="-78"/>
              </a:rPr>
              <a:t>در </a:t>
            </a:r>
            <a:r>
              <a:rPr lang="fa-IR" b="1" dirty="0" smtClean="0">
                <a:solidFill>
                  <a:schemeClr val="bg1"/>
                </a:solidFill>
                <a:ea typeface="Times New Roman"/>
                <a:cs typeface="Zar" pitchFamily="2" charset="-78"/>
              </a:rPr>
              <a:t>پيچي </a:t>
            </a:r>
            <a:r>
              <a:rPr lang="fa-IR" b="1" dirty="0">
                <a:solidFill>
                  <a:schemeClr val="bg1"/>
                </a:solidFill>
                <a:ea typeface="Times New Roman"/>
                <a:cs typeface="Zar" pitchFamily="2" charset="-78"/>
              </a:rPr>
              <a:t>در </a:t>
            </a:r>
            <a:r>
              <a:rPr lang="fa-IR" b="1" dirty="0" smtClean="0">
                <a:solidFill>
                  <a:schemeClr val="bg1"/>
                </a:solidFill>
                <a:ea typeface="Times New Roman"/>
                <a:cs typeface="Zar" pitchFamily="2" charset="-78"/>
              </a:rPr>
              <a:t>زير </a:t>
            </a:r>
            <a:r>
              <a:rPr lang="fa-IR" b="1" dirty="0">
                <a:solidFill>
                  <a:schemeClr val="bg1"/>
                </a:solidFill>
                <a:ea typeface="Times New Roman"/>
                <a:cs typeface="Zar" pitchFamily="2" charset="-78"/>
              </a:rPr>
              <a:t>سطح پوست </a:t>
            </a:r>
            <a:r>
              <a:rPr lang="fa-IR" b="1" dirty="0" smtClean="0">
                <a:solidFill>
                  <a:schemeClr val="bg1"/>
                </a:solidFill>
                <a:ea typeface="Times New Roman"/>
                <a:cs typeface="Zar" pitchFamily="2" charset="-78"/>
              </a:rPr>
              <a:t>ميزبان </a:t>
            </a:r>
            <a:r>
              <a:rPr lang="fa-IR" b="1" dirty="0">
                <a:solidFill>
                  <a:schemeClr val="bg1"/>
                </a:solidFill>
                <a:ea typeface="Times New Roman"/>
                <a:cs typeface="Zar" pitchFamily="2" charset="-78"/>
              </a:rPr>
              <a:t>حفر کرده و روزانه به اندازه </a:t>
            </a:r>
            <a:r>
              <a:rPr lang="fa-IR" b="1" dirty="0" smtClean="0">
                <a:solidFill>
                  <a:schemeClr val="bg1"/>
                </a:solidFill>
                <a:ea typeface="Times New Roman"/>
                <a:cs typeface="Zar" pitchFamily="2" charset="-78"/>
              </a:rPr>
              <a:t>ي </a:t>
            </a:r>
            <a:r>
              <a:rPr lang="fa-IR" b="1" dirty="0">
                <a:solidFill>
                  <a:schemeClr val="bg1"/>
                </a:solidFill>
                <a:ea typeface="Times New Roman"/>
                <a:cs typeface="Zar" pitchFamily="2" charset="-78"/>
              </a:rPr>
              <a:t>2 تا 3 </a:t>
            </a:r>
            <a:r>
              <a:rPr lang="fa-IR" b="1" dirty="0" smtClean="0">
                <a:solidFill>
                  <a:schemeClr val="bg1"/>
                </a:solidFill>
                <a:ea typeface="Times New Roman"/>
                <a:cs typeface="Zar" pitchFamily="2" charset="-78"/>
              </a:rPr>
              <a:t>ميلي </a:t>
            </a:r>
            <a:r>
              <a:rPr lang="fa-IR" b="1" dirty="0">
                <a:solidFill>
                  <a:schemeClr val="bg1"/>
                </a:solidFill>
                <a:ea typeface="Times New Roman"/>
                <a:cs typeface="Zar" pitchFamily="2" charset="-78"/>
              </a:rPr>
              <a:t>متر </a:t>
            </a:r>
            <a:r>
              <a:rPr lang="fa-IR" b="1" dirty="0" smtClean="0">
                <a:solidFill>
                  <a:schemeClr val="bg1"/>
                </a:solidFill>
                <a:ea typeface="Times New Roman"/>
                <a:cs typeface="Zar" pitchFamily="2" charset="-78"/>
              </a:rPr>
              <a:t>پيشروي مي </a:t>
            </a:r>
            <a:r>
              <a:rPr lang="fa-IR" b="1" dirty="0">
                <a:solidFill>
                  <a:schemeClr val="bg1"/>
                </a:solidFill>
                <a:ea typeface="Times New Roman"/>
                <a:cs typeface="Zar" pitchFamily="2" charset="-78"/>
              </a:rPr>
              <a:t>کنند. تونل ها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توانند به صورت خطوط </a:t>
            </a:r>
            <a:r>
              <a:rPr lang="fa-IR" b="1" dirty="0" smtClean="0">
                <a:solidFill>
                  <a:schemeClr val="bg1"/>
                </a:solidFill>
                <a:ea typeface="Times New Roman"/>
                <a:cs typeface="Zar" pitchFamily="2" charset="-78"/>
              </a:rPr>
              <a:t>پيچ </a:t>
            </a:r>
            <a:r>
              <a:rPr lang="fa-IR" b="1" dirty="0">
                <a:solidFill>
                  <a:schemeClr val="bg1"/>
                </a:solidFill>
                <a:ea typeface="Times New Roman"/>
                <a:cs typeface="Zar" pitchFamily="2" charset="-78"/>
              </a:rPr>
              <a:t>دار </a:t>
            </a:r>
            <a:r>
              <a:rPr lang="fa-IR" b="1" dirty="0" smtClean="0">
                <a:solidFill>
                  <a:schemeClr val="bg1"/>
                </a:solidFill>
                <a:ea typeface="Times New Roman"/>
                <a:cs typeface="Zar" pitchFamily="2" charset="-78"/>
              </a:rPr>
              <a:t>بسيار باريک </a:t>
            </a:r>
            <a:r>
              <a:rPr lang="fa-IR" b="1" dirty="0">
                <a:solidFill>
                  <a:schemeClr val="bg1"/>
                </a:solidFill>
                <a:ea typeface="Times New Roman"/>
                <a:cs typeface="Zar" pitchFamily="2" charset="-78"/>
              </a:rPr>
              <a:t>با </a:t>
            </a:r>
            <a:r>
              <a:rPr lang="fa-IR" b="1" dirty="0" smtClean="0">
                <a:solidFill>
                  <a:schemeClr val="bg1"/>
                </a:solidFill>
                <a:ea typeface="Times New Roman"/>
                <a:cs typeface="Zar" pitchFamily="2" charset="-78"/>
              </a:rPr>
              <a:t>طولي </a:t>
            </a:r>
            <a:r>
              <a:rPr lang="fa-IR" b="1" dirty="0">
                <a:solidFill>
                  <a:schemeClr val="bg1"/>
                </a:solidFill>
                <a:ea typeface="Times New Roman"/>
                <a:cs typeface="Zar" pitchFamily="2" charset="-78"/>
              </a:rPr>
              <a:t>از چند </a:t>
            </a:r>
            <a:r>
              <a:rPr lang="fa-IR" b="1" dirty="0" smtClean="0">
                <a:solidFill>
                  <a:schemeClr val="bg1"/>
                </a:solidFill>
                <a:ea typeface="Times New Roman"/>
                <a:cs typeface="Zar" pitchFamily="2" charset="-78"/>
              </a:rPr>
              <a:t>ميلي </a:t>
            </a:r>
            <a:r>
              <a:rPr lang="fa-IR" b="1" dirty="0">
                <a:solidFill>
                  <a:schemeClr val="bg1"/>
                </a:solidFill>
                <a:ea typeface="Times New Roman"/>
                <a:cs typeface="Zar" pitchFamily="2" charset="-78"/>
              </a:rPr>
              <a:t>متر تا </a:t>
            </a:r>
            <a:r>
              <a:rPr lang="fa-IR" b="1" dirty="0" smtClean="0">
                <a:solidFill>
                  <a:schemeClr val="bg1"/>
                </a:solidFill>
                <a:ea typeface="Times New Roman"/>
                <a:cs typeface="Zar" pitchFamily="2" charset="-78"/>
              </a:rPr>
              <a:t>چندين سانتي </a:t>
            </a:r>
            <a:r>
              <a:rPr lang="fa-IR" b="1" dirty="0">
                <a:solidFill>
                  <a:schemeClr val="bg1"/>
                </a:solidFill>
                <a:ea typeface="Times New Roman"/>
                <a:cs typeface="Zar" pitchFamily="2" charset="-78"/>
              </a:rPr>
              <a:t>متر </a:t>
            </a:r>
            <a:r>
              <a:rPr lang="fa-IR" b="1" dirty="0" smtClean="0">
                <a:solidFill>
                  <a:schemeClr val="bg1"/>
                </a:solidFill>
                <a:ea typeface="Times New Roman"/>
                <a:cs typeface="Zar" pitchFamily="2" charset="-78"/>
              </a:rPr>
              <a:t>ديده </a:t>
            </a:r>
            <a:r>
              <a:rPr lang="fa-IR" b="1" dirty="0">
                <a:solidFill>
                  <a:schemeClr val="bg1"/>
                </a:solidFill>
                <a:ea typeface="Times New Roman"/>
                <a:cs typeface="Zar" pitchFamily="2" charset="-78"/>
              </a:rPr>
              <a:t>شوند. لاروها كانال هاي مادر را ترک کرده و در </a:t>
            </a:r>
            <a:r>
              <a:rPr lang="fa-IR" b="1" dirty="0" smtClean="0">
                <a:solidFill>
                  <a:schemeClr val="bg1"/>
                </a:solidFill>
                <a:ea typeface="Times New Roman"/>
                <a:cs typeface="Zar" pitchFamily="2" charset="-78"/>
              </a:rPr>
              <a:t>جاي ديگري </a:t>
            </a:r>
            <a:r>
              <a:rPr lang="fa-IR" b="1" dirty="0">
                <a:solidFill>
                  <a:schemeClr val="bg1"/>
                </a:solidFill>
                <a:ea typeface="Times New Roman"/>
                <a:cs typeface="Zar" pitchFamily="2" charset="-78"/>
              </a:rPr>
              <a:t>از </a:t>
            </a:r>
            <a:r>
              <a:rPr lang="fa-IR" b="1" dirty="0" smtClean="0">
                <a:solidFill>
                  <a:schemeClr val="bg1"/>
                </a:solidFill>
                <a:ea typeface="Times New Roman"/>
                <a:cs typeface="Zar" pitchFamily="2" charset="-78"/>
              </a:rPr>
              <a:t>اپيدرم يا پايه ي فوليکول </a:t>
            </a:r>
            <a:r>
              <a:rPr lang="fa-IR" b="1" dirty="0">
                <a:solidFill>
                  <a:schemeClr val="bg1"/>
                </a:solidFill>
                <a:ea typeface="Times New Roman"/>
                <a:cs typeface="Zar" pitchFamily="2" charset="-78"/>
              </a:rPr>
              <a:t>مو که بتوانند در آنجا بالغ شوند، نقب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زنند. گال معمولا از </a:t>
            </a:r>
            <a:r>
              <a:rPr lang="fa-IR" b="1" dirty="0" smtClean="0">
                <a:solidFill>
                  <a:schemeClr val="bg1"/>
                </a:solidFill>
                <a:ea typeface="Times New Roman"/>
                <a:cs typeface="Zar" pitchFamily="2" charset="-78"/>
              </a:rPr>
              <a:t>طريق </a:t>
            </a:r>
            <a:r>
              <a:rPr lang="fa-IR" b="1" dirty="0">
                <a:solidFill>
                  <a:schemeClr val="bg1"/>
                </a:solidFill>
                <a:ea typeface="Times New Roman"/>
                <a:cs typeface="Zar" pitchFamily="2" charset="-78"/>
              </a:rPr>
              <a:t>تماس </a:t>
            </a:r>
            <a:r>
              <a:rPr lang="fa-IR" b="1" dirty="0" smtClean="0">
                <a:solidFill>
                  <a:schemeClr val="bg1"/>
                </a:solidFill>
                <a:ea typeface="Times New Roman"/>
                <a:cs typeface="Zar" pitchFamily="2" charset="-78"/>
              </a:rPr>
              <a:t>نزديک </a:t>
            </a:r>
            <a:r>
              <a:rPr lang="fa-IR" b="1" dirty="0">
                <a:solidFill>
                  <a:schemeClr val="bg1"/>
                </a:solidFill>
                <a:ea typeface="Times New Roman"/>
                <a:cs typeface="Zar" pitchFamily="2" charset="-78"/>
              </a:rPr>
              <a:t>افراد با </a:t>
            </a:r>
            <a:r>
              <a:rPr lang="fa-IR" b="1" dirty="0" smtClean="0">
                <a:solidFill>
                  <a:schemeClr val="bg1"/>
                </a:solidFill>
                <a:ea typeface="Times New Roman"/>
                <a:cs typeface="Zar" pitchFamily="2" charset="-78"/>
              </a:rPr>
              <a:t>يکديگر </a:t>
            </a:r>
            <a:r>
              <a:rPr lang="fa-IR" b="1" dirty="0">
                <a:solidFill>
                  <a:schemeClr val="bg1"/>
                </a:solidFill>
                <a:ea typeface="Times New Roman"/>
                <a:cs typeface="Zar" pitchFamily="2" charset="-78"/>
              </a:rPr>
              <a:t>بطوريكه حداقل به مدت 15 </a:t>
            </a:r>
            <a:r>
              <a:rPr lang="fa-IR" b="1" dirty="0" smtClean="0">
                <a:solidFill>
                  <a:schemeClr val="bg1"/>
                </a:solidFill>
                <a:ea typeface="Times New Roman"/>
                <a:cs typeface="Zar" pitchFamily="2" charset="-78"/>
              </a:rPr>
              <a:t>دقيقه </a:t>
            </a:r>
            <a:r>
              <a:rPr lang="fa-IR" b="1" dirty="0">
                <a:solidFill>
                  <a:schemeClr val="bg1"/>
                </a:solidFill>
                <a:ea typeface="Times New Roman"/>
                <a:cs typeface="Zar" pitchFamily="2" charset="-78"/>
              </a:rPr>
              <a:t>در تماس مستقيم با هم باشند ( در </a:t>
            </a:r>
            <a:r>
              <a:rPr lang="fa-IR" b="1" dirty="0" smtClean="0">
                <a:solidFill>
                  <a:schemeClr val="bg1"/>
                </a:solidFill>
                <a:ea typeface="Times New Roman"/>
                <a:cs typeface="Zar" pitchFamily="2" charset="-78"/>
              </a:rPr>
              <a:t>زماني </a:t>
            </a:r>
            <a:r>
              <a:rPr lang="fa-IR" b="1" dirty="0">
                <a:solidFill>
                  <a:schemeClr val="bg1"/>
                </a:solidFill>
                <a:ea typeface="Times New Roman"/>
                <a:cs typeface="Zar" pitchFamily="2" charset="-78"/>
              </a:rPr>
              <a:t>که کنار </a:t>
            </a:r>
            <a:r>
              <a:rPr lang="fa-IR" b="1" dirty="0" smtClean="0">
                <a:solidFill>
                  <a:schemeClr val="bg1"/>
                </a:solidFill>
                <a:ea typeface="Times New Roman"/>
                <a:cs typeface="Zar" pitchFamily="2" charset="-78"/>
              </a:rPr>
              <a:t>يکديگر </a:t>
            </a:r>
            <a:r>
              <a:rPr lang="fa-IR" b="1" dirty="0">
                <a:solidFill>
                  <a:schemeClr val="bg1"/>
                </a:solidFill>
                <a:ea typeface="Times New Roman"/>
                <a:cs typeface="Zar" pitchFamily="2" charset="-78"/>
              </a:rPr>
              <a:t>بخوابند </a:t>
            </a:r>
            <a:r>
              <a:rPr lang="fa-IR" b="1" dirty="0" smtClean="0">
                <a:solidFill>
                  <a:schemeClr val="bg1"/>
                </a:solidFill>
                <a:ea typeface="Times New Roman"/>
                <a:cs typeface="Zar" pitchFamily="2" charset="-78"/>
              </a:rPr>
              <a:t>يا </a:t>
            </a:r>
            <a:r>
              <a:rPr lang="fa-IR" b="1" dirty="0">
                <a:solidFill>
                  <a:schemeClr val="bg1"/>
                </a:solidFill>
                <a:ea typeface="Times New Roman"/>
                <a:cs typeface="Zar" pitchFamily="2" charset="-78"/>
              </a:rPr>
              <a:t>در هنگام مقاربت </a:t>
            </a:r>
            <a:r>
              <a:rPr lang="fa-IR" b="1" dirty="0" smtClean="0">
                <a:solidFill>
                  <a:schemeClr val="bg1"/>
                </a:solidFill>
                <a:ea typeface="Times New Roman"/>
                <a:cs typeface="Zar" pitchFamily="2" charset="-78"/>
              </a:rPr>
              <a:t>جنسي) </a:t>
            </a:r>
            <a:r>
              <a:rPr lang="fa-IR" b="1" dirty="0">
                <a:solidFill>
                  <a:schemeClr val="bg1"/>
                </a:solidFill>
                <a:ea typeface="Times New Roman"/>
                <a:cs typeface="Zar" pitchFamily="2" charset="-78"/>
              </a:rPr>
              <a:t>منتقل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شود. ساركوپت اسكابئي </a:t>
            </a:r>
            <a:r>
              <a:rPr lang="fa-IR" b="1" dirty="0" smtClean="0">
                <a:solidFill>
                  <a:schemeClr val="bg1"/>
                </a:solidFill>
                <a:ea typeface="Times New Roman"/>
                <a:cs typeface="Zar" pitchFamily="2" charset="-78"/>
              </a:rPr>
              <a:t>بعيد </a:t>
            </a:r>
            <a:r>
              <a:rPr lang="fa-IR" b="1" dirty="0">
                <a:solidFill>
                  <a:schemeClr val="bg1"/>
                </a:solidFill>
                <a:ea typeface="Times New Roman"/>
                <a:cs typeface="Zar" pitchFamily="2" charset="-78"/>
              </a:rPr>
              <a:t>است از طريق خوابيدن يك فرد سالم بر روي تخت يك فرد آلوده منتقل شود ولي ممکن است از طريقاستفاده از لباس </a:t>
            </a:r>
            <a:r>
              <a:rPr lang="fa-IR" b="1" dirty="0" smtClean="0">
                <a:solidFill>
                  <a:schemeClr val="bg1"/>
                </a:solidFill>
                <a:ea typeface="Times New Roman"/>
                <a:cs typeface="Zar" pitchFamily="2" charset="-78"/>
              </a:rPr>
              <a:t>هاي زير  </a:t>
            </a:r>
            <a:r>
              <a:rPr lang="fa-IR" b="1" dirty="0">
                <a:solidFill>
                  <a:schemeClr val="bg1"/>
                </a:solidFill>
                <a:ea typeface="Times New Roman"/>
                <a:cs typeface="Zar" pitchFamily="2" charset="-78"/>
              </a:rPr>
              <a:t>مشترك منتقل شوند.</a:t>
            </a:r>
            <a:endParaRPr lang="en-US" sz="4000" b="1" dirty="0">
              <a:solidFill>
                <a:schemeClr val="bg1"/>
              </a:solidFill>
              <a:ea typeface="Times New Roman"/>
              <a:cs typeface="Zar" pitchFamily="2" charset="-78"/>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fa-IR" b="1" smtClean="0">
                <a:solidFill>
                  <a:schemeClr val="bg1"/>
                </a:solidFill>
                <a:ea typeface="Times New Roman"/>
                <a:cs typeface="Zar" pitchFamily="2" charset="-78"/>
              </a:rPr>
              <a:t>اهميت بهداشتي</a:t>
            </a:r>
            <a:r>
              <a:rPr sz="5400" smtClean="0">
                <a:solidFill>
                  <a:schemeClr val="bg1"/>
                </a:solidFill>
                <a:ea typeface="Times New Roman"/>
                <a:cs typeface="Zar" pitchFamily="2" charset="-78"/>
              </a:rPr>
              <a:t/>
            </a:r>
            <a:br>
              <a:rPr sz="5400" smtClean="0">
                <a:solidFill>
                  <a:schemeClr val="bg1"/>
                </a:solidFill>
                <a:ea typeface="Times New Roman"/>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85000" lnSpcReduction="20000"/>
          </a:bodyPr>
          <a:lstStyle/>
          <a:p>
            <a:pPr marL="0" algn="r" rtl="1">
              <a:lnSpc>
                <a:spcPct val="200000"/>
              </a:lnSpc>
              <a:spcBef>
                <a:spcPts val="0"/>
              </a:spcBef>
              <a:spcAft>
                <a:spcPts val="1000"/>
              </a:spcAft>
              <a:defRPr/>
            </a:pPr>
            <a:r>
              <a:rPr lang="fa-IR" b="1" dirty="0" smtClean="0">
                <a:solidFill>
                  <a:schemeClr val="bg1"/>
                </a:solidFill>
                <a:ea typeface="Times New Roman"/>
                <a:cs typeface="Zar" pitchFamily="2" charset="-78"/>
              </a:rPr>
              <a:t>مايت هاي </a:t>
            </a:r>
            <a:r>
              <a:rPr lang="fa-IR" b="1" dirty="0">
                <a:solidFill>
                  <a:schemeClr val="bg1"/>
                </a:solidFill>
                <a:ea typeface="Times New Roman"/>
                <a:cs typeface="Zar" pitchFamily="2" charset="-78"/>
              </a:rPr>
              <a:t>گزنده قادر به انتقال </a:t>
            </a:r>
            <a:r>
              <a:rPr lang="fa-IR" b="1" dirty="0" smtClean="0">
                <a:solidFill>
                  <a:schemeClr val="bg1"/>
                </a:solidFill>
                <a:ea typeface="Times New Roman"/>
                <a:cs typeface="Zar" pitchFamily="2" charset="-78"/>
              </a:rPr>
              <a:t>تعدادي </a:t>
            </a:r>
            <a:r>
              <a:rPr lang="fa-IR" b="1" dirty="0">
                <a:solidFill>
                  <a:schemeClr val="bg1"/>
                </a:solidFill>
                <a:ea typeface="Times New Roman"/>
                <a:cs typeface="Zar" pitchFamily="2" charset="-78"/>
              </a:rPr>
              <a:t>از </a:t>
            </a:r>
            <a:r>
              <a:rPr lang="fa-IR" b="1" dirty="0" smtClean="0">
                <a:solidFill>
                  <a:schemeClr val="bg1"/>
                </a:solidFill>
                <a:ea typeface="Times New Roman"/>
                <a:cs typeface="Zar" pitchFamily="2" charset="-78"/>
              </a:rPr>
              <a:t>بيماري </a:t>
            </a:r>
            <a:r>
              <a:rPr lang="fa-IR" b="1" dirty="0">
                <a:solidFill>
                  <a:schemeClr val="bg1"/>
                </a:solidFill>
                <a:ea typeface="Times New Roman"/>
                <a:cs typeface="Zar" pitchFamily="2" charset="-78"/>
              </a:rPr>
              <a:t>ها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باشند که </a:t>
            </a:r>
            <a:r>
              <a:rPr lang="fa-IR" b="1" dirty="0" smtClean="0">
                <a:solidFill>
                  <a:schemeClr val="bg1"/>
                </a:solidFill>
                <a:ea typeface="Times New Roman"/>
                <a:cs typeface="Zar" pitchFamily="2" charset="-78"/>
              </a:rPr>
              <a:t>تيفوس </a:t>
            </a:r>
            <a:r>
              <a:rPr lang="fa-IR" b="1" dirty="0">
                <a:solidFill>
                  <a:schemeClr val="bg1"/>
                </a:solidFill>
                <a:ea typeface="Times New Roman"/>
                <a:cs typeface="Zar" pitchFamily="2" charset="-78"/>
              </a:rPr>
              <a:t>اسکراب از </a:t>
            </a:r>
            <a:r>
              <a:rPr lang="fa-IR" b="1" dirty="0" smtClean="0">
                <a:solidFill>
                  <a:schemeClr val="bg1"/>
                </a:solidFill>
                <a:ea typeface="Times New Roman"/>
                <a:cs typeface="Zar" pitchFamily="2" charset="-78"/>
              </a:rPr>
              <a:t>مهمترين </a:t>
            </a:r>
            <a:r>
              <a:rPr lang="fa-IR" b="1" dirty="0">
                <a:solidFill>
                  <a:schemeClr val="bg1"/>
                </a:solidFill>
                <a:ea typeface="Times New Roman"/>
                <a:cs typeface="Zar" pitchFamily="2" charset="-78"/>
              </a:rPr>
              <a:t>آن هاست. افراد </a:t>
            </a:r>
            <a:r>
              <a:rPr lang="fa-IR" b="1" dirty="0" smtClean="0">
                <a:solidFill>
                  <a:schemeClr val="bg1"/>
                </a:solidFill>
                <a:ea typeface="Times New Roman"/>
                <a:cs typeface="Zar" pitchFamily="2" charset="-78"/>
              </a:rPr>
              <a:t>زيادي </a:t>
            </a:r>
            <a:r>
              <a:rPr lang="fa-IR" b="1" dirty="0">
                <a:solidFill>
                  <a:schemeClr val="bg1"/>
                </a:solidFill>
                <a:ea typeface="Times New Roman"/>
                <a:cs typeface="Zar" pitchFamily="2" charset="-78"/>
              </a:rPr>
              <a:t>به </a:t>
            </a:r>
            <a:r>
              <a:rPr lang="fa-IR" b="1" dirty="0" smtClean="0">
                <a:solidFill>
                  <a:schemeClr val="bg1"/>
                </a:solidFill>
                <a:ea typeface="Times New Roman"/>
                <a:cs typeface="Zar" pitchFamily="2" charset="-78"/>
              </a:rPr>
              <a:t>مايت </a:t>
            </a:r>
            <a:r>
              <a:rPr lang="fa-IR" b="1" dirty="0">
                <a:solidFill>
                  <a:schemeClr val="bg1"/>
                </a:solidFill>
                <a:ea typeface="Times New Roman"/>
                <a:cs typeface="Zar" pitchFamily="2" charset="-78"/>
              </a:rPr>
              <a:t>ها </a:t>
            </a:r>
            <a:r>
              <a:rPr lang="fa-IR" b="1" dirty="0" smtClean="0">
                <a:solidFill>
                  <a:schemeClr val="bg1"/>
                </a:solidFill>
                <a:ea typeface="Times New Roman"/>
                <a:cs typeface="Zar" pitchFamily="2" charset="-78"/>
              </a:rPr>
              <a:t>يا </a:t>
            </a:r>
            <a:r>
              <a:rPr lang="fa-IR" b="1" dirty="0">
                <a:solidFill>
                  <a:schemeClr val="bg1"/>
                </a:solidFill>
                <a:ea typeface="Times New Roman"/>
                <a:cs typeface="Zar" pitchFamily="2" charset="-78"/>
              </a:rPr>
              <a:t>گزش آن ها واکنش </a:t>
            </a:r>
            <a:r>
              <a:rPr lang="fa-IR" b="1" dirty="0" smtClean="0">
                <a:solidFill>
                  <a:schemeClr val="bg1"/>
                </a:solidFill>
                <a:ea typeface="Times New Roman"/>
                <a:cs typeface="Zar" pitchFamily="2" charset="-78"/>
              </a:rPr>
              <a:t>هاي آلرژيک </a:t>
            </a:r>
            <a:r>
              <a:rPr lang="fa-IR" b="1" dirty="0">
                <a:solidFill>
                  <a:schemeClr val="bg1"/>
                </a:solidFill>
                <a:ea typeface="Times New Roman"/>
                <a:cs typeface="Zar" pitchFamily="2" charset="-78"/>
              </a:rPr>
              <a:t>نشان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دهند. ساركوپت اسكابئي سبب </a:t>
            </a:r>
            <a:r>
              <a:rPr lang="fa-IR" b="1" dirty="0" smtClean="0">
                <a:solidFill>
                  <a:schemeClr val="bg1"/>
                </a:solidFill>
                <a:ea typeface="Times New Roman"/>
                <a:cs typeface="Zar" pitchFamily="2" charset="-78"/>
              </a:rPr>
              <a:t>ايجاد </a:t>
            </a:r>
            <a:r>
              <a:rPr lang="fa-IR" b="1" dirty="0">
                <a:solidFill>
                  <a:schemeClr val="bg1"/>
                </a:solidFill>
                <a:ea typeface="Times New Roman"/>
                <a:cs typeface="Zar" pitchFamily="2" charset="-78"/>
              </a:rPr>
              <a:t>خارش </a:t>
            </a:r>
            <a:r>
              <a:rPr lang="fa-IR" b="1" dirty="0" smtClean="0">
                <a:solidFill>
                  <a:schemeClr val="bg1"/>
                </a:solidFill>
                <a:ea typeface="Times New Roman"/>
                <a:cs typeface="Zar" pitchFamily="2" charset="-78"/>
              </a:rPr>
              <a:t>هاي پوستي </a:t>
            </a:r>
            <a:r>
              <a:rPr lang="fa-IR" b="1" dirty="0">
                <a:solidFill>
                  <a:schemeClr val="bg1"/>
                </a:solidFill>
                <a:ea typeface="Times New Roman"/>
                <a:cs typeface="Zar" pitchFamily="2" charset="-78"/>
              </a:rPr>
              <a:t>شناخته شده به عنوان گال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شوند. گال در </a:t>
            </a:r>
            <a:r>
              <a:rPr lang="fa-IR" b="1" dirty="0" smtClean="0">
                <a:solidFill>
                  <a:schemeClr val="bg1"/>
                </a:solidFill>
                <a:ea typeface="Times New Roman"/>
                <a:cs typeface="Zar" pitchFamily="2" charset="-78"/>
              </a:rPr>
              <a:t>نتيجه ي </a:t>
            </a:r>
            <a:r>
              <a:rPr lang="fa-IR" b="1" dirty="0">
                <a:solidFill>
                  <a:schemeClr val="bg1"/>
                </a:solidFill>
                <a:ea typeface="Times New Roman"/>
                <a:cs typeface="Zar" pitchFamily="2" charset="-78"/>
              </a:rPr>
              <a:t>واکنش </a:t>
            </a:r>
            <a:r>
              <a:rPr lang="fa-IR" b="1" dirty="0" smtClean="0">
                <a:solidFill>
                  <a:schemeClr val="bg1"/>
                </a:solidFill>
                <a:ea typeface="Times New Roman"/>
                <a:cs typeface="Zar" pitchFamily="2" charset="-78"/>
              </a:rPr>
              <a:t>هاي آلرژيک </a:t>
            </a:r>
            <a:r>
              <a:rPr lang="fa-IR" b="1" dirty="0">
                <a:solidFill>
                  <a:schemeClr val="bg1"/>
                </a:solidFill>
                <a:ea typeface="Times New Roman"/>
                <a:cs typeface="Zar" pitchFamily="2" charset="-78"/>
              </a:rPr>
              <a:t>به عفونت </a:t>
            </a:r>
            <a:r>
              <a:rPr lang="fa-IR" b="1" dirty="0" smtClean="0">
                <a:solidFill>
                  <a:schemeClr val="bg1"/>
                </a:solidFill>
                <a:ea typeface="Times New Roman"/>
                <a:cs typeface="Zar" pitchFamily="2" charset="-78"/>
              </a:rPr>
              <a:t>پوستي ناشي </a:t>
            </a:r>
            <a:r>
              <a:rPr lang="fa-IR" b="1" dirty="0">
                <a:solidFill>
                  <a:schemeClr val="bg1"/>
                </a:solidFill>
                <a:ea typeface="Times New Roman"/>
                <a:cs typeface="Zar" pitchFamily="2" charset="-78"/>
              </a:rPr>
              <a:t>از نقب </a:t>
            </a:r>
            <a:r>
              <a:rPr lang="fa-IR" b="1" dirty="0" smtClean="0">
                <a:solidFill>
                  <a:schemeClr val="bg1"/>
                </a:solidFill>
                <a:ea typeface="Times New Roman"/>
                <a:cs typeface="Zar" pitchFamily="2" charset="-78"/>
              </a:rPr>
              <a:t>مايت </a:t>
            </a:r>
            <a:r>
              <a:rPr lang="fa-IR" b="1" dirty="0">
                <a:solidFill>
                  <a:schemeClr val="bg1"/>
                </a:solidFill>
                <a:ea typeface="Times New Roman"/>
                <a:cs typeface="Zar" pitchFamily="2" charset="-78"/>
              </a:rPr>
              <a:t>ها حاصل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شود. </a:t>
            </a:r>
            <a:r>
              <a:rPr lang="fa-IR" b="1" dirty="0" smtClean="0">
                <a:solidFill>
                  <a:schemeClr val="bg1"/>
                </a:solidFill>
                <a:ea typeface="Times New Roman"/>
                <a:cs typeface="Zar" pitchFamily="2" charset="-78"/>
              </a:rPr>
              <a:t>شيوع </a:t>
            </a:r>
            <a:r>
              <a:rPr lang="fa-IR" b="1" dirty="0">
                <a:solidFill>
                  <a:schemeClr val="bg1"/>
                </a:solidFill>
                <a:ea typeface="Times New Roman"/>
                <a:cs typeface="Zar" pitchFamily="2" charset="-78"/>
              </a:rPr>
              <a:t>گال مکررا از </a:t>
            </a:r>
            <a:r>
              <a:rPr lang="fa-IR" b="1" dirty="0" smtClean="0">
                <a:solidFill>
                  <a:schemeClr val="bg1"/>
                </a:solidFill>
                <a:ea typeface="Times New Roman"/>
                <a:cs typeface="Zar" pitchFamily="2" charset="-78"/>
              </a:rPr>
              <a:t>اماکني </a:t>
            </a:r>
            <a:r>
              <a:rPr lang="fa-IR" b="1" dirty="0">
                <a:solidFill>
                  <a:schemeClr val="bg1"/>
                </a:solidFill>
                <a:ea typeface="Times New Roman"/>
                <a:cs typeface="Zar" pitchFamily="2" charset="-78"/>
              </a:rPr>
              <a:t>که افراد در مکان هاي شلوغ  و </a:t>
            </a:r>
            <a:r>
              <a:rPr lang="fa-IR" b="1" dirty="0" smtClean="0">
                <a:solidFill>
                  <a:schemeClr val="bg1"/>
                </a:solidFill>
                <a:ea typeface="Times New Roman"/>
                <a:cs typeface="Zar" pitchFamily="2" charset="-78"/>
              </a:rPr>
              <a:t>غير بهداشتي( </a:t>
            </a:r>
            <a:r>
              <a:rPr lang="fa-IR" b="1" dirty="0">
                <a:solidFill>
                  <a:schemeClr val="bg1"/>
                </a:solidFill>
                <a:ea typeface="Times New Roman"/>
                <a:cs typeface="Zar" pitchFamily="2" charset="-78"/>
              </a:rPr>
              <a:t>به عنوان مثال اردوگاه </a:t>
            </a:r>
            <a:r>
              <a:rPr lang="fa-IR" b="1" dirty="0" smtClean="0">
                <a:solidFill>
                  <a:schemeClr val="bg1"/>
                </a:solidFill>
                <a:ea typeface="Times New Roman"/>
                <a:cs typeface="Zar" pitchFamily="2" charset="-78"/>
              </a:rPr>
              <a:t>هاي </a:t>
            </a:r>
            <a:r>
              <a:rPr lang="fa-IR" b="1" dirty="0">
                <a:solidFill>
                  <a:schemeClr val="bg1"/>
                </a:solidFill>
                <a:ea typeface="Times New Roman"/>
                <a:cs typeface="Zar" pitchFamily="2" charset="-78"/>
              </a:rPr>
              <a:t>پناهنده گان) و جاهايي که </a:t>
            </a:r>
            <a:r>
              <a:rPr lang="fa-IR" b="1" dirty="0" smtClean="0">
                <a:solidFill>
                  <a:schemeClr val="bg1"/>
                </a:solidFill>
                <a:ea typeface="Times New Roman"/>
                <a:cs typeface="Zar" pitchFamily="2" charset="-78"/>
              </a:rPr>
              <a:t>رعايت </a:t>
            </a:r>
            <a:r>
              <a:rPr lang="fa-IR" b="1" dirty="0">
                <a:solidFill>
                  <a:schemeClr val="bg1"/>
                </a:solidFill>
                <a:ea typeface="Times New Roman"/>
                <a:cs typeface="Zar" pitchFamily="2" charset="-78"/>
              </a:rPr>
              <a:t>بهداشت </a:t>
            </a:r>
            <a:r>
              <a:rPr lang="fa-IR" b="1" dirty="0" smtClean="0">
                <a:solidFill>
                  <a:schemeClr val="bg1"/>
                </a:solidFill>
                <a:ea typeface="Times New Roman"/>
                <a:cs typeface="Zar" pitchFamily="2" charset="-78"/>
              </a:rPr>
              <a:t>فردي ضعيف </a:t>
            </a:r>
            <a:r>
              <a:rPr lang="fa-IR" b="1" dirty="0">
                <a:solidFill>
                  <a:schemeClr val="bg1"/>
                </a:solidFill>
                <a:ea typeface="Times New Roman"/>
                <a:cs typeface="Zar" pitchFamily="2" charset="-78"/>
              </a:rPr>
              <a:t>است، گزارش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شود. </a:t>
            </a:r>
            <a:endParaRPr lang="en-US" sz="40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fa-IR" b="1" smtClean="0">
                <a:solidFill>
                  <a:schemeClr val="bg1"/>
                </a:solidFill>
                <a:ea typeface="Times New Roman"/>
                <a:cs typeface="Zar" pitchFamily="2" charset="-78"/>
              </a:rPr>
              <a:t>رديابي</a:t>
            </a:r>
            <a:r>
              <a:rPr sz="5400" smtClean="0">
                <a:solidFill>
                  <a:schemeClr val="bg1"/>
                </a:solidFill>
                <a:ea typeface="Times New Roman"/>
                <a:cs typeface="Zar" pitchFamily="2" charset="-78"/>
              </a:rPr>
              <a:t/>
            </a:r>
            <a:br>
              <a:rPr sz="5400" smtClean="0">
                <a:solidFill>
                  <a:schemeClr val="bg1"/>
                </a:solidFill>
                <a:ea typeface="Times New Roman"/>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85000" lnSpcReduction="10000"/>
          </a:bodyPr>
          <a:lstStyle/>
          <a:p>
            <a:pPr marL="0" algn="r" rtl="1">
              <a:lnSpc>
                <a:spcPct val="200000"/>
              </a:lnSpc>
              <a:spcBef>
                <a:spcPts val="0"/>
              </a:spcBef>
              <a:spcAft>
                <a:spcPts val="1000"/>
              </a:spcAft>
              <a:defRPr/>
            </a:pPr>
            <a:r>
              <a:rPr lang="fa-IR" b="1" dirty="0" smtClean="0">
                <a:solidFill>
                  <a:schemeClr val="bg1"/>
                </a:solidFill>
                <a:ea typeface="Times New Roman"/>
                <a:cs typeface="Zar" pitchFamily="2" charset="-78"/>
              </a:rPr>
              <a:t>ظهور </a:t>
            </a:r>
            <a:r>
              <a:rPr lang="fa-IR" b="1" dirty="0">
                <a:solidFill>
                  <a:schemeClr val="bg1"/>
                </a:solidFill>
                <a:ea typeface="Times New Roman"/>
                <a:cs typeface="Zar" pitchFamily="2" charset="-78"/>
              </a:rPr>
              <a:t>تونل </a:t>
            </a:r>
            <a:r>
              <a:rPr lang="fa-IR" b="1" dirty="0" smtClean="0">
                <a:solidFill>
                  <a:schemeClr val="bg1"/>
                </a:solidFill>
                <a:ea typeface="Times New Roman"/>
                <a:cs typeface="Zar" pitchFamily="2" charset="-78"/>
              </a:rPr>
              <a:t>هاي پيچ </a:t>
            </a:r>
            <a:r>
              <a:rPr lang="fa-IR" b="1" dirty="0">
                <a:solidFill>
                  <a:schemeClr val="bg1"/>
                </a:solidFill>
                <a:ea typeface="Times New Roman"/>
                <a:cs typeface="Zar" pitchFamily="2" charset="-78"/>
              </a:rPr>
              <a:t>در </a:t>
            </a:r>
            <a:r>
              <a:rPr lang="fa-IR" b="1" dirty="0" smtClean="0">
                <a:solidFill>
                  <a:schemeClr val="bg1"/>
                </a:solidFill>
                <a:ea typeface="Times New Roman"/>
                <a:cs typeface="Zar" pitchFamily="2" charset="-78"/>
              </a:rPr>
              <a:t>پيچ</a:t>
            </a:r>
            <a:r>
              <a:rPr lang="fa-IR" b="1" dirty="0">
                <a:solidFill>
                  <a:schemeClr val="bg1"/>
                </a:solidFill>
                <a:ea typeface="Times New Roman"/>
                <a:cs typeface="Zar" pitchFamily="2" charset="-78"/>
              </a:rPr>
              <a:t>( ساركوپت اسكابئي) </a:t>
            </a:r>
            <a:r>
              <a:rPr lang="fa-IR" b="1" dirty="0" smtClean="0">
                <a:solidFill>
                  <a:schemeClr val="bg1"/>
                </a:solidFill>
                <a:ea typeface="Times New Roman"/>
                <a:cs typeface="Zar" pitchFamily="2" charset="-78"/>
              </a:rPr>
              <a:t>يا جاي </a:t>
            </a:r>
            <a:r>
              <a:rPr lang="fa-IR" b="1" dirty="0">
                <a:solidFill>
                  <a:schemeClr val="bg1"/>
                </a:solidFill>
                <a:ea typeface="Times New Roman"/>
                <a:cs typeface="Zar" pitchFamily="2" charset="-78"/>
              </a:rPr>
              <a:t>گزش( </a:t>
            </a:r>
            <a:r>
              <a:rPr lang="fa-IR" b="1" dirty="0" smtClean="0">
                <a:solidFill>
                  <a:schemeClr val="bg1"/>
                </a:solidFill>
                <a:ea typeface="Times New Roman"/>
                <a:cs typeface="Zar" pitchFamily="2" charset="-78"/>
              </a:rPr>
              <a:t>مايت </a:t>
            </a:r>
            <a:r>
              <a:rPr lang="fa-IR" b="1" dirty="0">
                <a:solidFill>
                  <a:schemeClr val="bg1"/>
                </a:solidFill>
                <a:ea typeface="Times New Roman"/>
                <a:cs typeface="Zar" pitchFamily="2" charset="-78"/>
              </a:rPr>
              <a:t>گزنده) بر </a:t>
            </a:r>
            <a:r>
              <a:rPr lang="fa-IR" b="1" dirty="0" smtClean="0">
                <a:solidFill>
                  <a:schemeClr val="bg1"/>
                </a:solidFill>
                <a:ea typeface="Times New Roman"/>
                <a:cs typeface="Zar" pitchFamily="2" charset="-78"/>
              </a:rPr>
              <a:t>روي </a:t>
            </a:r>
            <a:r>
              <a:rPr lang="fa-IR" b="1" dirty="0">
                <a:solidFill>
                  <a:schemeClr val="bg1"/>
                </a:solidFill>
                <a:ea typeface="Times New Roman"/>
                <a:cs typeface="Zar" pitchFamily="2" charset="-78"/>
              </a:rPr>
              <a:t>پوست نشان دهنده </a:t>
            </a:r>
            <a:r>
              <a:rPr lang="fa-IR" b="1" dirty="0" smtClean="0">
                <a:solidFill>
                  <a:schemeClr val="bg1"/>
                </a:solidFill>
                <a:ea typeface="Times New Roman"/>
                <a:cs typeface="Zar" pitchFamily="2" charset="-78"/>
              </a:rPr>
              <a:t>ي آلودگي </a:t>
            </a:r>
            <a:r>
              <a:rPr lang="fa-IR" b="1" dirty="0">
                <a:solidFill>
                  <a:schemeClr val="bg1"/>
                </a:solidFill>
                <a:ea typeface="Times New Roman"/>
                <a:cs typeface="Zar" pitchFamily="2" charset="-78"/>
              </a:rPr>
              <a:t>به </a:t>
            </a:r>
            <a:r>
              <a:rPr lang="fa-IR" b="1" dirty="0" smtClean="0">
                <a:solidFill>
                  <a:schemeClr val="bg1"/>
                </a:solidFill>
                <a:ea typeface="Times New Roman"/>
                <a:cs typeface="Zar" pitchFamily="2" charset="-78"/>
              </a:rPr>
              <a:t>مايت </a:t>
            </a:r>
            <a:r>
              <a:rPr lang="fa-IR" b="1" dirty="0">
                <a:solidFill>
                  <a:schemeClr val="bg1"/>
                </a:solidFill>
                <a:ea typeface="Times New Roman"/>
                <a:cs typeface="Zar" pitchFamily="2" charset="-78"/>
              </a:rPr>
              <a:t>است. عفونت گال را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توان با </a:t>
            </a:r>
            <a:r>
              <a:rPr lang="fa-IR" b="1" dirty="0" smtClean="0">
                <a:solidFill>
                  <a:schemeClr val="bg1"/>
                </a:solidFill>
                <a:ea typeface="Times New Roman"/>
                <a:cs typeface="Zar" pitchFamily="2" charset="-78"/>
              </a:rPr>
              <a:t>ماليدن </a:t>
            </a:r>
            <a:r>
              <a:rPr lang="fa-IR" b="1" dirty="0">
                <a:solidFill>
                  <a:schemeClr val="bg1"/>
                </a:solidFill>
                <a:ea typeface="Times New Roman"/>
                <a:cs typeface="Zar" pitchFamily="2" charset="-78"/>
              </a:rPr>
              <a:t>جوهر بر </a:t>
            </a:r>
            <a:r>
              <a:rPr lang="fa-IR" b="1" dirty="0" smtClean="0">
                <a:solidFill>
                  <a:schemeClr val="bg1"/>
                </a:solidFill>
                <a:ea typeface="Times New Roman"/>
                <a:cs typeface="Zar" pitchFamily="2" charset="-78"/>
              </a:rPr>
              <a:t>روي </a:t>
            </a:r>
            <a:r>
              <a:rPr lang="fa-IR" b="1" dirty="0">
                <a:solidFill>
                  <a:schemeClr val="bg1"/>
                </a:solidFill>
                <a:ea typeface="Times New Roman"/>
                <a:cs typeface="Zar" pitchFamily="2" charset="-78"/>
              </a:rPr>
              <a:t>مناطق آلوده و شستن آن و در </a:t>
            </a:r>
            <a:r>
              <a:rPr lang="fa-IR" b="1" dirty="0" smtClean="0">
                <a:solidFill>
                  <a:schemeClr val="bg1"/>
                </a:solidFill>
                <a:ea typeface="Times New Roman"/>
                <a:cs typeface="Zar" pitchFamily="2" charset="-78"/>
              </a:rPr>
              <a:t>نتيجه </a:t>
            </a:r>
            <a:r>
              <a:rPr lang="fa-IR" b="1" dirty="0">
                <a:solidFill>
                  <a:schemeClr val="bg1"/>
                </a:solidFill>
                <a:ea typeface="Times New Roman"/>
                <a:cs typeface="Zar" pitchFamily="2" charset="-78"/>
              </a:rPr>
              <a:t>آشکار شدن نقب ها، </a:t>
            </a:r>
            <a:r>
              <a:rPr lang="fa-IR" b="1" dirty="0" smtClean="0">
                <a:solidFill>
                  <a:schemeClr val="bg1"/>
                </a:solidFill>
                <a:ea typeface="Times New Roman"/>
                <a:cs typeface="Zar" pitchFamily="2" charset="-78"/>
              </a:rPr>
              <a:t>تاييد </a:t>
            </a:r>
            <a:r>
              <a:rPr lang="fa-IR" b="1" dirty="0">
                <a:solidFill>
                  <a:schemeClr val="bg1"/>
                </a:solidFill>
                <a:ea typeface="Times New Roman"/>
                <a:cs typeface="Zar" pitchFamily="2" charset="-78"/>
              </a:rPr>
              <a:t>کرد. </a:t>
            </a:r>
            <a:r>
              <a:rPr lang="fa-IR" b="1" dirty="0" smtClean="0">
                <a:solidFill>
                  <a:schemeClr val="bg1"/>
                </a:solidFill>
                <a:ea typeface="Times New Roman"/>
                <a:cs typeface="Zar" pitchFamily="2" charset="-78"/>
              </a:rPr>
              <a:t>مايت هاي </a:t>
            </a:r>
            <a:r>
              <a:rPr lang="fa-IR" b="1" dirty="0">
                <a:solidFill>
                  <a:schemeClr val="bg1"/>
                </a:solidFill>
                <a:ea typeface="Times New Roman"/>
                <a:cs typeface="Zar" pitchFamily="2" charset="-78"/>
              </a:rPr>
              <a:t>گال به طور معمول در </a:t>
            </a:r>
            <a:r>
              <a:rPr lang="fa-IR" b="1" dirty="0" smtClean="0">
                <a:solidFill>
                  <a:schemeClr val="bg1"/>
                </a:solidFill>
                <a:ea typeface="Times New Roman"/>
                <a:cs typeface="Zar" pitchFamily="2" charset="-78"/>
              </a:rPr>
              <a:t>جاهايي </a:t>
            </a:r>
            <a:r>
              <a:rPr lang="fa-IR" b="1" dirty="0">
                <a:solidFill>
                  <a:schemeClr val="bg1"/>
                </a:solidFill>
                <a:ea typeface="Times New Roman"/>
                <a:cs typeface="Zar" pitchFamily="2" charset="-78"/>
              </a:rPr>
              <a:t>که پوست در آن مناطق نازک و </a:t>
            </a:r>
            <a:r>
              <a:rPr lang="fa-IR" b="1" dirty="0" smtClean="0">
                <a:solidFill>
                  <a:schemeClr val="bg1"/>
                </a:solidFill>
                <a:ea typeface="Times New Roman"/>
                <a:cs typeface="Zar" pitchFamily="2" charset="-78"/>
              </a:rPr>
              <a:t>چروکيده </a:t>
            </a:r>
            <a:r>
              <a:rPr lang="fa-IR" b="1" dirty="0">
                <a:solidFill>
                  <a:schemeClr val="bg1"/>
                </a:solidFill>
                <a:ea typeface="Times New Roman"/>
                <a:cs typeface="Zar" pitchFamily="2" charset="-78"/>
              </a:rPr>
              <a:t>است ( </a:t>
            </a:r>
            <a:r>
              <a:rPr lang="fa-IR" b="1" dirty="0" smtClean="0">
                <a:solidFill>
                  <a:schemeClr val="bg1"/>
                </a:solidFill>
                <a:ea typeface="Times New Roman"/>
                <a:cs typeface="Zar" pitchFamily="2" charset="-78"/>
              </a:rPr>
              <a:t>نواحي </a:t>
            </a:r>
            <a:r>
              <a:rPr lang="fa-IR" b="1" dirty="0">
                <a:solidFill>
                  <a:schemeClr val="bg1"/>
                </a:solidFill>
                <a:ea typeface="Times New Roman"/>
                <a:cs typeface="Zar" pitchFamily="2" charset="-78"/>
              </a:rPr>
              <a:t>زانوها، داخل آرنج ها، نوک پستان ها) ، </a:t>
            </a:r>
            <a:r>
              <a:rPr lang="fa-IR" b="1" dirty="0" smtClean="0">
                <a:solidFill>
                  <a:schemeClr val="bg1"/>
                </a:solidFill>
                <a:ea typeface="Times New Roman"/>
                <a:cs typeface="Zar" pitchFamily="2" charset="-78"/>
              </a:rPr>
              <a:t>پيدا مي </a:t>
            </a:r>
            <a:r>
              <a:rPr lang="fa-IR" b="1" dirty="0">
                <a:solidFill>
                  <a:schemeClr val="bg1"/>
                </a:solidFill>
                <a:ea typeface="Times New Roman"/>
                <a:cs typeface="Zar" pitchFamily="2" charset="-78"/>
              </a:rPr>
              <a:t>شوند. در کودکان ممکن است در </a:t>
            </a:r>
            <a:r>
              <a:rPr lang="fa-IR" b="1" dirty="0" smtClean="0">
                <a:solidFill>
                  <a:schemeClr val="bg1"/>
                </a:solidFill>
                <a:ea typeface="Times New Roman"/>
                <a:cs typeface="Zar" pitchFamily="2" charset="-78"/>
              </a:rPr>
              <a:t>نواحي </a:t>
            </a:r>
            <a:r>
              <a:rPr lang="fa-IR" b="1" dirty="0">
                <a:solidFill>
                  <a:schemeClr val="bg1"/>
                </a:solidFill>
                <a:ea typeface="Times New Roman"/>
                <a:cs typeface="Zar" pitchFamily="2" charset="-78"/>
              </a:rPr>
              <a:t>صورت </a:t>
            </a:r>
            <a:r>
              <a:rPr lang="fa-IR" b="1" dirty="0" smtClean="0">
                <a:solidFill>
                  <a:schemeClr val="bg1"/>
                </a:solidFill>
                <a:ea typeface="Times New Roman"/>
                <a:cs typeface="Zar" pitchFamily="2" charset="-78"/>
              </a:rPr>
              <a:t>نيز يافت </a:t>
            </a:r>
            <a:r>
              <a:rPr lang="fa-IR" b="1" dirty="0">
                <a:solidFill>
                  <a:schemeClr val="bg1"/>
                </a:solidFill>
                <a:ea typeface="Times New Roman"/>
                <a:cs typeface="Zar" pitchFamily="2" charset="-78"/>
              </a:rPr>
              <a:t>شوند.</a:t>
            </a:r>
            <a:endParaRPr lang="en-US" sz="40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fa-IR" b="1" smtClean="0">
                <a:solidFill>
                  <a:schemeClr val="bg1"/>
                </a:solidFill>
                <a:ea typeface="Times New Roman"/>
                <a:cs typeface="Zar" pitchFamily="2" charset="-78"/>
              </a:rPr>
              <a:t>روش هاي کنترل</a:t>
            </a:r>
            <a:r>
              <a:rPr sz="5400" smtClean="0">
                <a:solidFill>
                  <a:schemeClr val="bg1"/>
                </a:solidFill>
                <a:ea typeface="Times New Roman"/>
                <a:cs typeface="Zar" pitchFamily="2" charset="-78"/>
              </a:rPr>
              <a:t/>
            </a:r>
            <a:br>
              <a:rPr sz="5400" smtClean="0">
                <a:solidFill>
                  <a:schemeClr val="bg1"/>
                </a:solidFill>
                <a:ea typeface="Times New Roman"/>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62500" lnSpcReduction="20000"/>
          </a:bodyPr>
          <a:lstStyle/>
          <a:p>
            <a:pPr marL="0" algn="r" rtl="1">
              <a:lnSpc>
                <a:spcPct val="200000"/>
              </a:lnSpc>
              <a:spcBef>
                <a:spcPts val="0"/>
              </a:spcBef>
              <a:spcAft>
                <a:spcPts val="1000"/>
              </a:spcAft>
              <a:defRPr/>
            </a:pPr>
            <a:r>
              <a:rPr lang="fa-IR" b="1" dirty="0" smtClean="0">
                <a:solidFill>
                  <a:schemeClr val="bg1"/>
                </a:solidFill>
                <a:ea typeface="Times New Roman"/>
                <a:cs typeface="Zar" pitchFamily="2" charset="-78"/>
              </a:rPr>
              <a:t>اقدامات کنترلي مايت </a:t>
            </a:r>
            <a:r>
              <a:rPr lang="fa-IR" b="1" dirty="0">
                <a:solidFill>
                  <a:schemeClr val="bg1"/>
                </a:solidFill>
                <a:ea typeface="Times New Roman"/>
                <a:cs typeface="Zar" pitchFamily="2" charset="-78"/>
              </a:rPr>
              <a:t>ها بهتر است به عنوان يك </a:t>
            </a:r>
            <a:r>
              <a:rPr lang="fa-IR" b="1" dirty="0" smtClean="0">
                <a:solidFill>
                  <a:schemeClr val="bg1"/>
                </a:solidFill>
                <a:ea typeface="Times New Roman"/>
                <a:cs typeface="Zar" pitchFamily="2" charset="-78"/>
              </a:rPr>
              <a:t>نياز ضروري( </a:t>
            </a:r>
            <a:r>
              <a:rPr lang="fa-IR" b="1" dirty="0">
                <a:solidFill>
                  <a:schemeClr val="bg1"/>
                </a:solidFill>
                <a:ea typeface="Times New Roman"/>
                <a:cs typeface="Zar" pitchFamily="2" charset="-78"/>
              </a:rPr>
              <a:t>نکات </a:t>
            </a:r>
            <a:r>
              <a:rPr lang="fa-IR" b="1" dirty="0" smtClean="0">
                <a:solidFill>
                  <a:schemeClr val="bg1"/>
                </a:solidFill>
                <a:ea typeface="Times New Roman"/>
                <a:cs typeface="Zar" pitchFamily="2" charset="-78"/>
              </a:rPr>
              <a:t>کليدي  </a:t>
            </a:r>
            <a:r>
              <a:rPr lang="fa-IR" b="1" dirty="0">
                <a:solidFill>
                  <a:schemeClr val="bg1"/>
                </a:solidFill>
                <a:ea typeface="Times New Roman"/>
                <a:cs typeface="Zar" pitchFamily="2" charset="-78"/>
              </a:rPr>
              <a:t>1.08، 1.09) در مناطق همه </a:t>
            </a:r>
            <a:r>
              <a:rPr lang="fa-IR" b="1" dirty="0" smtClean="0">
                <a:solidFill>
                  <a:schemeClr val="bg1"/>
                </a:solidFill>
                <a:ea typeface="Times New Roman"/>
                <a:cs typeface="Zar" pitchFamily="2" charset="-78"/>
              </a:rPr>
              <a:t>گير يا </a:t>
            </a:r>
            <a:r>
              <a:rPr lang="fa-IR" b="1" dirty="0">
                <a:solidFill>
                  <a:schemeClr val="bg1"/>
                </a:solidFill>
                <a:ea typeface="Times New Roman"/>
                <a:cs typeface="Zar" pitchFamily="2" charset="-78"/>
              </a:rPr>
              <a:t>در </a:t>
            </a:r>
            <a:r>
              <a:rPr lang="fa-IR" b="1" dirty="0" smtClean="0">
                <a:solidFill>
                  <a:schemeClr val="bg1"/>
                </a:solidFill>
                <a:ea typeface="Times New Roman"/>
                <a:cs typeface="Zar" pitchFamily="2" charset="-78"/>
              </a:rPr>
              <a:t>طي شيوع تيفوس </a:t>
            </a:r>
            <a:r>
              <a:rPr lang="fa-IR" b="1" dirty="0">
                <a:solidFill>
                  <a:schemeClr val="bg1"/>
                </a:solidFill>
                <a:ea typeface="Times New Roman"/>
                <a:cs typeface="Zar" pitchFamily="2" charset="-78"/>
              </a:rPr>
              <a:t>اسکراب و گال و </a:t>
            </a:r>
            <a:r>
              <a:rPr lang="fa-IR" b="1" dirty="0" smtClean="0">
                <a:solidFill>
                  <a:schemeClr val="bg1"/>
                </a:solidFill>
                <a:ea typeface="Times New Roman"/>
                <a:cs typeface="Zar" pitchFamily="2" charset="-78"/>
              </a:rPr>
              <a:t>يا </a:t>
            </a:r>
            <a:r>
              <a:rPr lang="fa-IR" b="1" dirty="0">
                <a:solidFill>
                  <a:schemeClr val="bg1"/>
                </a:solidFill>
                <a:ea typeface="Times New Roman"/>
                <a:cs typeface="Zar" pitchFamily="2" charset="-78"/>
              </a:rPr>
              <a:t>در هنگام حضور تعداد </a:t>
            </a:r>
            <a:r>
              <a:rPr lang="fa-IR" b="1" dirty="0" smtClean="0">
                <a:solidFill>
                  <a:schemeClr val="bg1"/>
                </a:solidFill>
                <a:ea typeface="Times New Roman"/>
                <a:cs typeface="Zar" pitchFamily="2" charset="-78"/>
              </a:rPr>
              <a:t>بالايي </a:t>
            </a:r>
            <a:r>
              <a:rPr lang="fa-IR" b="1" dirty="0">
                <a:solidFill>
                  <a:schemeClr val="bg1"/>
                </a:solidFill>
                <a:ea typeface="Times New Roman"/>
                <a:cs typeface="Zar" pitchFamily="2" charset="-78"/>
              </a:rPr>
              <a:t>از </a:t>
            </a:r>
            <a:r>
              <a:rPr lang="fa-IR" b="1" dirty="0" smtClean="0">
                <a:solidFill>
                  <a:schemeClr val="bg1"/>
                </a:solidFill>
                <a:ea typeface="Times New Roman"/>
                <a:cs typeface="Zar" pitchFamily="2" charset="-78"/>
              </a:rPr>
              <a:t>ناقلين</a:t>
            </a:r>
            <a:r>
              <a:rPr lang="fa-IR" b="1" dirty="0">
                <a:solidFill>
                  <a:schemeClr val="bg1"/>
                </a:solidFill>
                <a:ea typeface="Times New Roman"/>
                <a:cs typeface="Zar" pitchFamily="2" charset="-78"/>
              </a:rPr>
              <a:t>، به صورت </a:t>
            </a:r>
            <a:r>
              <a:rPr lang="fa-IR" b="1" dirty="0" smtClean="0">
                <a:solidFill>
                  <a:schemeClr val="bg1"/>
                </a:solidFill>
                <a:ea typeface="Times New Roman"/>
                <a:cs typeface="Zar" pitchFamily="2" charset="-78"/>
              </a:rPr>
              <a:t>يکپارچه </a:t>
            </a:r>
            <a:r>
              <a:rPr lang="fa-IR" b="1" dirty="0">
                <a:solidFill>
                  <a:schemeClr val="bg1"/>
                </a:solidFill>
                <a:ea typeface="Times New Roman"/>
                <a:cs typeface="Zar" pitchFamily="2" charset="-78"/>
              </a:rPr>
              <a:t>و </a:t>
            </a:r>
            <a:r>
              <a:rPr lang="fa-IR" b="1" dirty="0" smtClean="0">
                <a:solidFill>
                  <a:schemeClr val="bg1"/>
                </a:solidFill>
                <a:ea typeface="Times New Roman"/>
                <a:cs typeface="Zar" pitchFamily="2" charset="-78"/>
              </a:rPr>
              <a:t>سيستماتيک </a:t>
            </a:r>
            <a:r>
              <a:rPr lang="fa-IR" b="1" dirty="0">
                <a:solidFill>
                  <a:schemeClr val="bg1"/>
                </a:solidFill>
                <a:ea typeface="Times New Roman"/>
                <a:cs typeface="Zar" pitchFamily="2" charset="-78"/>
              </a:rPr>
              <a:t>انجام شوند.</a:t>
            </a:r>
            <a:endParaRPr lang="en-US" sz="4000" b="1" dirty="0">
              <a:solidFill>
                <a:schemeClr val="bg1"/>
              </a:solidFill>
              <a:ea typeface="Times New Roman"/>
              <a:cs typeface="Zar" pitchFamily="2" charset="-78"/>
            </a:endParaRPr>
          </a:p>
          <a:p>
            <a:pPr marL="0" algn="r" rtl="1">
              <a:lnSpc>
                <a:spcPct val="200000"/>
              </a:lnSpc>
              <a:spcBef>
                <a:spcPts val="0"/>
              </a:spcBef>
              <a:spcAft>
                <a:spcPts val="1000"/>
              </a:spcAft>
              <a:defRPr/>
            </a:pPr>
            <a:r>
              <a:rPr lang="fa-IR" b="1" dirty="0">
                <a:solidFill>
                  <a:schemeClr val="bg1"/>
                </a:solidFill>
                <a:ea typeface="Times New Roman"/>
                <a:cs typeface="Zar" pitchFamily="2" charset="-78"/>
              </a:rPr>
              <a:t>ساير روش هاي حفاظت فردي كه ممکن است موجب حفاظت </a:t>
            </a:r>
            <a:r>
              <a:rPr lang="fa-IR" b="1" dirty="0" smtClean="0">
                <a:solidFill>
                  <a:schemeClr val="bg1"/>
                </a:solidFill>
                <a:ea typeface="Times New Roman"/>
                <a:cs typeface="Zar" pitchFamily="2" charset="-78"/>
              </a:rPr>
              <a:t>ويژه </a:t>
            </a:r>
            <a:r>
              <a:rPr lang="fa-IR" b="1" dirty="0">
                <a:solidFill>
                  <a:schemeClr val="bg1"/>
                </a:solidFill>
                <a:ea typeface="Times New Roman"/>
                <a:cs typeface="Zar" pitchFamily="2" charset="-78"/>
              </a:rPr>
              <a:t>در برابر عفونت و مزاحمت </a:t>
            </a:r>
            <a:r>
              <a:rPr lang="fa-IR" b="1" dirty="0" smtClean="0">
                <a:solidFill>
                  <a:schemeClr val="bg1"/>
                </a:solidFill>
                <a:ea typeface="Times New Roman"/>
                <a:cs typeface="Zar" pitchFamily="2" charset="-78"/>
              </a:rPr>
              <a:t>مايت </a:t>
            </a:r>
            <a:r>
              <a:rPr lang="fa-IR" b="1" dirty="0">
                <a:solidFill>
                  <a:schemeClr val="bg1"/>
                </a:solidFill>
                <a:ea typeface="Times New Roman"/>
                <a:cs typeface="Zar" pitchFamily="2" charset="-78"/>
              </a:rPr>
              <a:t>ها مي شود، ارائه دهد. پرهيز از رفتن به </a:t>
            </a:r>
            <a:r>
              <a:rPr lang="fa-IR" b="1" dirty="0" smtClean="0">
                <a:solidFill>
                  <a:schemeClr val="bg1"/>
                </a:solidFill>
                <a:ea typeface="Times New Roman"/>
                <a:cs typeface="Zar" pitchFamily="2" charset="-78"/>
              </a:rPr>
              <a:t>اراضي </a:t>
            </a:r>
            <a:r>
              <a:rPr lang="fa-IR" b="1" dirty="0">
                <a:solidFill>
                  <a:schemeClr val="bg1"/>
                </a:solidFill>
                <a:ea typeface="Times New Roman"/>
                <a:cs typeface="Zar" pitchFamily="2" charset="-78"/>
              </a:rPr>
              <a:t>که امکان </a:t>
            </a:r>
            <a:r>
              <a:rPr lang="fa-IR" b="1" dirty="0" smtClean="0">
                <a:solidFill>
                  <a:schemeClr val="bg1"/>
                </a:solidFill>
                <a:ea typeface="Times New Roman"/>
                <a:cs typeface="Zar" pitchFamily="2" charset="-78"/>
              </a:rPr>
              <a:t>گزيده </a:t>
            </a:r>
            <a:r>
              <a:rPr lang="fa-IR" b="1" dirty="0">
                <a:solidFill>
                  <a:schemeClr val="bg1"/>
                </a:solidFill>
                <a:ea typeface="Times New Roman"/>
                <a:cs typeface="Zar" pitchFamily="2" charset="-78"/>
              </a:rPr>
              <a:t>شدن توسط </a:t>
            </a:r>
            <a:r>
              <a:rPr lang="fa-IR" b="1" dirty="0" smtClean="0">
                <a:solidFill>
                  <a:schemeClr val="bg1"/>
                </a:solidFill>
                <a:ea typeface="Times New Roman"/>
                <a:cs typeface="Zar" pitchFamily="2" charset="-78"/>
              </a:rPr>
              <a:t>مايت </a:t>
            </a:r>
            <a:r>
              <a:rPr lang="fa-IR" b="1" dirty="0">
                <a:solidFill>
                  <a:schemeClr val="bg1"/>
                </a:solidFill>
                <a:ea typeface="Times New Roman"/>
                <a:cs typeface="Zar" pitchFamily="2" charset="-78"/>
              </a:rPr>
              <a:t>ها در آن ها وجود دارد، </a:t>
            </a:r>
            <a:r>
              <a:rPr lang="fa-IR" b="1" dirty="0" smtClean="0">
                <a:solidFill>
                  <a:schemeClr val="bg1"/>
                </a:solidFill>
                <a:ea typeface="Times New Roman"/>
                <a:cs typeface="Zar" pitchFamily="2" charset="-78"/>
              </a:rPr>
              <a:t>پوشيدن </a:t>
            </a:r>
            <a:r>
              <a:rPr lang="fa-IR" b="1" dirty="0">
                <a:solidFill>
                  <a:schemeClr val="bg1"/>
                </a:solidFill>
                <a:ea typeface="Times New Roman"/>
                <a:cs typeface="Zar" pitchFamily="2" charset="-78"/>
              </a:rPr>
              <a:t>کفش و استفاده از مواد دورکننده بر </a:t>
            </a:r>
            <a:r>
              <a:rPr lang="fa-IR" b="1" dirty="0" smtClean="0">
                <a:solidFill>
                  <a:schemeClr val="bg1"/>
                </a:solidFill>
                <a:ea typeface="Times New Roman"/>
                <a:cs typeface="Zar" pitchFamily="2" charset="-78"/>
              </a:rPr>
              <a:t>روي </a:t>
            </a:r>
            <a:r>
              <a:rPr lang="fa-IR" b="1" dirty="0">
                <a:solidFill>
                  <a:schemeClr val="bg1"/>
                </a:solidFill>
                <a:ea typeface="Times New Roman"/>
                <a:cs typeface="Zar" pitchFamily="2" charset="-78"/>
              </a:rPr>
              <a:t>پوست و لباس ها در مواقع قرار گرفتن در معرض تماس </a:t>
            </a:r>
            <a:r>
              <a:rPr lang="fa-IR" b="1" dirty="0" smtClean="0">
                <a:solidFill>
                  <a:schemeClr val="bg1"/>
                </a:solidFill>
                <a:ea typeface="Times New Roman"/>
                <a:cs typeface="Zar" pitchFamily="2" charset="-78"/>
              </a:rPr>
              <a:t>هاي </a:t>
            </a:r>
            <a:r>
              <a:rPr lang="fa-IR" b="1" dirty="0">
                <a:solidFill>
                  <a:schemeClr val="bg1"/>
                </a:solidFill>
                <a:ea typeface="Times New Roman"/>
                <a:cs typeface="Zar" pitchFamily="2" charset="-78"/>
              </a:rPr>
              <a:t>مکرر، </a:t>
            </a:r>
            <a:r>
              <a:rPr lang="fa-IR" b="1" dirty="0" smtClean="0">
                <a:solidFill>
                  <a:schemeClr val="bg1"/>
                </a:solidFill>
                <a:ea typeface="Times New Roman"/>
                <a:cs typeface="Zar" pitchFamily="2" charset="-78"/>
              </a:rPr>
              <a:t>بهترين </a:t>
            </a:r>
            <a:r>
              <a:rPr lang="fa-IR" b="1" dirty="0">
                <a:solidFill>
                  <a:schemeClr val="bg1"/>
                </a:solidFill>
                <a:ea typeface="Times New Roman"/>
                <a:cs typeface="Zar" pitchFamily="2" charset="-78"/>
              </a:rPr>
              <a:t>روش حفاظت، استفاده از لباس </a:t>
            </a:r>
            <a:r>
              <a:rPr lang="fa-IR" b="1" dirty="0" smtClean="0">
                <a:solidFill>
                  <a:schemeClr val="bg1"/>
                </a:solidFill>
                <a:ea typeface="Times New Roman"/>
                <a:cs typeface="Zar" pitchFamily="2" charset="-78"/>
              </a:rPr>
              <a:t>هاي </a:t>
            </a:r>
            <a:r>
              <a:rPr lang="fa-IR" b="1" dirty="0">
                <a:solidFill>
                  <a:schemeClr val="bg1"/>
                </a:solidFill>
                <a:ea typeface="Times New Roman"/>
                <a:cs typeface="Zar" pitchFamily="2" charset="-78"/>
              </a:rPr>
              <a:t>آغشته شده با سموم و پوشاندن پاچه </a:t>
            </a:r>
            <a:r>
              <a:rPr lang="fa-IR" b="1" dirty="0" smtClean="0">
                <a:solidFill>
                  <a:schemeClr val="bg1"/>
                </a:solidFill>
                <a:ea typeface="Times New Roman"/>
                <a:cs typeface="Zar" pitchFamily="2" charset="-78"/>
              </a:rPr>
              <a:t>هاي </a:t>
            </a:r>
            <a:r>
              <a:rPr lang="fa-IR" b="1" dirty="0">
                <a:solidFill>
                  <a:schemeClr val="bg1"/>
                </a:solidFill>
                <a:ea typeface="Times New Roman"/>
                <a:cs typeface="Zar" pitchFamily="2" charset="-78"/>
              </a:rPr>
              <a:t>شلوار با جوراب ها </a:t>
            </a:r>
            <a:r>
              <a:rPr lang="fa-IR" b="1" dirty="0" smtClean="0">
                <a:solidFill>
                  <a:schemeClr val="bg1"/>
                </a:solidFill>
                <a:ea typeface="Times New Roman"/>
                <a:cs typeface="Zar" pitchFamily="2" charset="-78"/>
              </a:rPr>
              <a:t>مي </a:t>
            </a:r>
            <a:r>
              <a:rPr lang="fa-IR" b="1" dirty="0">
                <a:solidFill>
                  <a:schemeClr val="bg1"/>
                </a:solidFill>
                <a:ea typeface="Times New Roman"/>
                <a:cs typeface="Zar" pitchFamily="2" charset="-78"/>
              </a:rPr>
              <a:t>باشد. حفاظت </a:t>
            </a:r>
            <a:r>
              <a:rPr lang="fa-IR" b="1" dirty="0" smtClean="0">
                <a:solidFill>
                  <a:schemeClr val="bg1"/>
                </a:solidFill>
                <a:ea typeface="Times New Roman"/>
                <a:cs typeface="Zar" pitchFamily="2" charset="-78"/>
              </a:rPr>
              <a:t>شخصي </a:t>
            </a:r>
            <a:r>
              <a:rPr lang="fa-IR" b="1" dirty="0">
                <a:solidFill>
                  <a:schemeClr val="bg1"/>
                </a:solidFill>
                <a:ea typeface="Times New Roman"/>
                <a:cs typeface="Zar" pitchFamily="2" charset="-78"/>
              </a:rPr>
              <a:t>در برابر بيماري گال </a:t>
            </a:r>
            <a:r>
              <a:rPr lang="fa-IR" b="1" dirty="0" smtClean="0">
                <a:solidFill>
                  <a:schemeClr val="bg1"/>
                </a:solidFill>
                <a:ea typeface="Times New Roman"/>
                <a:cs typeface="Zar" pitchFamily="2" charset="-78"/>
              </a:rPr>
              <a:t>نياز </a:t>
            </a:r>
            <a:r>
              <a:rPr lang="fa-IR" b="1" dirty="0">
                <a:solidFill>
                  <a:schemeClr val="bg1"/>
                </a:solidFill>
                <a:ea typeface="Times New Roman"/>
                <a:cs typeface="Zar" pitchFamily="2" charset="-78"/>
              </a:rPr>
              <a:t>به </a:t>
            </a:r>
            <a:r>
              <a:rPr lang="fa-IR" b="1" dirty="0" smtClean="0">
                <a:solidFill>
                  <a:schemeClr val="bg1"/>
                </a:solidFill>
                <a:ea typeface="Times New Roman"/>
                <a:cs typeface="Zar" pitchFamily="2" charset="-78"/>
              </a:rPr>
              <a:t>رعايت </a:t>
            </a:r>
            <a:r>
              <a:rPr lang="fa-IR" b="1" dirty="0">
                <a:solidFill>
                  <a:schemeClr val="bg1"/>
                </a:solidFill>
                <a:ea typeface="Times New Roman"/>
                <a:cs typeface="Zar" pitchFamily="2" charset="-78"/>
              </a:rPr>
              <a:t>مطلوب بهداشت </a:t>
            </a:r>
            <a:r>
              <a:rPr lang="fa-IR" b="1" dirty="0" smtClean="0">
                <a:solidFill>
                  <a:schemeClr val="bg1"/>
                </a:solidFill>
                <a:ea typeface="Times New Roman"/>
                <a:cs typeface="Zar" pitchFamily="2" charset="-78"/>
              </a:rPr>
              <a:t>عمومي </a:t>
            </a:r>
            <a:r>
              <a:rPr lang="fa-IR" b="1" dirty="0">
                <a:solidFill>
                  <a:schemeClr val="bg1"/>
                </a:solidFill>
                <a:ea typeface="Times New Roman"/>
                <a:cs typeface="Zar" pitchFamily="2" charset="-78"/>
              </a:rPr>
              <a:t>و </a:t>
            </a:r>
            <a:r>
              <a:rPr lang="fa-IR" b="1" dirty="0" smtClean="0">
                <a:solidFill>
                  <a:schemeClr val="bg1"/>
                </a:solidFill>
                <a:ea typeface="Times New Roman"/>
                <a:cs typeface="Zar" pitchFamily="2" charset="-78"/>
              </a:rPr>
              <a:t>توزيع </a:t>
            </a:r>
            <a:r>
              <a:rPr lang="fa-IR" b="1" dirty="0">
                <a:solidFill>
                  <a:schemeClr val="bg1"/>
                </a:solidFill>
                <a:ea typeface="Times New Roman"/>
                <a:cs typeface="Zar" pitchFamily="2" charset="-78"/>
              </a:rPr>
              <a:t>صابون و </a:t>
            </a:r>
            <a:r>
              <a:rPr lang="fa-IR" b="1" dirty="0" smtClean="0">
                <a:solidFill>
                  <a:schemeClr val="bg1"/>
                </a:solidFill>
                <a:ea typeface="Times New Roman"/>
                <a:cs typeface="Zar" pitchFamily="2" charset="-78"/>
              </a:rPr>
              <a:t>تامين </a:t>
            </a:r>
            <a:r>
              <a:rPr lang="fa-IR" b="1" dirty="0">
                <a:solidFill>
                  <a:schemeClr val="bg1"/>
                </a:solidFill>
                <a:ea typeface="Times New Roman"/>
                <a:cs typeface="Zar" pitchFamily="2" charset="-78"/>
              </a:rPr>
              <a:t>آب </a:t>
            </a:r>
            <a:r>
              <a:rPr lang="fa-IR" b="1" dirty="0" smtClean="0">
                <a:solidFill>
                  <a:schemeClr val="bg1"/>
                </a:solidFill>
                <a:ea typeface="Times New Roman"/>
                <a:cs typeface="Zar" pitchFamily="2" charset="-78"/>
              </a:rPr>
              <a:t>کافي </a:t>
            </a:r>
            <a:r>
              <a:rPr lang="fa-IR" b="1" dirty="0">
                <a:solidFill>
                  <a:schemeClr val="bg1"/>
                </a:solidFill>
                <a:ea typeface="Times New Roman"/>
                <a:cs typeface="Zar" pitchFamily="2" charset="-78"/>
              </a:rPr>
              <a:t>جهت </a:t>
            </a:r>
            <a:r>
              <a:rPr lang="fa-IR" b="1" dirty="0" smtClean="0">
                <a:solidFill>
                  <a:schemeClr val="bg1"/>
                </a:solidFill>
                <a:ea typeface="Times New Roman"/>
                <a:cs typeface="Zar" pitchFamily="2" charset="-78"/>
              </a:rPr>
              <a:t>شستشوي عمومي </a:t>
            </a:r>
            <a:r>
              <a:rPr lang="fa-IR" b="1" dirty="0">
                <a:solidFill>
                  <a:schemeClr val="bg1"/>
                </a:solidFill>
                <a:ea typeface="Times New Roman"/>
                <a:cs typeface="Zar" pitchFamily="2" charset="-78"/>
              </a:rPr>
              <a:t>و لباس </a:t>
            </a:r>
            <a:r>
              <a:rPr lang="fa-IR" b="1" dirty="0" smtClean="0">
                <a:solidFill>
                  <a:schemeClr val="bg1"/>
                </a:solidFill>
                <a:ea typeface="Times New Roman"/>
                <a:cs typeface="Zar" pitchFamily="2" charset="-78"/>
              </a:rPr>
              <a:t>هاي کثيف </a:t>
            </a:r>
            <a:r>
              <a:rPr lang="fa-IR" b="1" dirty="0">
                <a:solidFill>
                  <a:schemeClr val="bg1"/>
                </a:solidFill>
                <a:ea typeface="Times New Roman"/>
                <a:cs typeface="Zar" pitchFamily="2" charset="-78"/>
              </a:rPr>
              <a:t>دارد.</a:t>
            </a:r>
            <a:endParaRPr lang="en-US" sz="4000" b="1" dirty="0">
              <a:solidFill>
                <a:schemeClr val="bg1"/>
              </a:solidFill>
              <a:ea typeface="Times New Roman"/>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sz="2800" b="1" smtClean="0">
                <a:solidFill>
                  <a:schemeClr val="bg1"/>
                </a:solidFill>
                <a:effectLst/>
                <a:ea typeface="Times New Roman"/>
                <a:cs typeface="Zar" pitchFamily="2" charset="-78"/>
              </a:rPr>
              <a:t>نکات کليدي در مورد خصوصيات آفت کش هاي بهداشت عمومي</a:t>
            </a:r>
            <a:endParaRPr sz="2800">
              <a:solidFill>
                <a:schemeClr val="bg1"/>
              </a:solidFill>
              <a:cs typeface="Zar" pitchFamily="2" charset="-78"/>
            </a:endParaRPr>
          </a:p>
        </p:txBody>
      </p:sp>
      <p:sp>
        <p:nvSpPr>
          <p:cNvPr id="153603" name="Content Placeholder 2"/>
          <p:cNvSpPr>
            <a:spLocks noGrp="1"/>
          </p:cNvSpPr>
          <p:nvPr>
            <p:ph idx="1"/>
          </p:nvPr>
        </p:nvSpPr>
        <p:spPr/>
        <p:txBody>
          <a:bodyPr/>
          <a:lstStyle/>
          <a:p>
            <a:pPr algn="r" rtl="1">
              <a:lnSpc>
                <a:spcPct val="150000"/>
              </a:lnSpc>
            </a:pPr>
            <a:r>
              <a:rPr lang="fa-IR" altLang="en-US" sz="2400" b="1" smtClean="0">
                <a:solidFill>
                  <a:schemeClr val="bg1"/>
                </a:solidFill>
                <a:ea typeface="Times New Roman" pitchFamily="18" charset="0"/>
                <a:cs typeface="Zar" pitchFamily="2" charset="-78"/>
              </a:rPr>
              <a:t>آفت کش هاي بهداشت عمومي، آفت کش هايي هستند که در کنترل موارد مهم بهداشت عمومي استفاده مي شوند. اين آفت کش ها شامل آفت کش هاي مورد استفاده در کنترل ناقلين، حشره کش هاي خانگي و آفت کش هاي حرفه اي کنترل آفات هستند. آفت کش هاي بهداشت عمومي را مي توان با توجه به ساختار شيميايي، سميت و اقدامات احتياطي جهت استفاده از آن ها در چهار دسته ي اصلي طبقه بندي کرد: ارگانو کلره ها، ارگانوفسفره ها، کاربامات ها و پايرتروئيدهاي مصنوعي. </a:t>
            </a:r>
            <a:endParaRPr lang="en-US" altLang="en-US" sz="2400" b="1" smtClean="0">
              <a:solidFill>
                <a:schemeClr val="bg1"/>
              </a:solidFill>
              <a:ea typeface="Times New Roman" pitchFamily="18" charset="0"/>
              <a:cs typeface="Zar" pitchFamily="2" charset="-78"/>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fa-IR" b="1" u="sng" smtClean="0">
                <a:solidFill>
                  <a:schemeClr val="bg1"/>
                </a:solidFill>
                <a:ea typeface="Calibri"/>
                <a:cs typeface="Zar" pitchFamily="2" charset="-78"/>
              </a:rPr>
              <a:t>ميزان سميت و خطر</a:t>
            </a:r>
            <a:r>
              <a:rPr sz="5400" smtClean="0">
                <a:solidFill>
                  <a:schemeClr val="bg1"/>
                </a:solidFill>
                <a:ea typeface="Calibri"/>
                <a:cs typeface="Zar" pitchFamily="2" charset="-78"/>
              </a:rPr>
              <a:t/>
            </a:r>
            <a:br>
              <a:rPr sz="5400" smtClean="0">
                <a:solidFill>
                  <a:schemeClr val="bg1"/>
                </a:solidFill>
                <a:ea typeface="Calibri"/>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85000" lnSpcReduction="10000"/>
          </a:bodyPr>
          <a:lstStyle/>
          <a:p>
            <a:pPr marL="0" algn="r" rtl="1">
              <a:lnSpc>
                <a:spcPct val="200000"/>
              </a:lnSpc>
              <a:spcBef>
                <a:spcPts val="0"/>
              </a:spcBef>
              <a:spcAft>
                <a:spcPts val="0"/>
              </a:spcAft>
              <a:defRPr/>
            </a:pPr>
            <a:r>
              <a:rPr lang="fa-IR" b="1" dirty="0" smtClean="0">
                <a:solidFill>
                  <a:schemeClr val="bg1"/>
                </a:solidFill>
                <a:ea typeface="Calibri"/>
                <a:cs typeface="Zar" pitchFamily="2" charset="-78"/>
              </a:rPr>
              <a:t>ميزان سميت </a:t>
            </a:r>
            <a:r>
              <a:rPr lang="fa-IR" b="1" dirty="0">
                <a:solidFill>
                  <a:schemeClr val="bg1"/>
                </a:solidFill>
                <a:ea typeface="Calibri"/>
                <a:cs typeface="Zar" pitchFamily="2" charset="-78"/>
              </a:rPr>
              <a:t>حشره کش به دوز مورد </a:t>
            </a:r>
            <a:r>
              <a:rPr lang="fa-IR" b="1" dirty="0" smtClean="0">
                <a:solidFill>
                  <a:schemeClr val="bg1"/>
                </a:solidFill>
                <a:ea typeface="Calibri"/>
                <a:cs typeface="Zar" pitchFamily="2" charset="-78"/>
              </a:rPr>
              <a:t>نياز </a:t>
            </a:r>
            <a:r>
              <a:rPr lang="fa-IR" b="1" dirty="0">
                <a:solidFill>
                  <a:schemeClr val="bg1"/>
                </a:solidFill>
                <a:ea typeface="Calibri"/>
                <a:cs typeface="Zar" pitchFamily="2" charset="-78"/>
              </a:rPr>
              <a:t>جهت از </a:t>
            </a:r>
            <a:r>
              <a:rPr lang="fa-IR" b="1" dirty="0" smtClean="0">
                <a:solidFill>
                  <a:schemeClr val="bg1"/>
                </a:solidFill>
                <a:ea typeface="Calibri"/>
                <a:cs typeface="Zar" pitchFamily="2" charset="-78"/>
              </a:rPr>
              <a:t>بين </a:t>
            </a:r>
            <a:r>
              <a:rPr lang="fa-IR" b="1" dirty="0">
                <a:solidFill>
                  <a:schemeClr val="bg1"/>
                </a:solidFill>
                <a:ea typeface="Calibri"/>
                <a:cs typeface="Zar" pitchFamily="2" charset="-78"/>
              </a:rPr>
              <a:t>بردن %50 از نمونه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مورد </a:t>
            </a:r>
            <a:r>
              <a:rPr lang="fa-IR" b="1" dirty="0" smtClean="0">
                <a:solidFill>
                  <a:schemeClr val="bg1"/>
                </a:solidFill>
                <a:ea typeface="Calibri"/>
                <a:cs typeface="Zar" pitchFamily="2" charset="-78"/>
              </a:rPr>
              <a:t>آزمايش</a:t>
            </a:r>
            <a:r>
              <a:rPr lang="fa-IR" b="1" dirty="0">
                <a:solidFill>
                  <a:schemeClr val="bg1"/>
                </a:solidFill>
                <a:ea typeface="Calibri"/>
                <a:cs typeface="Zar" pitchFamily="2" charset="-78"/>
              </a:rPr>
              <a:t>، معمولا رت ها، در </a:t>
            </a:r>
            <a:r>
              <a:rPr lang="fa-IR" b="1" dirty="0" smtClean="0">
                <a:solidFill>
                  <a:schemeClr val="bg1"/>
                </a:solidFill>
                <a:ea typeface="Calibri"/>
                <a:cs typeface="Zar" pitchFamily="2" charset="-78"/>
              </a:rPr>
              <a:t>زماني </a:t>
            </a:r>
            <a:r>
              <a:rPr lang="fa-IR" b="1" dirty="0">
                <a:solidFill>
                  <a:schemeClr val="bg1"/>
                </a:solidFill>
                <a:ea typeface="Calibri"/>
                <a:cs typeface="Zar" pitchFamily="2" charset="-78"/>
              </a:rPr>
              <a:t>مشخص اطلاق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شود و به عنوان دوز کشنده 50 </a:t>
            </a:r>
            <a:r>
              <a:rPr lang="fa-IR" b="1" dirty="0" smtClean="0">
                <a:solidFill>
                  <a:schemeClr val="bg1"/>
                </a:solidFill>
                <a:ea typeface="Calibri"/>
                <a:cs typeface="Zar" pitchFamily="2" charset="-78"/>
              </a:rPr>
              <a:t>ناميده مي </a:t>
            </a:r>
            <a:r>
              <a:rPr lang="fa-IR" b="1" dirty="0">
                <a:solidFill>
                  <a:schemeClr val="bg1"/>
                </a:solidFill>
                <a:ea typeface="Calibri"/>
                <a:cs typeface="Zar" pitchFamily="2" charset="-78"/>
              </a:rPr>
              <a:t>شود( </a:t>
            </a:r>
            <a:r>
              <a:rPr lang="en-US" b="1" dirty="0" smtClean="0">
                <a:solidFill>
                  <a:schemeClr val="bg1"/>
                </a:solidFill>
                <a:latin typeface="Tahoma"/>
                <a:ea typeface="Calibri"/>
                <a:cs typeface="Zar" pitchFamily="2" charset="-78"/>
              </a:rPr>
              <a:t>LD 50</a:t>
            </a:r>
            <a:r>
              <a:rPr lang="fa-IR" b="1" dirty="0">
                <a:solidFill>
                  <a:schemeClr val="bg1"/>
                </a:solidFill>
                <a:ea typeface="Calibri"/>
                <a:cs typeface="Zar" pitchFamily="2" charset="-78"/>
              </a:rPr>
              <a:t>) و بر حسب </a:t>
            </a:r>
            <a:r>
              <a:rPr lang="en-US" b="1" dirty="0" smtClean="0">
                <a:solidFill>
                  <a:schemeClr val="bg1"/>
                </a:solidFill>
                <a:latin typeface="Tahoma"/>
                <a:ea typeface="Calibri"/>
                <a:cs typeface="Zar" pitchFamily="2" charset="-78"/>
              </a:rPr>
              <a:t>mg/kg</a:t>
            </a:r>
            <a:r>
              <a:rPr lang="fa-IR" b="1" dirty="0">
                <a:solidFill>
                  <a:schemeClr val="bg1"/>
                </a:solidFill>
                <a:ea typeface="Calibri"/>
                <a:cs typeface="Zar" pitchFamily="2" charset="-78"/>
              </a:rPr>
              <a:t> وزن بدن </a:t>
            </a:r>
            <a:r>
              <a:rPr lang="fa-IR" b="1" dirty="0" smtClean="0">
                <a:solidFill>
                  <a:schemeClr val="bg1"/>
                </a:solidFill>
                <a:ea typeface="Calibri"/>
                <a:cs typeface="Zar" pitchFamily="2" charset="-78"/>
              </a:rPr>
              <a:t>بيان مي </a:t>
            </a:r>
            <a:r>
              <a:rPr lang="fa-IR" b="1" dirty="0">
                <a:solidFill>
                  <a:schemeClr val="bg1"/>
                </a:solidFill>
                <a:ea typeface="Calibri"/>
                <a:cs typeface="Zar" pitchFamily="2" charset="-78"/>
              </a:rPr>
              <a:t>شود. هر چه </a:t>
            </a:r>
            <a:r>
              <a:rPr lang="fa-IR" b="1" dirty="0" smtClean="0">
                <a:solidFill>
                  <a:schemeClr val="bg1"/>
                </a:solidFill>
                <a:ea typeface="Calibri"/>
                <a:cs typeface="Zar" pitchFamily="2" charset="-78"/>
              </a:rPr>
              <a:t>ميزان </a:t>
            </a:r>
            <a:r>
              <a:rPr lang="en-US" b="1" dirty="0" smtClean="0">
                <a:solidFill>
                  <a:schemeClr val="bg1"/>
                </a:solidFill>
                <a:latin typeface="Tahoma"/>
                <a:ea typeface="Calibri"/>
                <a:cs typeface="Zar" pitchFamily="2" charset="-78"/>
              </a:rPr>
              <a:t>LD50</a:t>
            </a:r>
            <a:r>
              <a:rPr lang="fa-IR" b="1" dirty="0">
                <a:solidFill>
                  <a:schemeClr val="bg1"/>
                </a:solidFill>
                <a:ea typeface="Calibri"/>
                <a:cs typeface="Zar" pitchFamily="2" charset="-78"/>
              </a:rPr>
              <a:t> کمتر باشد، قدرت </a:t>
            </a:r>
            <a:r>
              <a:rPr lang="fa-IR" b="1" dirty="0" smtClean="0">
                <a:solidFill>
                  <a:schemeClr val="bg1"/>
                </a:solidFill>
                <a:ea typeface="Calibri"/>
                <a:cs typeface="Zar" pitchFamily="2" charset="-78"/>
              </a:rPr>
              <a:t>سميت </a:t>
            </a:r>
            <a:r>
              <a:rPr lang="fa-IR" b="1" dirty="0">
                <a:solidFill>
                  <a:schemeClr val="bg1"/>
                </a:solidFill>
                <a:ea typeface="Calibri"/>
                <a:cs typeface="Zar" pitchFamily="2" charset="-78"/>
              </a:rPr>
              <a:t>حشره کش بالاتر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رود. سازمان بهداشت </a:t>
            </a:r>
            <a:r>
              <a:rPr lang="fa-IR" b="1" dirty="0" smtClean="0">
                <a:solidFill>
                  <a:schemeClr val="bg1"/>
                </a:solidFill>
                <a:ea typeface="Calibri"/>
                <a:cs typeface="Zar" pitchFamily="2" charset="-78"/>
              </a:rPr>
              <a:t>جهاني( </a:t>
            </a:r>
            <a:r>
              <a:rPr lang="en-US" b="1" dirty="0" smtClean="0">
                <a:solidFill>
                  <a:schemeClr val="bg1"/>
                </a:solidFill>
                <a:latin typeface="Tahoma"/>
                <a:ea typeface="Calibri"/>
                <a:cs typeface="Zar" pitchFamily="2" charset="-78"/>
              </a:rPr>
              <a:t>WHO</a:t>
            </a:r>
            <a:r>
              <a:rPr lang="fa-IR" b="1" dirty="0">
                <a:solidFill>
                  <a:schemeClr val="bg1"/>
                </a:solidFill>
                <a:ea typeface="Calibri"/>
                <a:cs typeface="Zar" pitchFamily="2" charset="-78"/>
              </a:rPr>
              <a:t>) آفت کش ها را بر طبق </a:t>
            </a:r>
            <a:r>
              <a:rPr lang="fa-IR" b="1" dirty="0" smtClean="0">
                <a:solidFill>
                  <a:schemeClr val="bg1"/>
                </a:solidFill>
                <a:ea typeface="Calibri"/>
                <a:cs typeface="Zar" pitchFamily="2" charset="-78"/>
              </a:rPr>
              <a:t>ميزان </a:t>
            </a:r>
            <a:r>
              <a:rPr lang="fa-IR" b="1" dirty="0">
                <a:solidFill>
                  <a:schemeClr val="bg1"/>
                </a:solidFill>
                <a:ea typeface="Calibri"/>
                <a:cs typeface="Zar" pitchFamily="2" charset="-78"/>
              </a:rPr>
              <a:t>خطر آن ها </a:t>
            </a:r>
            <a:r>
              <a:rPr lang="fa-IR" b="1" dirty="0" smtClean="0">
                <a:solidFill>
                  <a:schemeClr val="bg1"/>
                </a:solidFill>
                <a:ea typeface="Calibri"/>
                <a:cs typeface="Zar" pitchFamily="2" charset="-78"/>
              </a:rPr>
              <a:t>براي سلامتي، </a:t>
            </a:r>
            <a:r>
              <a:rPr lang="fa-IR" b="1" dirty="0">
                <a:solidFill>
                  <a:schemeClr val="bg1"/>
                </a:solidFill>
                <a:ea typeface="Calibri"/>
                <a:cs typeface="Zar" pitchFamily="2" charset="-78"/>
              </a:rPr>
              <a:t>پس از </a:t>
            </a:r>
            <a:r>
              <a:rPr lang="fa-IR" b="1" dirty="0" smtClean="0">
                <a:solidFill>
                  <a:schemeClr val="bg1"/>
                </a:solidFill>
                <a:ea typeface="Calibri"/>
                <a:cs typeface="Zar" pitchFamily="2" charset="-78"/>
              </a:rPr>
              <a:t>قرارگيري </a:t>
            </a:r>
            <a:r>
              <a:rPr lang="fa-IR" b="1" dirty="0">
                <a:solidFill>
                  <a:schemeClr val="bg1"/>
                </a:solidFill>
                <a:ea typeface="Calibri"/>
                <a:cs typeface="Zar" pitchFamily="2" charset="-78"/>
              </a:rPr>
              <a:t>در معرض آفت کش خاص </a:t>
            </a:r>
            <a:r>
              <a:rPr lang="fa-IR" b="1" dirty="0" smtClean="0">
                <a:solidFill>
                  <a:schemeClr val="bg1"/>
                </a:solidFill>
                <a:ea typeface="Calibri"/>
                <a:cs typeface="Zar" pitchFamily="2" charset="-78"/>
              </a:rPr>
              <a:t>براي </a:t>
            </a:r>
            <a:r>
              <a:rPr lang="fa-IR" b="1" dirty="0">
                <a:solidFill>
                  <a:schemeClr val="bg1"/>
                </a:solidFill>
                <a:ea typeface="Calibri"/>
                <a:cs typeface="Zar" pitchFamily="2" charset="-78"/>
              </a:rPr>
              <a:t>مدت کوتاه، به پنج رده </a:t>
            </a:r>
            <a:r>
              <a:rPr lang="fa-IR" b="1" dirty="0" smtClean="0">
                <a:solidFill>
                  <a:schemeClr val="bg1"/>
                </a:solidFill>
                <a:ea typeface="Calibri"/>
                <a:cs typeface="Zar" pitchFamily="2" charset="-78"/>
              </a:rPr>
              <a:t>تقسيم مي </a:t>
            </a:r>
            <a:r>
              <a:rPr lang="fa-IR" b="1" dirty="0">
                <a:solidFill>
                  <a:schemeClr val="bg1"/>
                </a:solidFill>
                <a:ea typeface="Calibri"/>
                <a:cs typeface="Zar" pitchFamily="2" charset="-78"/>
              </a:rPr>
              <a:t>کند.</a:t>
            </a:r>
            <a:endParaRPr lang="en-US" sz="40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title"/>
          </p:nvPr>
        </p:nvSpPr>
        <p:spPr>
          <a:xfrm>
            <a:off x="457200" y="152400"/>
            <a:ext cx="8229600" cy="972344"/>
          </a:xfrm>
        </p:spPr>
        <p:txBody>
          <a:bodyPr/>
          <a:lstStyle/>
          <a:p>
            <a:pPr marL="742950" indent="-742950" algn="ctr" eaLnBrk="1" fontAlgn="auto" hangingPunct="1">
              <a:spcAft>
                <a:spcPts val="0"/>
              </a:spcAft>
              <a:defRPr/>
            </a:pPr>
            <a:r>
              <a:rPr sz="3200" b="1" dirty="0" smtClean="0">
                <a:solidFill>
                  <a:schemeClr val="bg1"/>
                </a:solidFill>
                <a:cs typeface="Zar" pitchFamily="2" charset="-78"/>
              </a:rPr>
              <a:t>Cockroach</a:t>
            </a:r>
          </a:p>
        </p:txBody>
      </p:sp>
      <p:pic>
        <p:nvPicPr>
          <p:cNvPr id="73731" name="Picture 5" descr="F:\Multimedia\My Picture\Entomology\Cocroach\compro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560" y="1196752"/>
            <a:ext cx="4140200" cy="2705100"/>
          </a:xfrm>
          <a:noFill/>
        </p:spPr>
      </p:pic>
      <p:pic>
        <p:nvPicPr>
          <p:cNvPr id="73732" name="Picture 6" descr="F:\Multimedia\My Picture\Entomology\Cocroach\eggro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501008"/>
            <a:ext cx="41989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00200" y="1066800"/>
          <a:ext cx="5819775" cy="4548188"/>
        </p:xfrm>
        <a:graphic>
          <a:graphicData uri="http://schemas.openxmlformats.org/drawingml/2006/table">
            <a:tbl>
              <a:tblPr rtl="1" firstRow="1" firstCol="1" bandRow="1"/>
              <a:tblGrid>
                <a:gridCol w="388035"/>
                <a:gridCol w="1622555"/>
                <a:gridCol w="3809185"/>
              </a:tblGrid>
              <a:tr h="454819">
                <a:tc>
                  <a:txBody>
                    <a:bodyPr/>
                    <a:lstStyle/>
                    <a:p>
                      <a:pPr marL="0" marR="0" algn="r" rtl="1">
                        <a:lnSpc>
                          <a:spcPct val="200000"/>
                        </a:lnSpc>
                        <a:spcBef>
                          <a:spcPts val="0"/>
                        </a:spcBef>
                        <a:spcAft>
                          <a:spcPts val="0"/>
                        </a:spcAft>
                      </a:pPr>
                      <a:r>
                        <a:rPr lang="fa-IR" sz="1000" dirty="0">
                          <a:solidFill>
                            <a:schemeClr val="bg1"/>
                          </a:solidFill>
                          <a:effectLst/>
                          <a:latin typeface="Calibri"/>
                          <a:ea typeface="Calibri"/>
                          <a:cs typeface="Tahoma"/>
                        </a:rPr>
                        <a:t>رده</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dirty="0" smtClean="0">
                          <a:solidFill>
                            <a:schemeClr val="bg1"/>
                          </a:solidFill>
                          <a:effectLst/>
                          <a:latin typeface="Calibri"/>
                          <a:ea typeface="Calibri"/>
                          <a:cs typeface="Tahoma"/>
                        </a:rPr>
                        <a:t>ميزان سميت</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dirty="0" smtClean="0">
                          <a:solidFill>
                            <a:schemeClr val="bg1"/>
                          </a:solidFill>
                          <a:effectLst/>
                          <a:latin typeface="Calibri"/>
                          <a:ea typeface="Calibri"/>
                          <a:cs typeface="Tahoma"/>
                        </a:rPr>
                        <a:t>محدوديت هاي </a:t>
                      </a:r>
                      <a:r>
                        <a:rPr lang="fa-IR" sz="1000" dirty="0">
                          <a:solidFill>
                            <a:schemeClr val="bg1"/>
                          </a:solidFill>
                          <a:effectLst/>
                          <a:latin typeface="Calibri"/>
                          <a:ea typeface="Calibri"/>
                          <a:cs typeface="Tahoma"/>
                        </a:rPr>
                        <a:t>کاربرد </a:t>
                      </a:r>
                      <a:r>
                        <a:rPr lang="fa-IR" sz="1000" dirty="0" smtClean="0">
                          <a:solidFill>
                            <a:schemeClr val="bg1"/>
                          </a:solidFill>
                          <a:effectLst/>
                          <a:latin typeface="Calibri"/>
                          <a:ea typeface="Calibri"/>
                          <a:cs typeface="Tahoma"/>
                        </a:rPr>
                        <a:t>براي </a:t>
                      </a:r>
                      <a:r>
                        <a:rPr lang="fa-IR" sz="1000" dirty="0">
                          <a:solidFill>
                            <a:schemeClr val="bg1"/>
                          </a:solidFill>
                          <a:effectLst/>
                          <a:latin typeface="Calibri"/>
                          <a:ea typeface="Calibri"/>
                          <a:cs typeface="Tahoma"/>
                        </a:rPr>
                        <a:t>كاربرها</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4819">
                <a:tc>
                  <a:txBody>
                    <a:bodyPr/>
                    <a:lstStyle/>
                    <a:p>
                      <a:pPr marL="0" marR="0" algn="r" rtl="1">
                        <a:lnSpc>
                          <a:spcPct val="200000"/>
                        </a:lnSpc>
                        <a:spcBef>
                          <a:spcPts val="0"/>
                        </a:spcBef>
                        <a:spcAft>
                          <a:spcPts val="0"/>
                        </a:spcAft>
                      </a:pPr>
                      <a:r>
                        <a:rPr lang="en-US" sz="1000" dirty="0">
                          <a:solidFill>
                            <a:schemeClr val="bg1"/>
                          </a:solidFill>
                          <a:effectLst/>
                          <a:latin typeface="Tahoma"/>
                          <a:ea typeface="Calibri"/>
                          <a:cs typeface="Arial"/>
                        </a:rPr>
                        <a:t>la</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dirty="0">
                          <a:solidFill>
                            <a:schemeClr val="bg1"/>
                          </a:solidFill>
                          <a:effectLst/>
                          <a:latin typeface="Calibri"/>
                          <a:ea typeface="Calibri"/>
                          <a:cs typeface="Tahoma"/>
                        </a:rPr>
                        <a:t>فوق العاده خطرناک</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dirty="0">
                          <a:solidFill>
                            <a:schemeClr val="bg1"/>
                          </a:solidFill>
                          <a:effectLst/>
                          <a:latin typeface="Calibri"/>
                          <a:ea typeface="Calibri"/>
                          <a:cs typeface="Tahoma"/>
                        </a:rPr>
                        <a:t>مجوز </a:t>
                      </a:r>
                      <a:r>
                        <a:rPr lang="fa-IR" sz="1000" dirty="0" smtClean="0">
                          <a:solidFill>
                            <a:schemeClr val="bg1"/>
                          </a:solidFill>
                          <a:effectLst/>
                          <a:latin typeface="Calibri"/>
                          <a:ea typeface="Calibri"/>
                          <a:cs typeface="Tahoma"/>
                        </a:rPr>
                        <a:t>ويژه براي </a:t>
                      </a:r>
                      <a:r>
                        <a:rPr lang="fa-IR" sz="1000" dirty="0">
                          <a:solidFill>
                            <a:schemeClr val="bg1"/>
                          </a:solidFill>
                          <a:effectLst/>
                          <a:latin typeface="Calibri"/>
                          <a:ea typeface="Calibri"/>
                          <a:cs typeface="Tahoma"/>
                        </a:rPr>
                        <a:t>كاربر لحاظ شود.</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638">
                <a:tc>
                  <a:txBody>
                    <a:bodyPr/>
                    <a:lstStyle/>
                    <a:p>
                      <a:pPr marL="0" marR="0" algn="r" rtl="1">
                        <a:lnSpc>
                          <a:spcPct val="200000"/>
                        </a:lnSpc>
                        <a:spcBef>
                          <a:spcPts val="0"/>
                        </a:spcBef>
                        <a:spcAft>
                          <a:spcPts val="0"/>
                        </a:spcAft>
                      </a:pPr>
                      <a:r>
                        <a:rPr lang="en-US" sz="1000">
                          <a:solidFill>
                            <a:schemeClr val="bg1"/>
                          </a:solidFill>
                          <a:effectLst/>
                          <a:latin typeface="Tahoma"/>
                          <a:ea typeface="Calibri"/>
                          <a:cs typeface="Arial"/>
                        </a:rPr>
                        <a:t>lb</a:t>
                      </a:r>
                      <a:endParaRPr lang="en-US" sz="110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dirty="0" smtClean="0">
                          <a:solidFill>
                            <a:schemeClr val="bg1"/>
                          </a:solidFill>
                          <a:effectLst/>
                          <a:latin typeface="Calibri"/>
                          <a:ea typeface="Calibri"/>
                          <a:cs typeface="Tahoma"/>
                        </a:rPr>
                        <a:t>بسيار </a:t>
                      </a:r>
                      <a:r>
                        <a:rPr lang="fa-IR" sz="1000" dirty="0">
                          <a:solidFill>
                            <a:schemeClr val="bg1"/>
                          </a:solidFill>
                          <a:effectLst/>
                          <a:latin typeface="Calibri"/>
                          <a:ea typeface="Calibri"/>
                          <a:cs typeface="Tahoma"/>
                        </a:rPr>
                        <a:t>خطرناک</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dirty="0">
                          <a:solidFill>
                            <a:schemeClr val="bg1"/>
                          </a:solidFill>
                          <a:effectLst/>
                          <a:latin typeface="Calibri"/>
                          <a:ea typeface="Calibri"/>
                          <a:cs typeface="Tahoma"/>
                        </a:rPr>
                        <a:t>كاربر </a:t>
                      </a:r>
                      <a:r>
                        <a:rPr lang="fa-IR" sz="1000" dirty="0" smtClean="0">
                          <a:solidFill>
                            <a:schemeClr val="bg1"/>
                          </a:solidFill>
                          <a:effectLst/>
                          <a:latin typeface="Calibri"/>
                          <a:ea typeface="Calibri"/>
                          <a:cs typeface="Tahoma"/>
                        </a:rPr>
                        <a:t>تحصيل </a:t>
                      </a:r>
                      <a:r>
                        <a:rPr lang="fa-IR" sz="1000" dirty="0">
                          <a:solidFill>
                            <a:schemeClr val="bg1"/>
                          </a:solidFill>
                          <a:effectLst/>
                          <a:latin typeface="Calibri"/>
                          <a:ea typeface="Calibri"/>
                          <a:cs typeface="Tahoma"/>
                        </a:rPr>
                        <a:t>كرده و آموزش </a:t>
                      </a:r>
                      <a:r>
                        <a:rPr lang="fa-IR" sz="1000" dirty="0" smtClean="0">
                          <a:solidFill>
                            <a:schemeClr val="bg1"/>
                          </a:solidFill>
                          <a:effectLst/>
                          <a:latin typeface="Calibri"/>
                          <a:ea typeface="Calibri"/>
                          <a:cs typeface="Tahoma"/>
                        </a:rPr>
                        <a:t>ديده </a:t>
                      </a:r>
                      <a:r>
                        <a:rPr lang="fa-IR" sz="1000" dirty="0">
                          <a:solidFill>
                            <a:schemeClr val="bg1"/>
                          </a:solidFill>
                          <a:effectLst/>
                          <a:latin typeface="Calibri"/>
                          <a:ea typeface="Calibri"/>
                          <a:cs typeface="Tahoma"/>
                        </a:rPr>
                        <a:t>باشد. تحت نظارت </a:t>
                      </a:r>
                      <a:r>
                        <a:rPr lang="fa-IR" sz="1000" dirty="0" smtClean="0">
                          <a:solidFill>
                            <a:schemeClr val="bg1"/>
                          </a:solidFill>
                          <a:effectLst/>
                          <a:latin typeface="Calibri"/>
                          <a:ea typeface="Calibri"/>
                          <a:cs typeface="Tahoma"/>
                        </a:rPr>
                        <a:t>دقيق </a:t>
                      </a:r>
                      <a:r>
                        <a:rPr lang="fa-IR" sz="1000" dirty="0">
                          <a:solidFill>
                            <a:schemeClr val="bg1"/>
                          </a:solidFill>
                          <a:effectLst/>
                          <a:latin typeface="Calibri"/>
                          <a:ea typeface="Calibri"/>
                          <a:cs typeface="Tahoma"/>
                        </a:rPr>
                        <a:t>باشد.</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638">
                <a:tc>
                  <a:txBody>
                    <a:bodyPr/>
                    <a:lstStyle/>
                    <a:p>
                      <a:pPr marL="0" marR="0" algn="r" rtl="1">
                        <a:lnSpc>
                          <a:spcPct val="200000"/>
                        </a:lnSpc>
                        <a:spcBef>
                          <a:spcPts val="0"/>
                        </a:spcBef>
                        <a:spcAft>
                          <a:spcPts val="0"/>
                        </a:spcAft>
                      </a:pPr>
                      <a:r>
                        <a:rPr lang="en-US" sz="1000">
                          <a:solidFill>
                            <a:schemeClr val="bg1"/>
                          </a:solidFill>
                          <a:effectLst/>
                          <a:latin typeface="Tahoma"/>
                          <a:ea typeface="Calibri"/>
                          <a:cs typeface="Arial"/>
                        </a:rPr>
                        <a:t>ll</a:t>
                      </a:r>
                      <a:endParaRPr lang="en-US" sz="110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dirty="0">
                          <a:solidFill>
                            <a:schemeClr val="bg1"/>
                          </a:solidFill>
                          <a:effectLst/>
                          <a:latin typeface="Calibri"/>
                          <a:ea typeface="Calibri"/>
                          <a:cs typeface="Tahoma"/>
                        </a:rPr>
                        <a:t>نسبتا خطرناک</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dirty="0">
                          <a:solidFill>
                            <a:schemeClr val="bg1"/>
                          </a:solidFill>
                          <a:effectLst/>
                          <a:latin typeface="Calibri"/>
                          <a:ea typeface="Calibri"/>
                          <a:cs typeface="Tahoma"/>
                        </a:rPr>
                        <a:t>كاربر آموزش </a:t>
                      </a:r>
                      <a:r>
                        <a:rPr lang="fa-IR" sz="1000" dirty="0" smtClean="0">
                          <a:solidFill>
                            <a:schemeClr val="bg1"/>
                          </a:solidFill>
                          <a:effectLst/>
                          <a:latin typeface="Calibri"/>
                          <a:ea typeface="Calibri"/>
                          <a:cs typeface="Tahoma"/>
                        </a:rPr>
                        <a:t>ديده </a:t>
                      </a:r>
                      <a:r>
                        <a:rPr lang="fa-IR" sz="1000" dirty="0">
                          <a:solidFill>
                            <a:schemeClr val="bg1"/>
                          </a:solidFill>
                          <a:effectLst/>
                          <a:latin typeface="Calibri"/>
                          <a:ea typeface="Calibri"/>
                          <a:cs typeface="Tahoma"/>
                        </a:rPr>
                        <a:t>باشد. به انجام اقدامات </a:t>
                      </a:r>
                      <a:r>
                        <a:rPr lang="fa-IR" sz="1000" dirty="0" smtClean="0">
                          <a:solidFill>
                            <a:schemeClr val="bg1"/>
                          </a:solidFill>
                          <a:effectLst/>
                          <a:latin typeface="Calibri"/>
                          <a:ea typeface="Calibri"/>
                          <a:cs typeface="Tahoma"/>
                        </a:rPr>
                        <a:t>ايمني پايبند </a:t>
                      </a:r>
                      <a:r>
                        <a:rPr lang="fa-IR" sz="1000" dirty="0">
                          <a:solidFill>
                            <a:schemeClr val="bg1"/>
                          </a:solidFill>
                          <a:effectLst/>
                          <a:latin typeface="Calibri"/>
                          <a:ea typeface="Calibri"/>
                          <a:cs typeface="Tahoma"/>
                        </a:rPr>
                        <a:t>باشد. </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638">
                <a:tc>
                  <a:txBody>
                    <a:bodyPr/>
                    <a:lstStyle/>
                    <a:p>
                      <a:pPr marL="0" marR="0" algn="r" rtl="1">
                        <a:lnSpc>
                          <a:spcPct val="200000"/>
                        </a:lnSpc>
                        <a:spcBef>
                          <a:spcPts val="0"/>
                        </a:spcBef>
                        <a:spcAft>
                          <a:spcPts val="0"/>
                        </a:spcAft>
                      </a:pPr>
                      <a:r>
                        <a:rPr lang="en-US" sz="1000">
                          <a:solidFill>
                            <a:schemeClr val="bg1"/>
                          </a:solidFill>
                          <a:effectLst/>
                          <a:latin typeface="Tahoma"/>
                          <a:ea typeface="Calibri"/>
                          <a:cs typeface="Arial"/>
                        </a:rPr>
                        <a:t>lll</a:t>
                      </a:r>
                      <a:endParaRPr lang="en-US" sz="110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dirty="0" smtClean="0">
                          <a:solidFill>
                            <a:schemeClr val="bg1"/>
                          </a:solidFill>
                          <a:effectLst/>
                          <a:latin typeface="Calibri"/>
                          <a:ea typeface="Calibri"/>
                          <a:cs typeface="Tahoma"/>
                        </a:rPr>
                        <a:t>کمي </a:t>
                      </a:r>
                      <a:r>
                        <a:rPr lang="fa-IR" sz="1000" dirty="0">
                          <a:solidFill>
                            <a:schemeClr val="bg1"/>
                          </a:solidFill>
                          <a:effectLst/>
                          <a:latin typeface="Calibri"/>
                          <a:ea typeface="Calibri"/>
                          <a:cs typeface="Tahoma"/>
                        </a:rPr>
                        <a:t>خطرناک</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dirty="0">
                          <a:solidFill>
                            <a:schemeClr val="bg1"/>
                          </a:solidFill>
                          <a:effectLst/>
                          <a:latin typeface="Calibri"/>
                          <a:ea typeface="Calibri"/>
                          <a:cs typeface="Tahoma"/>
                        </a:rPr>
                        <a:t>اپراتور </a:t>
                      </a:r>
                      <a:r>
                        <a:rPr lang="fa-IR" sz="1000" dirty="0" smtClean="0">
                          <a:solidFill>
                            <a:schemeClr val="bg1"/>
                          </a:solidFill>
                          <a:effectLst/>
                          <a:latin typeface="Calibri"/>
                          <a:ea typeface="Calibri"/>
                          <a:cs typeface="Tahoma"/>
                        </a:rPr>
                        <a:t>بايستي </a:t>
                      </a:r>
                      <a:r>
                        <a:rPr lang="fa-IR" sz="1000" dirty="0">
                          <a:solidFill>
                            <a:schemeClr val="bg1"/>
                          </a:solidFill>
                          <a:effectLst/>
                          <a:latin typeface="Calibri"/>
                          <a:ea typeface="Calibri"/>
                          <a:cs typeface="Tahoma"/>
                        </a:rPr>
                        <a:t>با </a:t>
                      </a:r>
                      <a:r>
                        <a:rPr lang="fa-IR" sz="1000" dirty="0" smtClean="0">
                          <a:solidFill>
                            <a:schemeClr val="bg1"/>
                          </a:solidFill>
                          <a:effectLst/>
                          <a:latin typeface="Calibri"/>
                          <a:ea typeface="Calibri"/>
                          <a:cs typeface="Tahoma"/>
                        </a:rPr>
                        <a:t>دقتي </a:t>
                      </a:r>
                      <a:r>
                        <a:rPr lang="fa-IR" sz="1000" dirty="0">
                          <a:solidFill>
                            <a:schemeClr val="bg1"/>
                          </a:solidFill>
                          <a:effectLst/>
                          <a:latin typeface="Calibri"/>
                          <a:ea typeface="Calibri"/>
                          <a:cs typeface="Tahoma"/>
                        </a:rPr>
                        <a:t>بالا اقدامات </a:t>
                      </a:r>
                      <a:r>
                        <a:rPr lang="fa-IR" sz="1000" dirty="0" smtClean="0">
                          <a:solidFill>
                            <a:schemeClr val="bg1"/>
                          </a:solidFill>
                          <a:effectLst/>
                          <a:latin typeface="Calibri"/>
                          <a:ea typeface="Calibri"/>
                          <a:cs typeface="Tahoma"/>
                        </a:rPr>
                        <a:t>ايمني طبيعي </a:t>
                      </a:r>
                      <a:r>
                        <a:rPr lang="fa-IR" sz="1000" dirty="0">
                          <a:solidFill>
                            <a:schemeClr val="bg1"/>
                          </a:solidFill>
                          <a:effectLst/>
                          <a:latin typeface="Calibri"/>
                          <a:ea typeface="Calibri"/>
                          <a:cs typeface="Tahoma"/>
                        </a:rPr>
                        <a:t>را لحاظ کند.</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638">
                <a:tc>
                  <a:txBody>
                    <a:bodyPr/>
                    <a:lstStyle/>
                    <a:p>
                      <a:pPr marL="0" marR="0" algn="r" rtl="1">
                        <a:lnSpc>
                          <a:spcPct val="200000"/>
                        </a:lnSpc>
                        <a:spcBef>
                          <a:spcPts val="0"/>
                        </a:spcBef>
                        <a:spcAft>
                          <a:spcPts val="0"/>
                        </a:spcAft>
                      </a:pPr>
                      <a:r>
                        <a:rPr lang="en-US" sz="1000">
                          <a:solidFill>
                            <a:schemeClr val="bg1"/>
                          </a:solidFill>
                          <a:effectLst/>
                          <a:latin typeface="Tahoma"/>
                          <a:ea typeface="Calibri"/>
                          <a:cs typeface="Arial"/>
                        </a:rPr>
                        <a:t>0</a:t>
                      </a:r>
                      <a:endParaRPr lang="en-US" sz="110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a:solidFill>
                            <a:schemeClr val="bg1"/>
                          </a:solidFill>
                          <a:effectLst/>
                          <a:latin typeface="Calibri"/>
                          <a:ea typeface="Calibri"/>
                          <a:cs typeface="Tahoma"/>
                        </a:rPr>
                        <a:t>استفاده در حد معمول فاقد خطر </a:t>
                      </a:r>
                      <a:endParaRPr lang="en-US" sz="110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200000"/>
                        </a:lnSpc>
                        <a:spcBef>
                          <a:spcPts val="0"/>
                        </a:spcBef>
                        <a:spcAft>
                          <a:spcPts val="0"/>
                        </a:spcAft>
                      </a:pPr>
                      <a:r>
                        <a:rPr lang="fa-IR" sz="1000" dirty="0">
                          <a:solidFill>
                            <a:schemeClr val="bg1"/>
                          </a:solidFill>
                          <a:effectLst/>
                          <a:latin typeface="Calibri"/>
                          <a:ea typeface="Calibri"/>
                          <a:cs typeface="Tahoma"/>
                        </a:rPr>
                        <a:t>اپراتور </a:t>
                      </a:r>
                      <a:r>
                        <a:rPr lang="fa-IR" sz="1000" dirty="0" smtClean="0">
                          <a:solidFill>
                            <a:schemeClr val="bg1"/>
                          </a:solidFill>
                          <a:effectLst/>
                          <a:latin typeface="Calibri"/>
                          <a:ea typeface="Calibri"/>
                          <a:cs typeface="Tahoma"/>
                        </a:rPr>
                        <a:t>بايستي </a:t>
                      </a:r>
                      <a:r>
                        <a:rPr lang="fa-IR" sz="1000" dirty="0">
                          <a:solidFill>
                            <a:schemeClr val="bg1"/>
                          </a:solidFill>
                          <a:effectLst/>
                          <a:latin typeface="Calibri"/>
                          <a:ea typeface="Calibri"/>
                          <a:cs typeface="Tahoma"/>
                        </a:rPr>
                        <a:t>برچسب ها را مشاهده نموده و از اقدامات </a:t>
                      </a:r>
                      <a:r>
                        <a:rPr lang="fa-IR" sz="1000" dirty="0" smtClean="0">
                          <a:solidFill>
                            <a:schemeClr val="bg1"/>
                          </a:solidFill>
                          <a:effectLst/>
                          <a:latin typeface="Calibri"/>
                          <a:ea typeface="Calibri"/>
                          <a:cs typeface="Tahoma"/>
                        </a:rPr>
                        <a:t>بهداشتي </a:t>
                      </a:r>
                      <a:r>
                        <a:rPr lang="fa-IR" sz="1000" dirty="0">
                          <a:solidFill>
                            <a:schemeClr val="bg1"/>
                          </a:solidFill>
                          <a:effectLst/>
                          <a:latin typeface="Calibri"/>
                          <a:ea typeface="Calibri"/>
                          <a:cs typeface="Tahoma"/>
                        </a:rPr>
                        <a:t>لازم </a:t>
                      </a:r>
                      <a:r>
                        <a:rPr lang="fa-IR" sz="1000" dirty="0" smtClean="0">
                          <a:solidFill>
                            <a:schemeClr val="bg1"/>
                          </a:solidFill>
                          <a:effectLst/>
                          <a:latin typeface="Calibri"/>
                          <a:ea typeface="Calibri"/>
                          <a:cs typeface="Tahoma"/>
                        </a:rPr>
                        <a:t>پيروي </a:t>
                      </a:r>
                      <a:r>
                        <a:rPr lang="fa-IR" sz="1000" dirty="0">
                          <a:solidFill>
                            <a:schemeClr val="bg1"/>
                          </a:solidFill>
                          <a:effectLst/>
                          <a:latin typeface="Calibri"/>
                          <a:ea typeface="Calibri"/>
                          <a:cs typeface="Tahoma"/>
                        </a:rPr>
                        <a:t>کند.</a:t>
                      </a:r>
                      <a:endParaRPr lang="en-US" sz="1100" dirty="0">
                        <a:solidFill>
                          <a:schemeClr val="bg1"/>
                        </a:solidFill>
                        <a:effectLst/>
                        <a:latin typeface="Calibri"/>
                        <a:ea typeface="Calibri"/>
                        <a:cs typeface="Arial"/>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b="1" u="sng" smtClean="0">
                <a:solidFill>
                  <a:schemeClr val="bg1"/>
                </a:solidFill>
                <a:ea typeface="Calibri"/>
                <a:cs typeface="Zar" pitchFamily="2" charset="-78"/>
              </a:rPr>
              <a:t>رده بندي آفت کش هاي بهداشت عمومي</a:t>
            </a:r>
            <a:endParaRPr>
              <a:solidFill>
                <a:schemeClr val="bg1"/>
              </a:solidFill>
              <a:cs typeface="Zar" pitchFamily="2" charset="-78"/>
            </a:endParaRPr>
          </a:p>
        </p:txBody>
      </p:sp>
      <p:sp>
        <p:nvSpPr>
          <p:cNvPr id="3" name="Content Placeholder 2"/>
          <p:cNvSpPr>
            <a:spLocks noGrp="1"/>
          </p:cNvSpPr>
          <p:nvPr>
            <p:ph idx="1"/>
          </p:nvPr>
        </p:nvSpPr>
        <p:spPr/>
        <p:txBody>
          <a:bodyPr>
            <a:normAutofit fontScale="70000" lnSpcReduction="20000"/>
          </a:bodyPr>
          <a:lstStyle/>
          <a:p>
            <a:pPr marL="0" algn="r" rtl="1">
              <a:lnSpc>
                <a:spcPct val="200000"/>
              </a:lnSpc>
              <a:spcBef>
                <a:spcPts val="0"/>
              </a:spcBef>
              <a:spcAft>
                <a:spcPts val="0"/>
              </a:spcAft>
              <a:defRPr/>
            </a:pPr>
            <a:r>
              <a:rPr lang="fa-IR" b="1" dirty="0" smtClean="0">
                <a:solidFill>
                  <a:schemeClr val="bg1"/>
                </a:solidFill>
                <a:ea typeface="Calibri"/>
                <a:cs typeface="Zar" pitchFamily="2" charset="-78"/>
              </a:rPr>
              <a:t>ارگانوکلره </a:t>
            </a:r>
            <a:r>
              <a:rPr lang="fa-IR" b="1" dirty="0">
                <a:solidFill>
                  <a:schemeClr val="bg1"/>
                </a:solidFill>
                <a:ea typeface="Calibri"/>
                <a:cs typeface="Zar" pitchFamily="2" charset="-78"/>
              </a:rPr>
              <a:t>ها</a:t>
            </a:r>
            <a:endParaRPr lang="en-US" sz="4000" b="1" dirty="0">
              <a:solidFill>
                <a:schemeClr val="bg1"/>
              </a:solidFill>
              <a:ea typeface="Calibri"/>
              <a:cs typeface="Zar" pitchFamily="2" charset="-78"/>
            </a:endParaRPr>
          </a:p>
          <a:p>
            <a:pPr marL="0" algn="r" rtl="1">
              <a:lnSpc>
                <a:spcPct val="200000"/>
              </a:lnSpc>
              <a:spcBef>
                <a:spcPts val="0"/>
              </a:spcBef>
              <a:spcAft>
                <a:spcPts val="0"/>
              </a:spcAft>
              <a:defRPr/>
            </a:pPr>
            <a:r>
              <a:rPr lang="fa-IR" b="1" dirty="0" smtClean="0">
                <a:solidFill>
                  <a:schemeClr val="bg1"/>
                </a:solidFill>
                <a:ea typeface="Calibri"/>
                <a:cs typeface="Zar" pitchFamily="2" charset="-78"/>
              </a:rPr>
              <a:t>نماينده ي اصلي اين </a:t>
            </a:r>
            <a:r>
              <a:rPr lang="fa-IR" b="1" dirty="0">
                <a:solidFill>
                  <a:schemeClr val="bg1"/>
                </a:solidFill>
                <a:ea typeface="Calibri"/>
                <a:cs typeface="Zar" pitchFamily="2" charset="-78"/>
              </a:rPr>
              <a:t>رده ددت( </a:t>
            </a:r>
            <a:r>
              <a:rPr lang="en-US" b="1" dirty="0" smtClean="0">
                <a:solidFill>
                  <a:schemeClr val="bg1"/>
                </a:solidFill>
                <a:latin typeface="Tahoma"/>
                <a:ea typeface="Calibri"/>
                <a:cs typeface="Zar" pitchFamily="2" charset="-78"/>
              </a:rPr>
              <a:t>DDT®</a:t>
            </a:r>
            <a:r>
              <a:rPr lang="fa-IR" b="1" dirty="0">
                <a:solidFill>
                  <a:schemeClr val="bg1"/>
                </a:solidFill>
                <a:ea typeface="Calibri"/>
                <a:cs typeface="Zar" pitchFamily="2" charset="-78"/>
              </a:rPr>
              <a:t>) است که استفاده از آن به </a:t>
            </a:r>
            <a:r>
              <a:rPr lang="fa-IR" b="1" dirty="0" smtClean="0">
                <a:solidFill>
                  <a:schemeClr val="bg1"/>
                </a:solidFill>
                <a:ea typeface="Calibri"/>
                <a:cs typeface="Zar" pitchFamily="2" charset="-78"/>
              </a:rPr>
              <a:t>دليل </a:t>
            </a:r>
            <a:r>
              <a:rPr lang="fa-IR" b="1" dirty="0">
                <a:solidFill>
                  <a:schemeClr val="bg1"/>
                </a:solidFill>
                <a:ea typeface="Calibri"/>
                <a:cs typeface="Zar" pitchFamily="2" charset="-78"/>
              </a:rPr>
              <a:t>داشتن </a:t>
            </a:r>
            <a:r>
              <a:rPr lang="fa-IR" b="1" dirty="0" smtClean="0">
                <a:solidFill>
                  <a:schemeClr val="bg1"/>
                </a:solidFill>
                <a:ea typeface="Calibri"/>
                <a:cs typeface="Zar" pitchFamily="2" charset="-78"/>
              </a:rPr>
              <a:t>تاثيرات </a:t>
            </a:r>
            <a:r>
              <a:rPr lang="fa-IR" b="1" dirty="0">
                <a:solidFill>
                  <a:schemeClr val="bg1"/>
                </a:solidFill>
                <a:ea typeface="Calibri"/>
                <a:cs typeface="Zar" pitchFamily="2" charset="-78"/>
              </a:rPr>
              <a:t>بالقوه و </a:t>
            </a:r>
            <a:r>
              <a:rPr lang="fa-IR" b="1" dirty="0" smtClean="0">
                <a:solidFill>
                  <a:schemeClr val="bg1"/>
                </a:solidFill>
                <a:ea typeface="Calibri"/>
                <a:cs typeface="Zar" pitchFamily="2" charset="-78"/>
              </a:rPr>
              <a:t>زيست محيطي </a:t>
            </a:r>
            <a:r>
              <a:rPr lang="fa-IR" b="1" dirty="0">
                <a:solidFill>
                  <a:schemeClr val="bg1"/>
                </a:solidFill>
                <a:ea typeface="Calibri"/>
                <a:cs typeface="Zar" pitchFamily="2" charset="-78"/>
              </a:rPr>
              <a:t>به طور قابل </a:t>
            </a:r>
            <a:r>
              <a:rPr lang="fa-IR" b="1" dirty="0" smtClean="0">
                <a:solidFill>
                  <a:schemeClr val="bg1"/>
                </a:solidFill>
                <a:ea typeface="Calibri"/>
                <a:cs typeface="Zar" pitchFamily="2" charset="-78"/>
              </a:rPr>
              <a:t>توجهي </a:t>
            </a:r>
            <a:r>
              <a:rPr lang="fa-IR" b="1" dirty="0">
                <a:solidFill>
                  <a:schemeClr val="bg1"/>
                </a:solidFill>
                <a:ea typeface="Calibri"/>
                <a:cs typeface="Zar" pitchFamily="2" charset="-78"/>
              </a:rPr>
              <a:t>در دهه </a:t>
            </a:r>
            <a:r>
              <a:rPr lang="fa-IR" b="1" dirty="0" smtClean="0">
                <a:solidFill>
                  <a:schemeClr val="bg1"/>
                </a:solidFill>
                <a:ea typeface="Calibri"/>
                <a:cs typeface="Zar" pitchFamily="2" charset="-78"/>
              </a:rPr>
              <a:t>هاي اخير </a:t>
            </a:r>
            <a:r>
              <a:rPr lang="fa-IR" b="1" dirty="0">
                <a:solidFill>
                  <a:schemeClr val="bg1"/>
                </a:solidFill>
                <a:ea typeface="Calibri"/>
                <a:cs typeface="Zar" pitchFamily="2" charset="-78"/>
              </a:rPr>
              <a:t>کاهش </a:t>
            </a:r>
            <a:r>
              <a:rPr lang="fa-IR" b="1" dirty="0" smtClean="0">
                <a:solidFill>
                  <a:schemeClr val="bg1"/>
                </a:solidFill>
                <a:ea typeface="Calibri"/>
                <a:cs typeface="Zar" pitchFamily="2" charset="-78"/>
              </a:rPr>
              <a:t>يافته </a:t>
            </a:r>
            <a:r>
              <a:rPr lang="fa-IR" b="1" dirty="0">
                <a:solidFill>
                  <a:schemeClr val="bg1"/>
                </a:solidFill>
                <a:ea typeface="Calibri"/>
                <a:cs typeface="Zar" pitchFamily="2" charset="-78"/>
              </a:rPr>
              <a:t>است. ددت </a:t>
            </a:r>
            <a:r>
              <a:rPr lang="fa-IR" b="1" dirty="0" smtClean="0">
                <a:solidFill>
                  <a:schemeClr val="bg1"/>
                </a:solidFill>
                <a:ea typeface="Calibri"/>
                <a:cs typeface="Zar" pitchFamily="2" charset="-78"/>
              </a:rPr>
              <a:t>داراي </a:t>
            </a:r>
            <a:r>
              <a:rPr lang="fa-IR" b="1" dirty="0">
                <a:solidFill>
                  <a:schemeClr val="bg1"/>
                </a:solidFill>
                <a:ea typeface="Calibri"/>
                <a:cs typeface="Zar" pitchFamily="2" charset="-78"/>
              </a:rPr>
              <a:t>پايداري به مدت 6 ماه </a:t>
            </a:r>
            <a:r>
              <a:rPr lang="fa-IR" b="1" dirty="0" smtClean="0">
                <a:solidFill>
                  <a:schemeClr val="bg1"/>
                </a:solidFill>
                <a:ea typeface="Calibri"/>
                <a:cs typeface="Zar" pitchFamily="2" charset="-78"/>
              </a:rPr>
              <a:t>يا بيشتر </a:t>
            </a:r>
            <a:r>
              <a:rPr lang="fa-IR" b="1" dirty="0">
                <a:solidFill>
                  <a:schemeClr val="bg1"/>
                </a:solidFill>
                <a:ea typeface="Calibri"/>
                <a:cs typeface="Zar" pitchFamily="2" charset="-78"/>
              </a:rPr>
              <a:t>است. بسته به </a:t>
            </a:r>
            <a:r>
              <a:rPr lang="fa-IR" b="1" dirty="0" smtClean="0">
                <a:solidFill>
                  <a:schemeClr val="bg1"/>
                </a:solidFill>
                <a:ea typeface="Calibri"/>
                <a:cs typeface="Zar" pitchFamily="2" charset="-78"/>
              </a:rPr>
              <a:t>فرمولاسيون </a:t>
            </a:r>
            <a:r>
              <a:rPr lang="fa-IR" b="1" dirty="0">
                <a:solidFill>
                  <a:schemeClr val="bg1"/>
                </a:solidFill>
                <a:ea typeface="Calibri"/>
                <a:cs typeface="Zar" pitchFamily="2" charset="-78"/>
              </a:rPr>
              <a:t>آن </a:t>
            </a:r>
            <a:r>
              <a:rPr lang="fa-IR" b="1" dirty="0" smtClean="0">
                <a:solidFill>
                  <a:schemeClr val="bg1"/>
                </a:solidFill>
                <a:ea typeface="Calibri"/>
                <a:cs typeface="Zar" pitchFamily="2" charset="-78"/>
              </a:rPr>
              <a:t>براي </a:t>
            </a:r>
            <a:r>
              <a:rPr lang="fa-IR" b="1" dirty="0">
                <a:solidFill>
                  <a:schemeClr val="bg1"/>
                </a:solidFill>
                <a:ea typeface="Calibri"/>
                <a:cs typeface="Zar" pitchFamily="2" charset="-78"/>
              </a:rPr>
              <a:t>پستانداران نسبتا خطرناک است. در </a:t>
            </a:r>
            <a:r>
              <a:rPr lang="fa-IR" b="1" dirty="0" smtClean="0">
                <a:solidFill>
                  <a:schemeClr val="bg1"/>
                </a:solidFill>
                <a:ea typeface="Calibri"/>
                <a:cs typeface="Zar" pitchFamily="2" charset="-78"/>
              </a:rPr>
              <a:t>فعاليت هاي </a:t>
            </a:r>
            <a:r>
              <a:rPr lang="fa-IR" b="1" dirty="0">
                <a:solidFill>
                  <a:schemeClr val="bg1"/>
                </a:solidFill>
                <a:ea typeface="Calibri"/>
                <a:cs typeface="Zar" pitchFamily="2" charset="-78"/>
              </a:rPr>
              <a:t>سم </a:t>
            </a:r>
            <a:r>
              <a:rPr lang="fa-IR" b="1" dirty="0" smtClean="0">
                <a:solidFill>
                  <a:schemeClr val="bg1"/>
                </a:solidFill>
                <a:ea typeface="Calibri"/>
                <a:cs typeface="Zar" pitchFamily="2" charset="-78"/>
              </a:rPr>
              <a:t>پاشي </a:t>
            </a:r>
            <a:r>
              <a:rPr lang="fa-IR" b="1" dirty="0">
                <a:solidFill>
                  <a:schemeClr val="bg1"/>
                </a:solidFill>
                <a:ea typeface="Calibri"/>
                <a:cs typeface="Zar" pitchFamily="2" charset="-78"/>
              </a:rPr>
              <a:t>حشره کش </a:t>
            </a:r>
            <a:r>
              <a:rPr lang="fa-IR" b="1" dirty="0" smtClean="0">
                <a:solidFill>
                  <a:schemeClr val="bg1"/>
                </a:solidFill>
                <a:ea typeface="Calibri"/>
                <a:cs typeface="Zar" pitchFamily="2" charset="-78"/>
              </a:rPr>
              <a:t>ابقايي( </a:t>
            </a:r>
            <a:r>
              <a:rPr lang="en-US" b="1" dirty="0" smtClean="0">
                <a:solidFill>
                  <a:schemeClr val="bg1"/>
                </a:solidFill>
                <a:latin typeface="Tahoma"/>
                <a:ea typeface="Calibri"/>
                <a:cs typeface="Zar" pitchFamily="2" charset="-78"/>
              </a:rPr>
              <a:t>IRS</a:t>
            </a:r>
            <a:r>
              <a:rPr lang="fa-IR" b="1" dirty="0">
                <a:solidFill>
                  <a:schemeClr val="bg1"/>
                </a:solidFill>
                <a:ea typeface="Calibri"/>
                <a:cs typeface="Zar" pitchFamily="2" charset="-78"/>
              </a:rPr>
              <a:t>)، استفاده از ددت </a:t>
            </a:r>
            <a:r>
              <a:rPr lang="fa-IR" b="1" dirty="0" smtClean="0">
                <a:solidFill>
                  <a:schemeClr val="bg1"/>
                </a:solidFill>
                <a:ea typeface="Calibri"/>
                <a:cs typeface="Zar" pitchFamily="2" charset="-78"/>
              </a:rPr>
              <a:t>توصيه نمي </a:t>
            </a:r>
            <a:r>
              <a:rPr lang="fa-IR" b="1" dirty="0">
                <a:solidFill>
                  <a:schemeClr val="bg1"/>
                </a:solidFill>
                <a:ea typeface="Calibri"/>
                <a:cs typeface="Zar" pitchFamily="2" charset="-78"/>
              </a:rPr>
              <a:t>شود. از </a:t>
            </a:r>
            <a:r>
              <a:rPr lang="fa-IR" b="1" dirty="0" smtClean="0">
                <a:solidFill>
                  <a:schemeClr val="bg1"/>
                </a:solidFill>
                <a:ea typeface="Calibri"/>
                <a:cs typeface="Zar" pitchFamily="2" charset="-78"/>
              </a:rPr>
              <a:t>ديگر اعضاي اين </a:t>
            </a:r>
            <a:r>
              <a:rPr lang="fa-IR" b="1" dirty="0">
                <a:solidFill>
                  <a:schemeClr val="bg1"/>
                </a:solidFill>
                <a:ea typeface="Calibri"/>
                <a:cs typeface="Zar" pitchFamily="2" charset="-78"/>
              </a:rPr>
              <a:t>خانواده که در </a:t>
            </a:r>
            <a:r>
              <a:rPr lang="fa-IR" b="1" dirty="0" smtClean="0">
                <a:solidFill>
                  <a:schemeClr val="bg1"/>
                </a:solidFill>
                <a:ea typeface="Calibri"/>
                <a:cs typeface="Zar" pitchFamily="2" charset="-78"/>
              </a:rPr>
              <a:t>فعاليت هاي کنترلي مالاريا </a:t>
            </a:r>
            <a:r>
              <a:rPr lang="fa-IR" b="1" dirty="0">
                <a:solidFill>
                  <a:schemeClr val="bg1"/>
                </a:solidFill>
                <a:ea typeface="Calibri"/>
                <a:cs typeface="Zar" pitchFamily="2" charset="-78"/>
              </a:rPr>
              <a:t>استفاده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شوند ليندان( </a:t>
            </a:r>
            <a:r>
              <a:rPr lang="en-US" b="1" dirty="0" err="1" smtClean="0">
                <a:solidFill>
                  <a:schemeClr val="bg1"/>
                </a:solidFill>
                <a:latin typeface="Tahoma"/>
                <a:ea typeface="Calibri"/>
                <a:cs typeface="Zar" pitchFamily="2" charset="-78"/>
              </a:rPr>
              <a:t>Lindane</a:t>
            </a:r>
            <a:r>
              <a:rPr lang="en-US" b="1" dirty="0" smtClean="0">
                <a:solidFill>
                  <a:schemeClr val="bg1"/>
                </a:solidFill>
                <a:latin typeface="Tahoma"/>
                <a:ea typeface="Calibri"/>
                <a:cs typeface="Zar" pitchFamily="2" charset="-78"/>
              </a:rPr>
              <a:t>®</a:t>
            </a:r>
            <a:r>
              <a:rPr lang="fa-IR" b="1" dirty="0">
                <a:solidFill>
                  <a:schemeClr val="bg1"/>
                </a:solidFill>
                <a:ea typeface="Calibri"/>
                <a:cs typeface="Zar" pitchFamily="2" charset="-78"/>
              </a:rPr>
              <a:t>) و ديلدرين( </a:t>
            </a:r>
            <a:r>
              <a:rPr lang="en-US" b="1" dirty="0" err="1" smtClean="0">
                <a:solidFill>
                  <a:schemeClr val="bg1"/>
                </a:solidFill>
                <a:latin typeface="Tahoma"/>
                <a:ea typeface="Calibri"/>
                <a:cs typeface="Zar" pitchFamily="2" charset="-78"/>
              </a:rPr>
              <a:t>Dieldrin</a:t>
            </a:r>
            <a:r>
              <a:rPr lang="en-US" b="1" dirty="0" smtClean="0">
                <a:solidFill>
                  <a:schemeClr val="bg1"/>
                </a:solidFill>
                <a:latin typeface="Tahoma"/>
                <a:ea typeface="Calibri"/>
                <a:cs typeface="Zar" pitchFamily="2" charset="-78"/>
              </a:rPr>
              <a:t>®</a:t>
            </a:r>
            <a:r>
              <a:rPr lang="fa-IR" b="1" dirty="0">
                <a:solidFill>
                  <a:schemeClr val="bg1"/>
                </a:solidFill>
                <a:ea typeface="Calibri"/>
                <a:cs typeface="Zar" pitchFamily="2" charset="-78"/>
              </a:rPr>
              <a:t>) هستند. استفاده از </a:t>
            </a:r>
            <a:r>
              <a:rPr lang="fa-IR" b="1" dirty="0" smtClean="0">
                <a:solidFill>
                  <a:schemeClr val="bg1"/>
                </a:solidFill>
                <a:ea typeface="Calibri"/>
                <a:cs typeface="Zar" pitchFamily="2" charset="-78"/>
              </a:rPr>
              <a:t>ديلدرين </a:t>
            </a:r>
            <a:r>
              <a:rPr lang="fa-IR" b="1" dirty="0">
                <a:solidFill>
                  <a:schemeClr val="bg1"/>
                </a:solidFill>
                <a:ea typeface="Calibri"/>
                <a:cs typeface="Zar" pitchFamily="2" charset="-78"/>
              </a:rPr>
              <a:t>به جهت داشتن </a:t>
            </a:r>
            <a:r>
              <a:rPr lang="fa-IR" b="1" dirty="0" smtClean="0">
                <a:solidFill>
                  <a:schemeClr val="bg1"/>
                </a:solidFill>
                <a:ea typeface="Calibri"/>
                <a:cs typeface="Zar" pitchFamily="2" charset="-78"/>
              </a:rPr>
              <a:t>سميت براي </a:t>
            </a:r>
            <a:r>
              <a:rPr lang="fa-IR" b="1" dirty="0">
                <a:solidFill>
                  <a:schemeClr val="bg1"/>
                </a:solidFill>
                <a:ea typeface="Calibri"/>
                <a:cs typeface="Zar" pitchFamily="2" charset="-78"/>
              </a:rPr>
              <a:t>انسان ها و </a:t>
            </a:r>
            <a:r>
              <a:rPr lang="fa-IR" b="1" dirty="0" smtClean="0">
                <a:solidFill>
                  <a:schemeClr val="bg1"/>
                </a:solidFill>
                <a:ea typeface="Calibri"/>
                <a:cs typeface="Zar" pitchFamily="2" charset="-78"/>
              </a:rPr>
              <a:t>ليندان </a:t>
            </a:r>
            <a:r>
              <a:rPr lang="fa-IR" b="1" dirty="0">
                <a:solidFill>
                  <a:schemeClr val="bg1"/>
                </a:solidFill>
                <a:ea typeface="Calibri"/>
                <a:cs typeface="Zar" pitchFamily="2" charset="-78"/>
              </a:rPr>
              <a:t>به سبب </a:t>
            </a:r>
            <a:r>
              <a:rPr lang="fa-IR" b="1" dirty="0" smtClean="0">
                <a:solidFill>
                  <a:schemeClr val="bg1"/>
                </a:solidFill>
                <a:ea typeface="Calibri"/>
                <a:cs typeface="Zar" pitchFamily="2" charset="-78"/>
              </a:rPr>
              <a:t>ايجاد </a:t>
            </a:r>
            <a:r>
              <a:rPr lang="fa-IR" b="1" dirty="0">
                <a:solidFill>
                  <a:schemeClr val="bg1"/>
                </a:solidFill>
                <a:ea typeface="Calibri"/>
                <a:cs typeface="Zar" pitchFamily="2" charset="-78"/>
              </a:rPr>
              <a:t>مشکلات </a:t>
            </a:r>
            <a:r>
              <a:rPr lang="fa-IR" b="1" dirty="0" smtClean="0">
                <a:solidFill>
                  <a:schemeClr val="bg1"/>
                </a:solidFill>
                <a:ea typeface="Calibri"/>
                <a:cs typeface="Zar" pitchFamily="2" charset="-78"/>
              </a:rPr>
              <a:t>مقاومتي </a:t>
            </a:r>
            <a:r>
              <a:rPr lang="fa-IR" b="1" dirty="0">
                <a:solidFill>
                  <a:schemeClr val="bg1"/>
                </a:solidFill>
                <a:ea typeface="Calibri"/>
                <a:cs typeface="Zar" pitchFamily="2" charset="-78"/>
              </a:rPr>
              <a:t>گسترده </a:t>
            </a:r>
            <a:r>
              <a:rPr lang="fa-IR" b="1" dirty="0" smtClean="0">
                <a:solidFill>
                  <a:schemeClr val="bg1"/>
                </a:solidFill>
                <a:ea typeface="Calibri"/>
                <a:cs typeface="Zar" pitchFamily="2" charset="-78"/>
              </a:rPr>
              <a:t>بايستي </a:t>
            </a:r>
            <a:r>
              <a:rPr lang="fa-IR" b="1" dirty="0">
                <a:solidFill>
                  <a:schemeClr val="bg1"/>
                </a:solidFill>
                <a:ea typeface="Calibri"/>
                <a:cs typeface="Zar" pitchFamily="2" charset="-78"/>
              </a:rPr>
              <a:t>ممنوع شوند. استفاده از سموم ارگانوکلره در برنامه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مراقبت </a:t>
            </a:r>
            <a:r>
              <a:rPr lang="fa-IR" b="1" dirty="0" smtClean="0">
                <a:solidFill>
                  <a:schemeClr val="bg1"/>
                </a:solidFill>
                <a:ea typeface="Calibri"/>
                <a:cs typeface="Zar" pitchFamily="2" charset="-78"/>
              </a:rPr>
              <a:t>بهداشتي توصيه نمي </a:t>
            </a:r>
            <a:r>
              <a:rPr lang="fa-IR" b="1" dirty="0">
                <a:solidFill>
                  <a:schemeClr val="bg1"/>
                </a:solidFill>
                <a:ea typeface="Calibri"/>
                <a:cs typeface="Zar" pitchFamily="2" charset="-78"/>
              </a:rPr>
              <a:t>شود.</a:t>
            </a:r>
            <a:endParaRPr lang="en-US" sz="40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rtl="1">
              <a:defRPr/>
            </a:pPr>
            <a:r>
              <a:rPr lang="fa-IR" b="1" smtClean="0">
                <a:solidFill>
                  <a:schemeClr val="bg1"/>
                </a:solidFill>
                <a:ea typeface="Calibri"/>
                <a:cs typeface="Zar" pitchFamily="2" charset="-78"/>
              </a:rPr>
              <a:t/>
            </a:r>
            <a:br>
              <a:rPr lang="fa-IR" b="1" smtClean="0">
                <a:solidFill>
                  <a:schemeClr val="bg1"/>
                </a:solidFill>
                <a:ea typeface="Calibri"/>
                <a:cs typeface="Zar" pitchFamily="2" charset="-78"/>
              </a:rPr>
            </a:br>
            <a:r>
              <a:rPr lang="fa-IR" b="1">
                <a:solidFill>
                  <a:schemeClr val="bg1"/>
                </a:solidFill>
                <a:ea typeface="Calibri"/>
                <a:cs typeface="Zar" pitchFamily="2" charset="-78"/>
              </a:rPr>
              <a:t/>
            </a:r>
            <a:br>
              <a:rPr lang="fa-IR" b="1">
                <a:solidFill>
                  <a:schemeClr val="bg1"/>
                </a:solidFill>
                <a:ea typeface="Calibri"/>
                <a:cs typeface="Zar" pitchFamily="2" charset="-78"/>
              </a:rPr>
            </a:br>
            <a:r>
              <a:rPr lang="fa-IR" b="1" smtClean="0">
                <a:solidFill>
                  <a:schemeClr val="bg1"/>
                </a:solidFill>
                <a:ea typeface="Calibri"/>
                <a:cs typeface="Zar" pitchFamily="2" charset="-78"/>
              </a:rPr>
              <a:t>ارگانوفسفره ها</a:t>
            </a:r>
            <a:r>
              <a:rPr sz="5400" smtClean="0">
                <a:solidFill>
                  <a:schemeClr val="bg1"/>
                </a:solidFill>
                <a:ea typeface="Calibri"/>
                <a:cs typeface="Zar" pitchFamily="2" charset="-78"/>
              </a:rPr>
              <a:t/>
            </a:r>
            <a:br>
              <a:rPr sz="5400" smtClean="0">
                <a:solidFill>
                  <a:schemeClr val="bg1"/>
                </a:solidFill>
                <a:ea typeface="Calibri"/>
                <a:cs typeface="Zar" pitchFamily="2" charset="-78"/>
              </a:rPr>
            </a:br>
            <a:endParaRPr>
              <a:solidFill>
                <a:schemeClr val="bg1"/>
              </a:solidFill>
              <a:cs typeface="Zar" pitchFamily="2" charset="-78"/>
            </a:endParaRPr>
          </a:p>
        </p:txBody>
      </p:sp>
      <p:sp>
        <p:nvSpPr>
          <p:cNvPr id="3" name="Content Placeholder 2"/>
          <p:cNvSpPr>
            <a:spLocks noGrp="1"/>
          </p:cNvSpPr>
          <p:nvPr>
            <p:ph idx="1"/>
          </p:nvPr>
        </p:nvSpPr>
        <p:spPr/>
        <p:txBody>
          <a:bodyPr>
            <a:normAutofit fontScale="70000" lnSpcReduction="20000"/>
          </a:bodyPr>
          <a:lstStyle/>
          <a:p>
            <a:pPr marL="0" algn="r" rtl="1">
              <a:lnSpc>
                <a:spcPct val="200000"/>
              </a:lnSpc>
              <a:spcBef>
                <a:spcPts val="0"/>
              </a:spcBef>
              <a:spcAft>
                <a:spcPts val="0"/>
              </a:spcAft>
              <a:defRPr/>
            </a:pPr>
            <a:r>
              <a:rPr lang="fa-IR" b="1" dirty="0" smtClean="0">
                <a:solidFill>
                  <a:schemeClr val="bg1"/>
                </a:solidFill>
                <a:ea typeface="Calibri"/>
                <a:cs typeface="Zar" pitchFamily="2" charset="-78"/>
              </a:rPr>
              <a:t>اين </a:t>
            </a:r>
            <a:r>
              <a:rPr lang="fa-IR" b="1" dirty="0">
                <a:solidFill>
                  <a:schemeClr val="bg1"/>
                </a:solidFill>
                <a:ea typeface="Calibri"/>
                <a:cs typeface="Zar" pitchFamily="2" charset="-78"/>
              </a:rPr>
              <a:t>خانواده شامل </a:t>
            </a:r>
            <a:r>
              <a:rPr lang="fa-IR" b="1" dirty="0" smtClean="0">
                <a:solidFill>
                  <a:schemeClr val="bg1"/>
                </a:solidFill>
                <a:ea typeface="Calibri"/>
                <a:cs typeface="Zar" pitchFamily="2" charset="-78"/>
              </a:rPr>
              <a:t>برخي </a:t>
            </a:r>
            <a:r>
              <a:rPr lang="fa-IR" b="1" dirty="0">
                <a:solidFill>
                  <a:schemeClr val="bg1"/>
                </a:solidFill>
                <a:ea typeface="Calibri"/>
                <a:cs typeface="Zar" pitchFamily="2" charset="-78"/>
              </a:rPr>
              <a:t>از آفت 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فوق العاده </a:t>
            </a:r>
            <a:r>
              <a:rPr lang="fa-IR" b="1" dirty="0" smtClean="0">
                <a:solidFill>
                  <a:schemeClr val="bg1"/>
                </a:solidFill>
                <a:ea typeface="Calibri"/>
                <a:cs typeface="Zar" pitchFamily="2" charset="-78"/>
              </a:rPr>
              <a:t>سمي </a:t>
            </a:r>
            <a:r>
              <a:rPr lang="fa-IR" b="1" dirty="0">
                <a:solidFill>
                  <a:schemeClr val="bg1"/>
                </a:solidFill>
                <a:ea typeface="Calibri"/>
                <a:cs typeface="Zar" pitchFamily="2" charset="-78"/>
              </a:rPr>
              <a:t>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هستند. سموم ارگانوفسفره مورد استفاده در </a:t>
            </a:r>
            <a:r>
              <a:rPr lang="fa-IR" b="1" dirty="0" smtClean="0">
                <a:solidFill>
                  <a:schemeClr val="bg1"/>
                </a:solidFill>
                <a:ea typeface="Calibri"/>
                <a:cs typeface="Zar" pitchFamily="2" charset="-78"/>
              </a:rPr>
              <a:t>سمپاشي ابقايي </a:t>
            </a:r>
            <a:r>
              <a:rPr lang="fa-IR" b="1" dirty="0">
                <a:solidFill>
                  <a:schemeClr val="bg1"/>
                </a:solidFill>
                <a:ea typeface="Calibri"/>
                <a:cs typeface="Zar" pitchFamily="2" charset="-78"/>
              </a:rPr>
              <a:t>داراي عوارض </a:t>
            </a:r>
            <a:r>
              <a:rPr lang="fa-IR" b="1" dirty="0" smtClean="0">
                <a:solidFill>
                  <a:schemeClr val="bg1"/>
                </a:solidFill>
                <a:ea typeface="Calibri"/>
                <a:cs typeface="Zar" pitchFamily="2" charset="-78"/>
              </a:rPr>
              <a:t>کمي </a:t>
            </a:r>
            <a:r>
              <a:rPr lang="fa-IR" b="1" dirty="0">
                <a:solidFill>
                  <a:schemeClr val="bg1"/>
                </a:solidFill>
                <a:ea typeface="Calibri"/>
                <a:cs typeface="Zar" pitchFamily="2" charset="-78"/>
              </a:rPr>
              <a:t>تا نسبتا زياد </a:t>
            </a:r>
            <a:r>
              <a:rPr lang="fa-IR" b="1" dirty="0" smtClean="0">
                <a:solidFill>
                  <a:schemeClr val="bg1"/>
                </a:solidFill>
                <a:ea typeface="Calibri"/>
                <a:cs typeface="Zar" pitchFamily="2" charset="-78"/>
              </a:rPr>
              <a:t>براي </a:t>
            </a:r>
            <a:r>
              <a:rPr lang="fa-IR" b="1" dirty="0">
                <a:solidFill>
                  <a:schemeClr val="bg1"/>
                </a:solidFill>
                <a:ea typeface="Calibri"/>
                <a:cs typeface="Zar" pitchFamily="2" charset="-78"/>
              </a:rPr>
              <a:t>پستانداران </a:t>
            </a:r>
            <a:r>
              <a:rPr lang="fa-IR" b="1" dirty="0" smtClean="0">
                <a:solidFill>
                  <a:schemeClr val="bg1"/>
                </a:solidFill>
                <a:ea typeface="Calibri"/>
                <a:cs typeface="Zar" pitchFamily="2" charset="-78"/>
              </a:rPr>
              <a:t>سمي </a:t>
            </a:r>
            <a:r>
              <a:rPr lang="fa-IR" b="1" dirty="0">
                <a:solidFill>
                  <a:schemeClr val="bg1"/>
                </a:solidFill>
                <a:ea typeface="Calibri"/>
                <a:cs typeface="Zar" pitchFamily="2" charset="-78"/>
              </a:rPr>
              <a:t>هستند. </a:t>
            </a:r>
            <a:r>
              <a:rPr lang="fa-IR" b="1" dirty="0" smtClean="0">
                <a:solidFill>
                  <a:schemeClr val="bg1"/>
                </a:solidFill>
                <a:ea typeface="Calibri"/>
                <a:cs typeface="Zar" pitchFamily="2" charset="-78"/>
              </a:rPr>
              <a:t>بررسي </a:t>
            </a:r>
            <a:r>
              <a:rPr lang="fa-IR" b="1" dirty="0">
                <a:solidFill>
                  <a:schemeClr val="bg1"/>
                </a:solidFill>
                <a:ea typeface="Calibri"/>
                <a:cs typeface="Zar" pitchFamily="2" charset="-78"/>
              </a:rPr>
              <a:t>منظم سمپاش ها و </a:t>
            </a:r>
            <a:r>
              <a:rPr lang="fa-IR" b="1" dirty="0" smtClean="0">
                <a:solidFill>
                  <a:schemeClr val="bg1"/>
                </a:solidFill>
                <a:ea typeface="Calibri"/>
                <a:cs typeface="Zar" pitchFamily="2" charset="-78"/>
              </a:rPr>
              <a:t>ديگر وسايل </a:t>
            </a:r>
            <a:r>
              <a:rPr lang="fa-IR" b="1" dirty="0">
                <a:solidFill>
                  <a:schemeClr val="bg1"/>
                </a:solidFill>
                <a:ea typeface="Calibri"/>
                <a:cs typeface="Zar" pitchFamily="2" charset="-78"/>
              </a:rPr>
              <a:t>حشره کش از لحاظ </a:t>
            </a:r>
            <a:r>
              <a:rPr lang="fa-IR" b="1" dirty="0" smtClean="0">
                <a:solidFill>
                  <a:schemeClr val="bg1"/>
                </a:solidFill>
                <a:ea typeface="Calibri"/>
                <a:cs typeface="Zar" pitchFamily="2" charset="-78"/>
              </a:rPr>
              <a:t>پزشکي </a:t>
            </a:r>
            <a:r>
              <a:rPr lang="fa-IR" b="1" dirty="0">
                <a:solidFill>
                  <a:schemeClr val="bg1"/>
                </a:solidFill>
                <a:ea typeface="Calibri"/>
                <a:cs typeface="Zar" pitchFamily="2" charset="-78"/>
              </a:rPr>
              <a:t>در هنگام سم </a:t>
            </a:r>
            <a:r>
              <a:rPr lang="fa-IR" b="1" dirty="0" smtClean="0">
                <a:solidFill>
                  <a:schemeClr val="bg1"/>
                </a:solidFill>
                <a:ea typeface="Calibri"/>
                <a:cs typeface="Zar" pitchFamily="2" charset="-78"/>
              </a:rPr>
              <a:t>پاشي توصيه مي </a:t>
            </a:r>
            <a:r>
              <a:rPr lang="fa-IR" b="1" dirty="0">
                <a:solidFill>
                  <a:schemeClr val="bg1"/>
                </a:solidFill>
                <a:ea typeface="Calibri"/>
                <a:cs typeface="Zar" pitchFamily="2" charset="-78"/>
              </a:rPr>
              <a:t>شود. </a:t>
            </a:r>
            <a:r>
              <a:rPr lang="fa-IR" b="1" dirty="0" smtClean="0">
                <a:solidFill>
                  <a:schemeClr val="bg1"/>
                </a:solidFill>
                <a:ea typeface="Calibri"/>
                <a:cs typeface="Zar" pitchFamily="2" charset="-78"/>
              </a:rPr>
              <a:t>مسموميت </a:t>
            </a:r>
            <a:r>
              <a:rPr lang="fa-IR" b="1" dirty="0">
                <a:solidFill>
                  <a:schemeClr val="bg1"/>
                </a:solidFill>
                <a:ea typeface="Calibri"/>
                <a:cs typeface="Zar" pitchFamily="2" charset="-78"/>
              </a:rPr>
              <a:t>حاصل از سموم ارگانوفسفره بهتر است به عنوان </a:t>
            </a:r>
            <a:r>
              <a:rPr lang="fa-IR" b="1" dirty="0" smtClean="0">
                <a:solidFill>
                  <a:schemeClr val="bg1"/>
                </a:solidFill>
                <a:ea typeface="Calibri"/>
                <a:cs typeface="Zar" pitchFamily="2" charset="-78"/>
              </a:rPr>
              <a:t>يک فوريت پزشکي </a:t>
            </a:r>
            <a:r>
              <a:rPr lang="fa-IR" b="1" dirty="0">
                <a:solidFill>
                  <a:schemeClr val="bg1"/>
                </a:solidFill>
                <a:ea typeface="Calibri"/>
                <a:cs typeface="Zar" pitchFamily="2" charset="-78"/>
              </a:rPr>
              <a:t>که مستلزم درمان </a:t>
            </a:r>
            <a:r>
              <a:rPr lang="fa-IR" b="1" dirty="0" smtClean="0">
                <a:solidFill>
                  <a:schemeClr val="bg1"/>
                </a:solidFill>
                <a:ea typeface="Calibri"/>
                <a:cs typeface="Zar" pitchFamily="2" charset="-78"/>
              </a:rPr>
              <a:t>فوري </a:t>
            </a:r>
            <a:r>
              <a:rPr lang="fa-IR" b="1" dirty="0">
                <a:solidFill>
                  <a:schemeClr val="bg1"/>
                </a:solidFill>
                <a:ea typeface="Calibri"/>
                <a:cs typeface="Zar" pitchFamily="2" charset="-78"/>
              </a:rPr>
              <a:t>است، در نظر گرفته شود. </a:t>
            </a:r>
            <a:r>
              <a:rPr lang="fa-IR" b="1" dirty="0" smtClean="0">
                <a:solidFill>
                  <a:schemeClr val="bg1"/>
                </a:solidFill>
                <a:ea typeface="Calibri"/>
                <a:cs typeface="Zar" pitchFamily="2" charset="-78"/>
              </a:rPr>
              <a:t>اين </a:t>
            </a:r>
            <a:r>
              <a:rPr lang="fa-IR" b="1" dirty="0">
                <a:solidFill>
                  <a:schemeClr val="bg1"/>
                </a:solidFill>
                <a:ea typeface="Calibri"/>
                <a:cs typeface="Zar" pitchFamily="2" charset="-78"/>
              </a:rPr>
              <a:t>سموم </a:t>
            </a:r>
            <a:r>
              <a:rPr lang="fa-IR" b="1" dirty="0" smtClean="0">
                <a:solidFill>
                  <a:schemeClr val="bg1"/>
                </a:solidFill>
                <a:ea typeface="Calibri"/>
                <a:cs typeface="Zar" pitchFamily="2" charset="-78"/>
              </a:rPr>
              <a:t>داراي </a:t>
            </a:r>
            <a:r>
              <a:rPr lang="fa-IR" b="1" dirty="0">
                <a:solidFill>
                  <a:schemeClr val="bg1"/>
                </a:solidFill>
                <a:ea typeface="Calibri"/>
                <a:cs typeface="Zar" pitchFamily="2" charset="-78"/>
              </a:rPr>
              <a:t>پايداري به مدت دو تا سه ماه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باشند.</a:t>
            </a:r>
            <a:endParaRPr lang="en-US" sz="4000" b="1" dirty="0">
              <a:solidFill>
                <a:schemeClr val="bg1"/>
              </a:solidFill>
              <a:ea typeface="Calibri"/>
              <a:cs typeface="Zar" pitchFamily="2" charset="-78"/>
            </a:endParaRPr>
          </a:p>
          <a:p>
            <a:pPr marL="0" algn="r" rtl="1">
              <a:lnSpc>
                <a:spcPct val="200000"/>
              </a:lnSpc>
              <a:spcBef>
                <a:spcPts val="0"/>
              </a:spcBef>
              <a:spcAft>
                <a:spcPts val="0"/>
              </a:spcAft>
              <a:defRPr/>
            </a:pPr>
            <a:r>
              <a:rPr lang="fa-IR" b="1" dirty="0">
                <a:solidFill>
                  <a:schemeClr val="bg1"/>
                </a:solidFill>
                <a:ea typeface="Calibri"/>
                <a:cs typeface="Zar" pitchFamily="2" charset="-78"/>
              </a:rPr>
              <a:t>سموم ارگانوفسفره مورد استفاده در سم </a:t>
            </a:r>
            <a:r>
              <a:rPr lang="fa-IR" b="1" dirty="0" smtClean="0">
                <a:solidFill>
                  <a:schemeClr val="bg1"/>
                </a:solidFill>
                <a:ea typeface="Calibri"/>
                <a:cs typeface="Zar" pitchFamily="2" charset="-78"/>
              </a:rPr>
              <a:t>پاشي ابقايي </a:t>
            </a:r>
            <a:r>
              <a:rPr lang="fa-IR" b="1" dirty="0">
                <a:solidFill>
                  <a:schemeClr val="bg1"/>
                </a:solidFill>
                <a:ea typeface="Calibri"/>
                <a:cs typeface="Zar" pitchFamily="2" charset="-78"/>
              </a:rPr>
              <a:t>حشره کش شامل </a:t>
            </a:r>
            <a:r>
              <a:rPr lang="fa-IR" b="1" dirty="0" smtClean="0">
                <a:solidFill>
                  <a:schemeClr val="bg1"/>
                </a:solidFill>
                <a:ea typeface="Calibri"/>
                <a:cs typeface="Zar" pitchFamily="2" charset="-78"/>
              </a:rPr>
              <a:t>مالاتيون</a:t>
            </a:r>
            <a:r>
              <a:rPr lang="fa-IR" b="1" dirty="0">
                <a:solidFill>
                  <a:schemeClr val="bg1"/>
                </a:solidFill>
                <a:ea typeface="Calibri"/>
                <a:cs typeface="Zar" pitchFamily="2" charset="-78"/>
              </a:rPr>
              <a:t>، </a:t>
            </a:r>
            <a:r>
              <a:rPr lang="fa-IR" b="1" dirty="0" smtClean="0">
                <a:solidFill>
                  <a:schemeClr val="bg1"/>
                </a:solidFill>
                <a:ea typeface="Calibri"/>
                <a:cs typeface="Zar" pitchFamily="2" charset="-78"/>
              </a:rPr>
              <a:t>فنيتروتيون </a:t>
            </a:r>
            <a:r>
              <a:rPr lang="fa-IR" b="1" dirty="0">
                <a:solidFill>
                  <a:schemeClr val="bg1"/>
                </a:solidFill>
                <a:ea typeface="Calibri"/>
                <a:cs typeface="Zar" pitchFamily="2" charset="-78"/>
              </a:rPr>
              <a:t>و </a:t>
            </a:r>
            <a:r>
              <a:rPr lang="fa-IR" b="1" dirty="0" smtClean="0">
                <a:solidFill>
                  <a:schemeClr val="bg1"/>
                </a:solidFill>
                <a:ea typeface="Calibri"/>
                <a:cs typeface="Zar" pitchFamily="2" charset="-78"/>
              </a:rPr>
              <a:t>پيريميفوس متيل </a:t>
            </a:r>
            <a:r>
              <a:rPr lang="fa-IR" b="1" dirty="0">
                <a:solidFill>
                  <a:schemeClr val="bg1"/>
                </a:solidFill>
                <a:ea typeface="Calibri"/>
                <a:cs typeface="Zar" pitchFamily="2" charset="-78"/>
              </a:rPr>
              <a:t>هستند. تمفوس سم ارگانوفسفره </a:t>
            </a:r>
            <a:r>
              <a:rPr lang="fa-IR" b="1" dirty="0" smtClean="0">
                <a:solidFill>
                  <a:schemeClr val="bg1"/>
                </a:solidFill>
                <a:ea typeface="Calibri"/>
                <a:cs typeface="Zar" pitchFamily="2" charset="-78"/>
              </a:rPr>
              <a:t>اي </a:t>
            </a:r>
            <a:r>
              <a:rPr lang="fa-IR" b="1" dirty="0">
                <a:solidFill>
                  <a:schemeClr val="bg1"/>
                </a:solidFill>
                <a:ea typeface="Calibri"/>
                <a:cs typeface="Zar" pitchFamily="2" charset="-78"/>
              </a:rPr>
              <a:t>است که به عنوان ماده </a:t>
            </a:r>
            <a:r>
              <a:rPr lang="fa-IR" b="1" dirty="0" smtClean="0">
                <a:solidFill>
                  <a:schemeClr val="bg1"/>
                </a:solidFill>
                <a:ea typeface="Calibri"/>
                <a:cs typeface="Zar" pitchFamily="2" charset="-78"/>
              </a:rPr>
              <a:t>اي </a:t>
            </a:r>
            <a:r>
              <a:rPr lang="fa-IR" b="1" dirty="0">
                <a:solidFill>
                  <a:schemeClr val="bg1"/>
                </a:solidFill>
                <a:ea typeface="Calibri"/>
                <a:cs typeface="Zar" pitchFamily="2" charset="-78"/>
              </a:rPr>
              <a:t>فعال به طور منظم در لاروکش ابيت( </a:t>
            </a:r>
            <a:r>
              <a:rPr lang="en-US" b="1" dirty="0" smtClean="0">
                <a:solidFill>
                  <a:schemeClr val="bg1"/>
                </a:solidFill>
                <a:latin typeface="Tahoma"/>
                <a:ea typeface="Calibri"/>
                <a:cs typeface="Zar" pitchFamily="2" charset="-78"/>
              </a:rPr>
              <a:t>(Abate</a:t>
            </a:r>
            <a:r>
              <a:rPr lang="fa-IR" b="1" dirty="0">
                <a:solidFill>
                  <a:schemeClr val="bg1"/>
                </a:solidFill>
                <a:ea typeface="Calibri"/>
                <a:cs typeface="Zar" pitchFamily="2" charset="-78"/>
              </a:rPr>
              <a:t> استفاده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شود. تمفوس </a:t>
            </a:r>
            <a:r>
              <a:rPr lang="fa-IR" b="1" dirty="0" smtClean="0">
                <a:solidFill>
                  <a:schemeClr val="bg1"/>
                </a:solidFill>
                <a:ea typeface="Calibri"/>
                <a:cs typeface="Zar" pitchFamily="2" charset="-78"/>
              </a:rPr>
              <a:t>داراي سميت </a:t>
            </a:r>
            <a:r>
              <a:rPr lang="fa-IR" b="1" dirty="0">
                <a:solidFill>
                  <a:schemeClr val="bg1"/>
                </a:solidFill>
                <a:ea typeface="Calibri"/>
                <a:cs typeface="Zar" pitchFamily="2" charset="-78"/>
              </a:rPr>
              <a:t>کم بوده اما </a:t>
            </a:r>
            <a:r>
              <a:rPr lang="fa-IR" b="1" dirty="0" smtClean="0">
                <a:solidFill>
                  <a:schemeClr val="bg1"/>
                </a:solidFill>
                <a:ea typeface="Calibri"/>
                <a:cs typeface="Zar" pitchFamily="2" charset="-78"/>
              </a:rPr>
              <a:t>برخي </a:t>
            </a:r>
            <a:r>
              <a:rPr lang="fa-IR" b="1" dirty="0">
                <a:solidFill>
                  <a:schemeClr val="bg1"/>
                </a:solidFill>
                <a:ea typeface="Calibri"/>
                <a:cs typeface="Zar" pitchFamily="2" charset="-78"/>
              </a:rPr>
              <a:t>مشکلات </a:t>
            </a:r>
            <a:r>
              <a:rPr lang="fa-IR" b="1" dirty="0" smtClean="0">
                <a:solidFill>
                  <a:schemeClr val="bg1"/>
                </a:solidFill>
                <a:ea typeface="Calibri"/>
                <a:cs typeface="Zar" pitchFamily="2" charset="-78"/>
              </a:rPr>
              <a:t>مقاومتي </a:t>
            </a:r>
            <a:r>
              <a:rPr lang="fa-IR" b="1" dirty="0">
                <a:solidFill>
                  <a:schemeClr val="bg1"/>
                </a:solidFill>
                <a:ea typeface="Calibri"/>
                <a:cs typeface="Zar" pitchFamily="2" charset="-78"/>
              </a:rPr>
              <a:t>را ايجاد مي كند. </a:t>
            </a:r>
            <a:endParaRPr lang="en-US" sz="40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b="1" smtClean="0">
                <a:solidFill>
                  <a:schemeClr val="bg1"/>
                </a:solidFill>
                <a:ea typeface="Calibri"/>
                <a:cs typeface="Zar" pitchFamily="2" charset="-78"/>
              </a:rPr>
              <a:t>کاربامات ها</a:t>
            </a:r>
            <a:endParaRPr>
              <a:solidFill>
                <a:schemeClr val="bg1"/>
              </a:solidFill>
              <a:cs typeface="Zar" pitchFamily="2" charset="-78"/>
            </a:endParaRPr>
          </a:p>
        </p:txBody>
      </p:sp>
      <p:sp>
        <p:nvSpPr>
          <p:cNvPr id="3" name="Content Placeholder 2"/>
          <p:cNvSpPr>
            <a:spLocks noGrp="1"/>
          </p:cNvSpPr>
          <p:nvPr>
            <p:ph idx="1"/>
          </p:nvPr>
        </p:nvSpPr>
        <p:spPr/>
        <p:txBody>
          <a:bodyPr>
            <a:normAutofit fontScale="70000" lnSpcReduction="20000"/>
          </a:bodyPr>
          <a:lstStyle/>
          <a:p>
            <a:pPr marL="0" algn="r" rtl="1">
              <a:lnSpc>
                <a:spcPct val="200000"/>
              </a:lnSpc>
              <a:spcBef>
                <a:spcPts val="0"/>
              </a:spcBef>
              <a:spcAft>
                <a:spcPts val="0"/>
              </a:spcAft>
              <a:defRPr/>
            </a:pPr>
            <a:r>
              <a:rPr lang="fa-IR" b="1" dirty="0" smtClean="0">
                <a:solidFill>
                  <a:schemeClr val="bg1"/>
                </a:solidFill>
                <a:ea typeface="Calibri"/>
                <a:cs typeface="Zar" pitchFamily="2" charset="-78"/>
              </a:rPr>
              <a:t>سموم </a:t>
            </a:r>
            <a:r>
              <a:rPr lang="fa-IR" b="1" dirty="0">
                <a:solidFill>
                  <a:schemeClr val="bg1"/>
                </a:solidFill>
                <a:ea typeface="Calibri"/>
                <a:cs typeface="Zar" pitchFamily="2" charset="-78"/>
              </a:rPr>
              <a:t>کاربامات گران تر از ارگانوفسفره ها هستند و منحصرا </a:t>
            </a:r>
            <a:r>
              <a:rPr lang="fa-IR" b="1" dirty="0" smtClean="0">
                <a:solidFill>
                  <a:schemeClr val="bg1"/>
                </a:solidFill>
                <a:ea typeface="Calibri"/>
                <a:cs typeface="Zar" pitchFamily="2" charset="-78"/>
              </a:rPr>
              <a:t>عليه </a:t>
            </a:r>
            <a:r>
              <a:rPr lang="fa-IR" b="1" dirty="0">
                <a:solidFill>
                  <a:schemeClr val="bg1"/>
                </a:solidFill>
                <a:ea typeface="Calibri"/>
                <a:cs typeface="Zar" pitchFamily="2" charset="-78"/>
              </a:rPr>
              <a:t>حشرات بالغ استفاده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شوند. سموم کاربامات </a:t>
            </a:r>
            <a:r>
              <a:rPr lang="fa-IR" b="1" dirty="0" smtClean="0">
                <a:solidFill>
                  <a:schemeClr val="bg1"/>
                </a:solidFill>
                <a:ea typeface="Calibri"/>
                <a:cs typeface="Zar" pitchFamily="2" charset="-78"/>
              </a:rPr>
              <a:t>داراي </a:t>
            </a:r>
            <a:r>
              <a:rPr lang="fa-IR" b="1" dirty="0">
                <a:solidFill>
                  <a:schemeClr val="bg1"/>
                </a:solidFill>
                <a:ea typeface="Calibri"/>
                <a:cs typeface="Zar" pitchFamily="2" charset="-78"/>
              </a:rPr>
              <a:t>طول </a:t>
            </a:r>
            <a:r>
              <a:rPr lang="fa-IR" b="1" dirty="0" smtClean="0">
                <a:solidFill>
                  <a:schemeClr val="bg1"/>
                </a:solidFill>
                <a:ea typeface="Calibri"/>
                <a:cs typeface="Zar" pitchFamily="2" charset="-78"/>
              </a:rPr>
              <a:t>اثري </a:t>
            </a:r>
            <a:r>
              <a:rPr lang="fa-IR" b="1" dirty="0">
                <a:solidFill>
                  <a:schemeClr val="bg1"/>
                </a:solidFill>
                <a:ea typeface="Calibri"/>
                <a:cs typeface="Zar" pitchFamily="2" charset="-78"/>
              </a:rPr>
              <a:t>به مدت دو تا سه ماه بوده و </a:t>
            </a:r>
            <a:r>
              <a:rPr lang="fa-IR" b="1" dirty="0" smtClean="0">
                <a:solidFill>
                  <a:schemeClr val="bg1"/>
                </a:solidFill>
                <a:ea typeface="Calibri"/>
                <a:cs typeface="Zar" pitchFamily="2" charset="-78"/>
              </a:rPr>
              <a:t>داراي خطري </a:t>
            </a:r>
            <a:r>
              <a:rPr lang="fa-IR" b="1" dirty="0">
                <a:solidFill>
                  <a:schemeClr val="bg1"/>
                </a:solidFill>
                <a:ea typeface="Calibri"/>
                <a:cs typeface="Zar" pitchFamily="2" charset="-78"/>
              </a:rPr>
              <a:t>متوسط با </a:t>
            </a:r>
            <a:r>
              <a:rPr lang="fa-IR" b="1" dirty="0" smtClean="0">
                <a:solidFill>
                  <a:schemeClr val="bg1"/>
                </a:solidFill>
                <a:ea typeface="Calibri"/>
                <a:cs typeface="Zar" pitchFamily="2" charset="-78"/>
              </a:rPr>
              <a:t>مسموميت </a:t>
            </a:r>
            <a:r>
              <a:rPr lang="fa-IR" b="1" dirty="0">
                <a:solidFill>
                  <a:schemeClr val="bg1"/>
                </a:solidFill>
                <a:ea typeface="Calibri"/>
                <a:cs typeface="Zar" pitchFamily="2" charset="-78"/>
              </a:rPr>
              <a:t>گوارشي نسبتا حاد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باشد. </a:t>
            </a:r>
            <a:r>
              <a:rPr lang="fa-IR" b="1" dirty="0" smtClean="0">
                <a:solidFill>
                  <a:schemeClr val="bg1"/>
                </a:solidFill>
                <a:ea typeface="Calibri"/>
                <a:cs typeface="Zar" pitchFamily="2" charset="-78"/>
              </a:rPr>
              <a:t>فرمولاسيون هاي پودرهاي خيس </a:t>
            </a:r>
            <a:r>
              <a:rPr lang="fa-IR" b="1" dirty="0">
                <a:solidFill>
                  <a:schemeClr val="bg1"/>
                </a:solidFill>
                <a:ea typeface="Calibri"/>
                <a:cs typeface="Zar" pitchFamily="2" charset="-78"/>
              </a:rPr>
              <a:t>شونده بهتر است به شکل بسته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کوچک محلول در آب که هر کدام تنها مناسب جهت استفاده در </a:t>
            </a:r>
            <a:r>
              <a:rPr lang="fa-IR" b="1" dirty="0" smtClean="0">
                <a:solidFill>
                  <a:schemeClr val="bg1"/>
                </a:solidFill>
                <a:ea typeface="Calibri"/>
                <a:cs typeface="Zar" pitchFamily="2" charset="-78"/>
              </a:rPr>
              <a:t>يک </a:t>
            </a:r>
            <a:r>
              <a:rPr lang="fa-IR" b="1" dirty="0">
                <a:solidFill>
                  <a:schemeClr val="bg1"/>
                </a:solidFill>
                <a:ea typeface="Calibri"/>
                <a:cs typeface="Zar" pitchFamily="2" charset="-78"/>
              </a:rPr>
              <a:t>پمپ جداگانه است، ارائه شوند. از تماس سموم كاربامات در هنگام </a:t>
            </a:r>
            <a:r>
              <a:rPr lang="fa-IR" b="1" dirty="0" smtClean="0">
                <a:solidFill>
                  <a:schemeClr val="bg1"/>
                </a:solidFill>
                <a:ea typeface="Calibri"/>
                <a:cs typeface="Zar" pitchFamily="2" charset="-78"/>
              </a:rPr>
              <a:t>تهيه ي فرمولاسيون </a:t>
            </a:r>
            <a:r>
              <a:rPr lang="fa-IR" b="1" dirty="0">
                <a:solidFill>
                  <a:schemeClr val="bg1"/>
                </a:solidFill>
                <a:ea typeface="Calibri"/>
                <a:cs typeface="Zar" pitchFamily="2" charset="-78"/>
              </a:rPr>
              <a:t>آن </a:t>
            </a:r>
            <a:r>
              <a:rPr lang="fa-IR" b="1" dirty="0" smtClean="0">
                <a:solidFill>
                  <a:schemeClr val="bg1"/>
                </a:solidFill>
                <a:ea typeface="Calibri"/>
                <a:cs typeface="Zar" pitchFamily="2" charset="-78"/>
              </a:rPr>
              <a:t>يا </a:t>
            </a:r>
            <a:r>
              <a:rPr lang="fa-IR" b="1" dirty="0">
                <a:solidFill>
                  <a:schemeClr val="bg1"/>
                </a:solidFill>
                <a:ea typeface="Calibri"/>
                <a:cs typeface="Zar" pitchFamily="2" charset="-78"/>
              </a:rPr>
              <a:t>هنگام استفاده از آنها توسط كاربران </a:t>
            </a:r>
            <a:r>
              <a:rPr lang="fa-IR" b="1" dirty="0" smtClean="0">
                <a:solidFill>
                  <a:schemeClr val="bg1"/>
                </a:solidFill>
                <a:ea typeface="Calibri"/>
                <a:cs typeface="Zar" pitchFamily="2" charset="-78"/>
              </a:rPr>
              <a:t>جلوگيري </a:t>
            </a:r>
            <a:r>
              <a:rPr lang="fa-IR" b="1" dirty="0">
                <a:solidFill>
                  <a:schemeClr val="bg1"/>
                </a:solidFill>
                <a:ea typeface="Calibri"/>
                <a:cs typeface="Zar" pitchFamily="2" charset="-78"/>
              </a:rPr>
              <a:t>شود. </a:t>
            </a:r>
            <a:endParaRPr lang="en-US" sz="4000" b="1" dirty="0">
              <a:solidFill>
                <a:schemeClr val="bg1"/>
              </a:solidFill>
              <a:ea typeface="Calibri"/>
              <a:cs typeface="Zar" pitchFamily="2" charset="-78"/>
            </a:endParaRPr>
          </a:p>
          <a:p>
            <a:pPr marL="0" algn="r" rtl="1">
              <a:lnSpc>
                <a:spcPct val="200000"/>
              </a:lnSpc>
              <a:spcBef>
                <a:spcPts val="0"/>
              </a:spcBef>
              <a:spcAft>
                <a:spcPts val="0"/>
              </a:spcAft>
              <a:defRPr/>
            </a:pPr>
            <a:r>
              <a:rPr lang="fa-IR" b="1" dirty="0">
                <a:solidFill>
                  <a:schemeClr val="bg1"/>
                </a:solidFill>
                <a:ea typeface="Calibri"/>
                <a:cs typeface="Zar" pitchFamily="2" charset="-78"/>
              </a:rPr>
              <a:t>پروپوکسور و </a:t>
            </a:r>
            <a:r>
              <a:rPr lang="fa-IR" b="1" dirty="0" smtClean="0">
                <a:solidFill>
                  <a:schemeClr val="bg1"/>
                </a:solidFill>
                <a:ea typeface="Calibri"/>
                <a:cs typeface="Zar" pitchFamily="2" charset="-78"/>
              </a:rPr>
              <a:t>بنديوکارب </a:t>
            </a:r>
            <a:r>
              <a:rPr lang="fa-IR" b="1" dirty="0">
                <a:solidFill>
                  <a:schemeClr val="bg1"/>
                </a:solidFill>
                <a:ea typeface="Calibri"/>
                <a:cs typeface="Zar" pitchFamily="2" charset="-78"/>
              </a:rPr>
              <a:t>سموم </a:t>
            </a:r>
            <a:r>
              <a:rPr lang="fa-IR" b="1" dirty="0" smtClean="0">
                <a:solidFill>
                  <a:schemeClr val="bg1"/>
                </a:solidFill>
                <a:ea typeface="Calibri"/>
                <a:cs typeface="Zar" pitchFamily="2" charset="-78"/>
              </a:rPr>
              <a:t>کارباماتي </a:t>
            </a:r>
            <a:r>
              <a:rPr lang="fa-IR" b="1" dirty="0">
                <a:solidFill>
                  <a:schemeClr val="bg1"/>
                </a:solidFill>
                <a:ea typeface="Calibri"/>
                <a:cs typeface="Zar" pitchFamily="2" charset="-78"/>
              </a:rPr>
              <a:t>هستند که به عنوان ماده </a:t>
            </a:r>
            <a:r>
              <a:rPr lang="fa-IR" b="1" dirty="0" smtClean="0">
                <a:solidFill>
                  <a:schemeClr val="bg1"/>
                </a:solidFill>
                <a:ea typeface="Calibri"/>
                <a:cs typeface="Zar" pitchFamily="2" charset="-78"/>
              </a:rPr>
              <a:t>ي </a:t>
            </a:r>
            <a:r>
              <a:rPr lang="fa-IR" b="1" dirty="0">
                <a:solidFill>
                  <a:schemeClr val="bg1"/>
                </a:solidFill>
                <a:ea typeface="Calibri"/>
                <a:cs typeface="Zar" pitchFamily="2" charset="-78"/>
              </a:rPr>
              <a:t>فعال کننده در </a:t>
            </a:r>
            <a:r>
              <a:rPr lang="fa-IR" b="1" dirty="0" smtClean="0">
                <a:solidFill>
                  <a:schemeClr val="bg1"/>
                </a:solidFill>
                <a:ea typeface="Calibri"/>
                <a:cs typeface="Zar" pitchFamily="2" charset="-78"/>
              </a:rPr>
              <a:t>پودرهاي خيس </a:t>
            </a:r>
            <a:r>
              <a:rPr lang="fa-IR" b="1" dirty="0">
                <a:solidFill>
                  <a:schemeClr val="bg1"/>
                </a:solidFill>
                <a:ea typeface="Calibri"/>
                <a:cs typeface="Zar" pitchFamily="2" charset="-78"/>
              </a:rPr>
              <a:t>شونده </a:t>
            </a:r>
            <a:r>
              <a:rPr lang="fa-IR" b="1" dirty="0" smtClean="0">
                <a:solidFill>
                  <a:schemeClr val="bg1"/>
                </a:solidFill>
                <a:ea typeface="Calibri"/>
                <a:cs typeface="Zar" pitchFamily="2" charset="-78"/>
              </a:rPr>
              <a:t>ي( </a:t>
            </a:r>
            <a:r>
              <a:rPr lang="en-US" b="1" dirty="0" smtClean="0">
                <a:solidFill>
                  <a:schemeClr val="bg1"/>
                </a:solidFill>
                <a:latin typeface="Tahoma"/>
                <a:ea typeface="Calibri"/>
                <a:cs typeface="Zar" pitchFamily="2" charset="-78"/>
              </a:rPr>
              <a:t>WP</a:t>
            </a:r>
            <a:r>
              <a:rPr lang="fa-IR" b="1" dirty="0">
                <a:solidFill>
                  <a:schemeClr val="bg1"/>
                </a:solidFill>
                <a:ea typeface="Calibri"/>
                <a:cs typeface="Zar" pitchFamily="2" charset="-78"/>
              </a:rPr>
              <a:t>) سم </a:t>
            </a:r>
            <a:r>
              <a:rPr lang="fa-IR" b="1" dirty="0" smtClean="0">
                <a:solidFill>
                  <a:schemeClr val="bg1"/>
                </a:solidFill>
                <a:ea typeface="Calibri"/>
                <a:cs typeface="Zar" pitchFamily="2" charset="-78"/>
              </a:rPr>
              <a:t>پاشي ابقايي </a:t>
            </a:r>
            <a:r>
              <a:rPr lang="fa-IR" b="1" dirty="0">
                <a:solidFill>
                  <a:schemeClr val="bg1"/>
                </a:solidFill>
                <a:ea typeface="Calibri"/>
                <a:cs typeface="Zar" pitchFamily="2" charset="-78"/>
              </a:rPr>
              <a:t>حشره کش( </a:t>
            </a:r>
            <a:r>
              <a:rPr lang="en-US" b="1" dirty="0" smtClean="0">
                <a:solidFill>
                  <a:schemeClr val="bg1"/>
                </a:solidFill>
                <a:latin typeface="Tahoma"/>
                <a:ea typeface="Calibri"/>
                <a:cs typeface="Zar" pitchFamily="2" charset="-78"/>
              </a:rPr>
              <a:t>IRS</a:t>
            </a:r>
            <a:r>
              <a:rPr lang="fa-IR" b="1" dirty="0">
                <a:solidFill>
                  <a:schemeClr val="bg1"/>
                </a:solidFill>
                <a:ea typeface="Calibri"/>
                <a:cs typeface="Zar" pitchFamily="2" charset="-78"/>
              </a:rPr>
              <a:t>) استفاده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شوند( نکات </a:t>
            </a:r>
            <a:r>
              <a:rPr lang="fa-IR" b="1" dirty="0" smtClean="0">
                <a:solidFill>
                  <a:schemeClr val="bg1"/>
                </a:solidFill>
                <a:ea typeface="Calibri"/>
                <a:cs typeface="Zar" pitchFamily="2" charset="-78"/>
              </a:rPr>
              <a:t>کليدي </a:t>
            </a:r>
            <a:r>
              <a:rPr lang="fa-IR" b="1" dirty="0">
                <a:solidFill>
                  <a:schemeClr val="bg1"/>
                </a:solidFill>
                <a:ea typeface="Calibri"/>
                <a:cs typeface="Zar" pitchFamily="2" charset="-78"/>
              </a:rPr>
              <a:t>7.15).</a:t>
            </a:r>
            <a:endParaRPr lang="en-US" sz="4000" b="1" dirty="0">
              <a:solidFill>
                <a:schemeClr val="bg1"/>
              </a:solidFill>
              <a:ea typeface="Calibri"/>
              <a:cs typeface="Zar" pitchFamily="2" charset="-78"/>
            </a:endParaRPr>
          </a:p>
          <a:p>
            <a:pPr algn="r" rtl="1">
              <a:defRPr/>
            </a:pPr>
            <a:r>
              <a:rPr lang="fa-IR" b="1" dirty="0" smtClean="0">
                <a:solidFill>
                  <a:schemeClr val="bg1"/>
                </a:solidFill>
                <a:ea typeface="Times New Roman"/>
                <a:cs typeface="Zar" pitchFamily="2" charset="-78"/>
              </a:rPr>
              <a:t>بنديوکارب نسبتا خطرناک بوده و براي ماهي ها و اردک ها بسيار سمي است</a:t>
            </a:r>
            <a:endParaRPr lang="en-US" b="1" dirty="0">
              <a:solidFill>
                <a:schemeClr val="bg1"/>
              </a:solidFill>
              <a:cs typeface="Zar" pitchFamily="2" charset="-7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b="1" smtClean="0">
                <a:solidFill>
                  <a:schemeClr val="bg1"/>
                </a:solidFill>
                <a:ea typeface="Calibri"/>
                <a:cs typeface="Zar" pitchFamily="2" charset="-78"/>
              </a:rPr>
              <a:t>پايرتروئيدهاي مصنوعي</a:t>
            </a:r>
            <a:endParaRPr>
              <a:solidFill>
                <a:schemeClr val="bg1"/>
              </a:solidFill>
              <a:cs typeface="Zar" pitchFamily="2" charset="-78"/>
            </a:endParaRPr>
          </a:p>
        </p:txBody>
      </p:sp>
      <p:sp>
        <p:nvSpPr>
          <p:cNvPr id="3" name="Content Placeholder 2"/>
          <p:cNvSpPr>
            <a:spLocks noGrp="1"/>
          </p:cNvSpPr>
          <p:nvPr>
            <p:ph idx="1"/>
          </p:nvPr>
        </p:nvSpPr>
        <p:spPr/>
        <p:txBody>
          <a:bodyPr>
            <a:normAutofit fontScale="62500" lnSpcReduction="20000"/>
          </a:bodyPr>
          <a:lstStyle/>
          <a:p>
            <a:pPr marL="0" algn="r" rtl="1">
              <a:lnSpc>
                <a:spcPct val="200000"/>
              </a:lnSpc>
              <a:spcBef>
                <a:spcPts val="0"/>
              </a:spcBef>
              <a:spcAft>
                <a:spcPts val="0"/>
              </a:spcAft>
              <a:defRPr/>
            </a:pPr>
            <a:r>
              <a:rPr lang="fa-IR" b="1" dirty="0" smtClean="0">
                <a:solidFill>
                  <a:schemeClr val="bg1"/>
                </a:solidFill>
                <a:ea typeface="Calibri"/>
                <a:cs typeface="Zar" pitchFamily="2" charset="-78"/>
              </a:rPr>
              <a:t>پايرتروئيدهاي مصنوعي </a:t>
            </a:r>
            <a:r>
              <a:rPr lang="fa-IR" b="1" dirty="0">
                <a:solidFill>
                  <a:schemeClr val="bg1"/>
                </a:solidFill>
                <a:ea typeface="Calibri"/>
                <a:cs typeface="Zar" pitchFamily="2" charset="-78"/>
              </a:rPr>
              <a:t>با </a:t>
            </a:r>
            <a:r>
              <a:rPr lang="fa-IR" b="1" dirty="0" smtClean="0">
                <a:solidFill>
                  <a:schemeClr val="bg1"/>
                </a:solidFill>
                <a:ea typeface="Calibri"/>
                <a:cs typeface="Zar" pitchFamily="2" charset="-78"/>
              </a:rPr>
              <a:t>فرمولاسيون هاي </a:t>
            </a:r>
            <a:r>
              <a:rPr lang="fa-IR" b="1" dirty="0">
                <a:solidFill>
                  <a:schemeClr val="bg1"/>
                </a:solidFill>
                <a:ea typeface="Calibri"/>
                <a:cs typeface="Zar" pitchFamily="2" charset="-78"/>
              </a:rPr>
              <a:t>مختلف به طور گسترده در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استفاده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شود. </a:t>
            </a:r>
            <a:r>
              <a:rPr lang="fa-IR" b="1" dirty="0" smtClean="0">
                <a:solidFill>
                  <a:schemeClr val="bg1"/>
                </a:solidFill>
                <a:ea typeface="Calibri"/>
                <a:cs typeface="Zar" pitchFamily="2" charset="-78"/>
              </a:rPr>
              <a:t>پايرتروئيدهاي مصنوعي داراي </a:t>
            </a:r>
            <a:r>
              <a:rPr lang="fa-IR" b="1" dirty="0">
                <a:solidFill>
                  <a:schemeClr val="bg1"/>
                </a:solidFill>
                <a:ea typeface="Calibri"/>
                <a:cs typeface="Zar" pitchFamily="2" charset="-78"/>
              </a:rPr>
              <a:t>پايداري به مدت </a:t>
            </a:r>
            <a:r>
              <a:rPr lang="fa-IR" b="1" dirty="0" smtClean="0">
                <a:solidFill>
                  <a:schemeClr val="bg1"/>
                </a:solidFill>
                <a:ea typeface="Calibri"/>
                <a:cs typeface="Zar" pitchFamily="2" charset="-78"/>
              </a:rPr>
              <a:t>يکسال </a:t>
            </a:r>
            <a:r>
              <a:rPr lang="fa-IR" b="1" dirty="0">
                <a:solidFill>
                  <a:schemeClr val="bg1"/>
                </a:solidFill>
                <a:ea typeface="Calibri"/>
                <a:cs typeface="Zar" pitchFamily="2" charset="-78"/>
              </a:rPr>
              <a:t>بوده اما در </a:t>
            </a:r>
            <a:r>
              <a:rPr lang="fa-IR" b="1" dirty="0" smtClean="0">
                <a:solidFill>
                  <a:schemeClr val="bg1"/>
                </a:solidFill>
                <a:ea typeface="Calibri"/>
                <a:cs typeface="Zar" pitchFamily="2" charset="-78"/>
              </a:rPr>
              <a:t>محيط زيست </a:t>
            </a:r>
            <a:r>
              <a:rPr lang="fa-IR" b="1" dirty="0">
                <a:solidFill>
                  <a:schemeClr val="bg1"/>
                </a:solidFill>
                <a:ea typeface="Calibri"/>
                <a:cs typeface="Zar" pitchFamily="2" charset="-78"/>
              </a:rPr>
              <a:t>مقاومت </a:t>
            </a:r>
            <a:r>
              <a:rPr lang="fa-IR" b="1" dirty="0" smtClean="0">
                <a:solidFill>
                  <a:schemeClr val="bg1"/>
                </a:solidFill>
                <a:ea typeface="Calibri"/>
                <a:cs typeface="Zar" pitchFamily="2" charset="-78"/>
              </a:rPr>
              <a:t>کمي </a:t>
            </a:r>
            <a:r>
              <a:rPr lang="fa-IR" b="1" dirty="0">
                <a:solidFill>
                  <a:schemeClr val="bg1"/>
                </a:solidFill>
                <a:ea typeface="Calibri"/>
                <a:cs typeface="Zar" pitchFamily="2" charset="-78"/>
              </a:rPr>
              <a:t>دارند. </a:t>
            </a:r>
            <a:r>
              <a:rPr lang="fa-IR" b="1" dirty="0" smtClean="0">
                <a:solidFill>
                  <a:schemeClr val="bg1"/>
                </a:solidFill>
                <a:ea typeface="Calibri"/>
                <a:cs typeface="Zar" pitchFamily="2" charset="-78"/>
              </a:rPr>
              <a:t>اين </a:t>
            </a:r>
            <a:r>
              <a:rPr lang="fa-IR" b="1" dirty="0">
                <a:solidFill>
                  <a:schemeClr val="bg1"/>
                </a:solidFill>
                <a:ea typeface="Calibri"/>
                <a:cs typeface="Zar" pitchFamily="2" charset="-78"/>
              </a:rPr>
              <a:t>سموم </a:t>
            </a:r>
            <a:r>
              <a:rPr lang="fa-IR" b="1" dirty="0" smtClean="0">
                <a:solidFill>
                  <a:schemeClr val="bg1"/>
                </a:solidFill>
                <a:ea typeface="Calibri"/>
                <a:cs typeface="Zar" pitchFamily="2" charset="-78"/>
              </a:rPr>
              <a:t>داراي سميت </a:t>
            </a:r>
            <a:r>
              <a:rPr lang="fa-IR" b="1" dirty="0">
                <a:solidFill>
                  <a:schemeClr val="bg1"/>
                </a:solidFill>
                <a:ea typeface="Calibri"/>
                <a:cs typeface="Zar" pitchFamily="2" charset="-78"/>
              </a:rPr>
              <a:t>نسبتا </a:t>
            </a:r>
            <a:r>
              <a:rPr lang="fa-IR" b="1" dirty="0" smtClean="0">
                <a:solidFill>
                  <a:schemeClr val="bg1"/>
                </a:solidFill>
                <a:ea typeface="Calibri"/>
                <a:cs typeface="Zar" pitchFamily="2" charset="-78"/>
              </a:rPr>
              <a:t>کمي براي </a:t>
            </a:r>
            <a:r>
              <a:rPr lang="fa-IR" b="1" dirty="0">
                <a:solidFill>
                  <a:schemeClr val="bg1"/>
                </a:solidFill>
                <a:ea typeface="Calibri"/>
                <a:cs typeface="Zar" pitchFamily="2" charset="-78"/>
              </a:rPr>
              <a:t>پستانداران بوده اما </a:t>
            </a:r>
            <a:r>
              <a:rPr lang="fa-IR" b="1" dirty="0" smtClean="0">
                <a:solidFill>
                  <a:schemeClr val="bg1"/>
                </a:solidFill>
                <a:ea typeface="Calibri"/>
                <a:cs typeface="Zar" pitchFamily="2" charset="-78"/>
              </a:rPr>
              <a:t>براي ماهي </a:t>
            </a:r>
            <a:r>
              <a:rPr lang="fa-IR" b="1" dirty="0">
                <a:solidFill>
                  <a:schemeClr val="bg1"/>
                </a:solidFill>
                <a:ea typeface="Calibri"/>
                <a:cs typeface="Zar" pitchFamily="2" charset="-78"/>
              </a:rPr>
              <a:t>ها </a:t>
            </a:r>
            <a:r>
              <a:rPr lang="fa-IR" b="1" dirty="0" smtClean="0">
                <a:solidFill>
                  <a:schemeClr val="bg1"/>
                </a:solidFill>
                <a:ea typeface="Calibri"/>
                <a:cs typeface="Zar" pitchFamily="2" charset="-78"/>
              </a:rPr>
              <a:t>بسيار سمي </a:t>
            </a:r>
            <a:r>
              <a:rPr lang="fa-IR" b="1" dirty="0">
                <a:solidFill>
                  <a:schemeClr val="bg1"/>
                </a:solidFill>
                <a:ea typeface="Calibri"/>
                <a:cs typeface="Zar" pitchFamily="2" charset="-78"/>
              </a:rPr>
              <a:t>هستند. در صورت استفاده از </a:t>
            </a:r>
            <a:r>
              <a:rPr lang="fa-IR" b="1" dirty="0" smtClean="0">
                <a:solidFill>
                  <a:schemeClr val="bg1"/>
                </a:solidFill>
                <a:ea typeface="Calibri"/>
                <a:cs typeface="Zar" pitchFamily="2" charset="-78"/>
              </a:rPr>
              <a:t>پايرتروئيدها </a:t>
            </a:r>
            <a:r>
              <a:rPr lang="fa-IR" b="1" dirty="0">
                <a:solidFill>
                  <a:schemeClr val="bg1"/>
                </a:solidFill>
                <a:ea typeface="Calibri"/>
                <a:cs typeface="Zar" pitchFamily="2" charset="-78"/>
              </a:rPr>
              <a:t>با غلظت </a:t>
            </a:r>
            <a:r>
              <a:rPr lang="fa-IR" b="1" dirty="0" smtClean="0">
                <a:solidFill>
                  <a:schemeClr val="bg1"/>
                </a:solidFill>
                <a:ea typeface="Calibri"/>
                <a:cs typeface="Zar" pitchFamily="2" charset="-78"/>
              </a:rPr>
              <a:t>توصيه </a:t>
            </a:r>
            <a:r>
              <a:rPr lang="fa-IR" b="1" dirty="0">
                <a:solidFill>
                  <a:schemeClr val="bg1"/>
                </a:solidFill>
                <a:ea typeface="Calibri"/>
                <a:cs typeface="Zar" pitchFamily="2" charset="-78"/>
              </a:rPr>
              <a:t>شده و انجام اقدامات </a:t>
            </a:r>
            <a:r>
              <a:rPr lang="fa-IR" b="1" dirty="0" smtClean="0">
                <a:solidFill>
                  <a:schemeClr val="bg1"/>
                </a:solidFill>
                <a:ea typeface="Calibri"/>
                <a:cs typeface="Zar" pitchFamily="2" charset="-78"/>
              </a:rPr>
              <a:t>احتياطي </a:t>
            </a:r>
            <a:r>
              <a:rPr lang="fa-IR" b="1" dirty="0">
                <a:solidFill>
                  <a:schemeClr val="bg1"/>
                </a:solidFill>
                <a:ea typeface="Calibri"/>
                <a:cs typeface="Zar" pitchFamily="2" charset="-78"/>
              </a:rPr>
              <a:t>اين حشره کش ها </a:t>
            </a:r>
            <a:r>
              <a:rPr lang="fa-IR" b="1" dirty="0" smtClean="0">
                <a:solidFill>
                  <a:schemeClr val="bg1"/>
                </a:solidFill>
                <a:ea typeface="Calibri"/>
                <a:cs typeface="Zar" pitchFamily="2" charset="-78"/>
              </a:rPr>
              <a:t>داراي </a:t>
            </a:r>
            <a:r>
              <a:rPr lang="fa-IR" b="1" dirty="0">
                <a:solidFill>
                  <a:schemeClr val="bg1"/>
                </a:solidFill>
                <a:ea typeface="Calibri"/>
                <a:cs typeface="Zar" pitchFamily="2" charset="-78"/>
              </a:rPr>
              <a:t>خطر کم </a:t>
            </a:r>
            <a:r>
              <a:rPr lang="fa-IR" b="1" dirty="0" smtClean="0">
                <a:solidFill>
                  <a:schemeClr val="bg1"/>
                </a:solidFill>
                <a:ea typeface="Calibri"/>
                <a:cs typeface="Zar" pitchFamily="2" charset="-78"/>
              </a:rPr>
              <a:t>يا </a:t>
            </a:r>
            <a:r>
              <a:rPr lang="fa-IR" b="1" dirty="0">
                <a:solidFill>
                  <a:schemeClr val="bg1"/>
                </a:solidFill>
                <a:ea typeface="Calibri"/>
                <a:cs typeface="Zar" pitchFamily="2" charset="-78"/>
              </a:rPr>
              <a:t>فاقد خطر است. </a:t>
            </a:r>
            <a:endParaRPr lang="en-US" sz="4000" b="1" dirty="0">
              <a:solidFill>
                <a:schemeClr val="bg1"/>
              </a:solidFill>
              <a:ea typeface="Calibri"/>
              <a:cs typeface="Zar" pitchFamily="2" charset="-78"/>
            </a:endParaRPr>
          </a:p>
          <a:p>
            <a:pPr marL="0" algn="r" rtl="1">
              <a:lnSpc>
                <a:spcPct val="200000"/>
              </a:lnSpc>
              <a:spcBef>
                <a:spcPts val="0"/>
              </a:spcBef>
              <a:spcAft>
                <a:spcPts val="0"/>
              </a:spcAft>
              <a:defRPr/>
            </a:pPr>
            <a:r>
              <a:rPr lang="fa-IR" b="1" dirty="0" smtClean="0">
                <a:solidFill>
                  <a:schemeClr val="bg1"/>
                </a:solidFill>
                <a:ea typeface="Calibri"/>
                <a:cs typeface="Zar" pitchFamily="2" charset="-78"/>
              </a:rPr>
              <a:t>پرمترين </a:t>
            </a:r>
            <a:r>
              <a:rPr lang="fa-IR" b="1" dirty="0">
                <a:solidFill>
                  <a:schemeClr val="bg1"/>
                </a:solidFill>
                <a:ea typeface="Calibri"/>
                <a:cs typeface="Zar" pitchFamily="2" charset="-78"/>
              </a:rPr>
              <a:t>نسبتا خطرناک بوده و در تماس </a:t>
            </a:r>
            <a:r>
              <a:rPr lang="fa-IR" b="1" dirty="0" smtClean="0">
                <a:solidFill>
                  <a:schemeClr val="bg1"/>
                </a:solidFill>
                <a:ea typeface="Calibri"/>
                <a:cs typeface="Zar" pitchFamily="2" charset="-78"/>
              </a:rPr>
              <a:t>مستقيم </a:t>
            </a:r>
            <a:r>
              <a:rPr lang="fa-IR" b="1" dirty="0">
                <a:solidFill>
                  <a:schemeClr val="bg1"/>
                </a:solidFill>
                <a:ea typeface="Calibri"/>
                <a:cs typeface="Zar" pitchFamily="2" charset="-78"/>
              </a:rPr>
              <a:t>با پوست </a:t>
            </a:r>
            <a:r>
              <a:rPr lang="fa-IR" b="1" dirty="0" smtClean="0">
                <a:solidFill>
                  <a:schemeClr val="bg1"/>
                </a:solidFill>
                <a:ea typeface="Calibri"/>
                <a:cs typeface="Zar" pitchFamily="2" charset="-78"/>
              </a:rPr>
              <a:t>تحريک کمي ايجاد </a:t>
            </a:r>
            <a:r>
              <a:rPr lang="fa-IR" b="1" dirty="0">
                <a:solidFill>
                  <a:schemeClr val="bg1"/>
                </a:solidFill>
                <a:ea typeface="Calibri"/>
                <a:cs typeface="Zar" pitchFamily="2" charset="-78"/>
              </a:rPr>
              <a:t>کرده و به طور گسترده </a:t>
            </a:r>
            <a:r>
              <a:rPr lang="fa-IR" b="1" dirty="0" smtClean="0">
                <a:solidFill>
                  <a:schemeClr val="bg1"/>
                </a:solidFill>
                <a:ea typeface="Calibri"/>
                <a:cs typeface="Zar" pitchFamily="2" charset="-78"/>
              </a:rPr>
              <a:t>اي </a:t>
            </a:r>
            <a:r>
              <a:rPr lang="fa-IR" b="1" dirty="0">
                <a:solidFill>
                  <a:schemeClr val="bg1"/>
                </a:solidFill>
                <a:ea typeface="Calibri"/>
                <a:cs typeface="Zar" pitchFamily="2" charset="-78"/>
              </a:rPr>
              <a:t>استفاده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شود. از </a:t>
            </a:r>
            <a:r>
              <a:rPr lang="fa-IR" b="1" dirty="0" smtClean="0">
                <a:solidFill>
                  <a:schemeClr val="bg1"/>
                </a:solidFill>
                <a:ea typeface="Calibri"/>
                <a:cs typeface="Zar" pitchFamily="2" charset="-78"/>
              </a:rPr>
              <a:t>ديگر پايرتروئيدهاي مصنوعي </a:t>
            </a:r>
            <a:r>
              <a:rPr lang="fa-IR" b="1" dirty="0">
                <a:solidFill>
                  <a:schemeClr val="bg1"/>
                </a:solidFill>
                <a:ea typeface="Calibri"/>
                <a:cs typeface="Zar" pitchFamily="2" charset="-78"/>
              </a:rPr>
              <a:t>که به طور معمول در بهداشت عمومي مصرف مي شوندمي توان سيپرمترين(</a:t>
            </a:r>
            <a:r>
              <a:rPr lang="en-US" b="1" dirty="0" err="1" smtClean="0">
                <a:solidFill>
                  <a:schemeClr val="bg1"/>
                </a:solidFill>
                <a:latin typeface="Tahoma"/>
                <a:ea typeface="Calibri"/>
                <a:cs typeface="Zar" pitchFamily="2" charset="-78"/>
              </a:rPr>
              <a:t>Cypermethrin</a:t>
            </a:r>
            <a:r>
              <a:rPr lang="fa-IR" b="1" dirty="0">
                <a:solidFill>
                  <a:schemeClr val="bg1"/>
                </a:solidFill>
                <a:ea typeface="Calibri"/>
                <a:cs typeface="Zar" pitchFamily="2" charset="-78"/>
              </a:rPr>
              <a:t>)</a:t>
            </a:r>
            <a:r>
              <a:rPr lang="en-US" b="1" dirty="0" smtClean="0">
                <a:solidFill>
                  <a:schemeClr val="bg1"/>
                </a:solidFill>
                <a:latin typeface="Tahoma"/>
                <a:ea typeface="Calibri"/>
                <a:cs typeface="Zar" pitchFamily="2" charset="-78"/>
              </a:rPr>
              <a:t>,</a:t>
            </a:r>
            <a:r>
              <a:rPr lang="fa-IR" b="1" dirty="0">
                <a:solidFill>
                  <a:schemeClr val="bg1"/>
                </a:solidFill>
                <a:ea typeface="Calibri"/>
                <a:cs typeface="Zar" pitchFamily="2" charset="-78"/>
              </a:rPr>
              <a:t>آلفا سيپرمترين(</a:t>
            </a:r>
            <a:r>
              <a:rPr lang="en-US" b="1" dirty="0" smtClean="0">
                <a:solidFill>
                  <a:schemeClr val="bg1"/>
                </a:solidFill>
                <a:latin typeface="Tahoma"/>
                <a:ea typeface="Calibri"/>
                <a:cs typeface="Zar" pitchFamily="2" charset="-78"/>
              </a:rPr>
              <a:t>Alpha- </a:t>
            </a:r>
            <a:r>
              <a:rPr lang="en-US" b="1" dirty="0" err="1" smtClean="0">
                <a:solidFill>
                  <a:schemeClr val="bg1"/>
                </a:solidFill>
                <a:latin typeface="Tahoma"/>
                <a:ea typeface="Calibri"/>
                <a:cs typeface="Zar" pitchFamily="2" charset="-78"/>
              </a:rPr>
              <a:t>Cypermethrin</a:t>
            </a:r>
            <a:r>
              <a:rPr lang="fa-IR" b="1" dirty="0">
                <a:solidFill>
                  <a:schemeClr val="bg1"/>
                </a:solidFill>
                <a:ea typeface="Calibri"/>
                <a:cs typeface="Zar" pitchFamily="2" charset="-78"/>
              </a:rPr>
              <a:t>) </a:t>
            </a:r>
            <a:r>
              <a:rPr lang="en-US" b="1" dirty="0" smtClean="0">
                <a:solidFill>
                  <a:schemeClr val="bg1"/>
                </a:solidFill>
                <a:latin typeface="Tahoma"/>
                <a:ea typeface="Calibri"/>
                <a:cs typeface="Zar" pitchFamily="2" charset="-78"/>
              </a:rPr>
              <a:t>,</a:t>
            </a:r>
            <a:r>
              <a:rPr lang="fa-IR" b="1" dirty="0">
                <a:solidFill>
                  <a:schemeClr val="bg1"/>
                </a:solidFill>
                <a:ea typeface="Calibri"/>
                <a:cs typeface="Zar" pitchFamily="2" charset="-78"/>
              </a:rPr>
              <a:t>سيفلوترين (</a:t>
            </a:r>
            <a:r>
              <a:rPr lang="en-US" b="1" dirty="0" err="1" smtClean="0">
                <a:solidFill>
                  <a:schemeClr val="bg1"/>
                </a:solidFill>
                <a:latin typeface="Tahoma"/>
                <a:ea typeface="Calibri"/>
                <a:cs typeface="Zar" pitchFamily="2" charset="-78"/>
              </a:rPr>
              <a:t>Cyfluthrin</a:t>
            </a:r>
            <a:r>
              <a:rPr lang="fa-IR" b="1" dirty="0">
                <a:solidFill>
                  <a:schemeClr val="bg1"/>
                </a:solidFill>
                <a:ea typeface="Calibri"/>
                <a:cs typeface="Zar" pitchFamily="2" charset="-78"/>
              </a:rPr>
              <a:t>)</a:t>
            </a:r>
            <a:r>
              <a:rPr lang="en-US" b="1" dirty="0" smtClean="0">
                <a:solidFill>
                  <a:schemeClr val="bg1"/>
                </a:solidFill>
                <a:latin typeface="Tahoma"/>
                <a:ea typeface="Calibri"/>
                <a:cs typeface="Zar" pitchFamily="2" charset="-78"/>
              </a:rPr>
              <a:t>,</a:t>
            </a:r>
            <a:r>
              <a:rPr lang="fa-IR" b="1" dirty="0">
                <a:solidFill>
                  <a:schemeClr val="bg1"/>
                </a:solidFill>
                <a:ea typeface="Calibri"/>
                <a:cs typeface="Zar" pitchFamily="2" charset="-78"/>
              </a:rPr>
              <a:t> لمبداسيهالوترين(</a:t>
            </a:r>
            <a:r>
              <a:rPr lang="en-US" b="1" dirty="0" smtClean="0">
                <a:solidFill>
                  <a:schemeClr val="bg1"/>
                </a:solidFill>
                <a:latin typeface="Tahoma"/>
                <a:ea typeface="Calibri"/>
                <a:cs typeface="Zar" pitchFamily="2" charset="-78"/>
              </a:rPr>
              <a:t>Lambda-</a:t>
            </a:r>
            <a:r>
              <a:rPr lang="en-US" b="1" dirty="0" err="1" smtClean="0">
                <a:solidFill>
                  <a:schemeClr val="bg1"/>
                </a:solidFill>
                <a:latin typeface="Tahoma"/>
                <a:ea typeface="Calibri"/>
                <a:cs typeface="Zar" pitchFamily="2" charset="-78"/>
              </a:rPr>
              <a:t>cyhalothrin</a:t>
            </a:r>
            <a:r>
              <a:rPr lang="fa-IR" b="1" dirty="0">
                <a:solidFill>
                  <a:schemeClr val="bg1"/>
                </a:solidFill>
                <a:ea typeface="Calibri"/>
                <a:cs typeface="Zar" pitchFamily="2" charset="-78"/>
              </a:rPr>
              <a:t>) و اتوفن پروكس(</a:t>
            </a:r>
            <a:r>
              <a:rPr lang="en-US" b="1" dirty="0" err="1" smtClean="0">
                <a:solidFill>
                  <a:schemeClr val="bg1"/>
                </a:solidFill>
                <a:latin typeface="Tahoma"/>
                <a:ea typeface="Calibri"/>
                <a:cs typeface="Zar" pitchFamily="2" charset="-78"/>
              </a:rPr>
              <a:t>Etofenprox</a:t>
            </a:r>
            <a:r>
              <a:rPr lang="fa-IR" b="1" dirty="0">
                <a:solidFill>
                  <a:schemeClr val="bg1"/>
                </a:solidFill>
                <a:ea typeface="Calibri"/>
                <a:cs typeface="Zar" pitchFamily="2" charset="-78"/>
              </a:rPr>
              <a:t>) نام برد. </a:t>
            </a:r>
            <a:endParaRPr lang="en-US" sz="40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b="1" smtClean="0">
                <a:solidFill>
                  <a:schemeClr val="bg1"/>
                </a:solidFill>
                <a:ea typeface="Calibri"/>
                <a:cs typeface="Zar" pitchFamily="2" charset="-78"/>
              </a:rPr>
              <a:t>مقاومت به آفت کش هاي بهداشت عمومي</a:t>
            </a:r>
            <a:endParaRPr>
              <a:solidFill>
                <a:schemeClr val="bg1"/>
              </a:solidFill>
              <a:cs typeface="Zar" pitchFamily="2" charset="-78"/>
            </a:endParaRPr>
          </a:p>
        </p:txBody>
      </p:sp>
      <p:sp>
        <p:nvSpPr>
          <p:cNvPr id="3" name="Content Placeholder 2"/>
          <p:cNvSpPr>
            <a:spLocks noGrp="1"/>
          </p:cNvSpPr>
          <p:nvPr>
            <p:ph idx="1"/>
          </p:nvPr>
        </p:nvSpPr>
        <p:spPr/>
        <p:txBody>
          <a:bodyPr>
            <a:normAutofit fontScale="70000" lnSpcReduction="20000"/>
          </a:bodyPr>
          <a:lstStyle/>
          <a:p>
            <a:pPr marL="0" algn="r" rtl="1">
              <a:lnSpc>
                <a:spcPct val="200000"/>
              </a:lnSpc>
              <a:spcBef>
                <a:spcPts val="0"/>
              </a:spcBef>
              <a:spcAft>
                <a:spcPts val="0"/>
              </a:spcAft>
              <a:defRPr/>
            </a:pPr>
            <a:r>
              <a:rPr lang="fa-IR" b="1" dirty="0" smtClean="0">
                <a:solidFill>
                  <a:schemeClr val="bg1"/>
                </a:solidFill>
                <a:ea typeface="Calibri"/>
                <a:cs typeface="Zar" pitchFamily="2" charset="-78"/>
              </a:rPr>
              <a:t>استفاده </a:t>
            </a:r>
            <a:r>
              <a:rPr lang="fa-IR" b="1" dirty="0">
                <a:solidFill>
                  <a:schemeClr val="bg1"/>
                </a:solidFill>
                <a:ea typeface="Calibri"/>
                <a:cs typeface="Zar" pitchFamily="2" charset="-78"/>
              </a:rPr>
              <a:t>از آفت کش ها در </a:t>
            </a:r>
            <a:r>
              <a:rPr lang="fa-IR" b="1" dirty="0" smtClean="0">
                <a:solidFill>
                  <a:schemeClr val="bg1"/>
                </a:solidFill>
                <a:ea typeface="Calibri"/>
                <a:cs typeface="Zar" pitchFamily="2" charset="-78"/>
              </a:rPr>
              <a:t>مقياس وسيع </a:t>
            </a:r>
            <a:r>
              <a:rPr lang="fa-IR" b="1" dirty="0">
                <a:solidFill>
                  <a:schemeClr val="bg1"/>
                </a:solidFill>
                <a:ea typeface="Calibri"/>
                <a:cs typeface="Zar" pitchFamily="2" charset="-78"/>
              </a:rPr>
              <a:t>سبب </a:t>
            </a:r>
            <a:r>
              <a:rPr lang="fa-IR" b="1" dirty="0" smtClean="0">
                <a:solidFill>
                  <a:schemeClr val="bg1"/>
                </a:solidFill>
                <a:ea typeface="Calibri"/>
                <a:cs typeface="Zar" pitchFamily="2" charset="-78"/>
              </a:rPr>
              <a:t>ايجاد </a:t>
            </a:r>
            <a:r>
              <a:rPr lang="fa-IR" b="1" dirty="0">
                <a:solidFill>
                  <a:schemeClr val="bg1"/>
                </a:solidFill>
                <a:ea typeface="Calibri"/>
                <a:cs typeface="Zar" pitchFamily="2" charset="-78"/>
              </a:rPr>
              <a:t>مقاومت </a:t>
            </a:r>
            <a:r>
              <a:rPr lang="fa-IR" b="1" dirty="0" smtClean="0">
                <a:solidFill>
                  <a:schemeClr val="bg1"/>
                </a:solidFill>
                <a:ea typeface="Calibri"/>
                <a:cs typeface="Zar" pitchFamily="2" charset="-78"/>
              </a:rPr>
              <a:t>بالايي </a:t>
            </a:r>
            <a:r>
              <a:rPr lang="fa-IR" b="1" dirty="0">
                <a:solidFill>
                  <a:schemeClr val="bg1"/>
                </a:solidFill>
                <a:ea typeface="Calibri"/>
                <a:cs typeface="Zar" pitchFamily="2" charset="-78"/>
              </a:rPr>
              <a:t>شده است. </a:t>
            </a:r>
            <a:r>
              <a:rPr lang="fa-IR" b="1" dirty="0" smtClean="0">
                <a:solidFill>
                  <a:schemeClr val="bg1"/>
                </a:solidFill>
                <a:ea typeface="Calibri"/>
                <a:cs typeface="Zar" pitchFamily="2" charset="-78"/>
              </a:rPr>
              <a:t>اين </a:t>
            </a:r>
            <a:r>
              <a:rPr lang="fa-IR" b="1" dirty="0">
                <a:solidFill>
                  <a:schemeClr val="bg1"/>
                </a:solidFill>
                <a:ea typeface="Calibri"/>
                <a:cs typeface="Zar" pitchFamily="2" charset="-78"/>
              </a:rPr>
              <a:t>گونه به نظر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رسد که استفاده </a:t>
            </a:r>
            <a:r>
              <a:rPr lang="fa-IR" b="1" dirty="0" smtClean="0">
                <a:solidFill>
                  <a:schemeClr val="bg1"/>
                </a:solidFill>
                <a:ea typeface="Calibri"/>
                <a:cs typeface="Zar" pitchFamily="2" charset="-78"/>
              </a:rPr>
              <a:t>ي چرخشي </a:t>
            </a:r>
            <a:r>
              <a:rPr lang="fa-IR" b="1" dirty="0">
                <a:solidFill>
                  <a:schemeClr val="bg1"/>
                </a:solidFill>
                <a:ea typeface="Calibri"/>
                <a:cs typeface="Zar" pitchFamily="2" charset="-78"/>
              </a:rPr>
              <a:t>از آفت 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غيريكسان در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بر طبق برنامه از </a:t>
            </a:r>
            <a:r>
              <a:rPr lang="fa-IR" b="1" dirty="0" smtClean="0">
                <a:solidFill>
                  <a:schemeClr val="bg1"/>
                </a:solidFill>
                <a:ea typeface="Calibri"/>
                <a:cs typeface="Zar" pitchFamily="2" charset="-78"/>
              </a:rPr>
              <a:t>پيش تعيين </a:t>
            </a:r>
            <a:r>
              <a:rPr lang="fa-IR" b="1" dirty="0">
                <a:solidFill>
                  <a:schemeClr val="bg1"/>
                </a:solidFill>
                <a:ea typeface="Calibri"/>
                <a:cs typeface="Zar" pitchFamily="2" charset="-78"/>
              </a:rPr>
              <a:t>شده و در جهت پاسخ به </a:t>
            </a:r>
            <a:r>
              <a:rPr lang="fa-IR" b="1" dirty="0" smtClean="0">
                <a:solidFill>
                  <a:schemeClr val="bg1"/>
                </a:solidFill>
                <a:ea typeface="Calibri"/>
                <a:cs typeface="Zar" pitchFamily="2" charset="-78"/>
              </a:rPr>
              <a:t>نتايج </a:t>
            </a:r>
            <a:r>
              <a:rPr lang="fa-IR" b="1" dirty="0">
                <a:solidFill>
                  <a:schemeClr val="bg1"/>
                </a:solidFill>
                <a:ea typeface="Calibri"/>
                <a:cs typeface="Zar" pitchFamily="2" charset="-78"/>
              </a:rPr>
              <a:t>حاصل از </a:t>
            </a:r>
            <a:r>
              <a:rPr lang="fa-IR" b="1" dirty="0" smtClean="0">
                <a:solidFill>
                  <a:schemeClr val="bg1"/>
                </a:solidFill>
                <a:ea typeface="Calibri"/>
                <a:cs typeface="Zar" pitchFamily="2" charset="-78"/>
              </a:rPr>
              <a:t>آزمايشات </a:t>
            </a:r>
            <a:r>
              <a:rPr lang="fa-IR" b="1" dirty="0">
                <a:solidFill>
                  <a:schemeClr val="bg1"/>
                </a:solidFill>
                <a:ea typeface="Calibri"/>
                <a:cs typeface="Zar" pitchFamily="2" charset="-78"/>
              </a:rPr>
              <a:t>مقاومت( به عنوان مثال استفاده از </a:t>
            </a:r>
            <a:r>
              <a:rPr lang="fa-IR" b="1" dirty="0" smtClean="0">
                <a:solidFill>
                  <a:schemeClr val="bg1"/>
                </a:solidFill>
                <a:ea typeface="Calibri"/>
                <a:cs typeface="Zar" pitchFamily="2" charset="-78"/>
              </a:rPr>
              <a:t>پايرتروئيدهاي مصنوعي </a:t>
            </a:r>
            <a:r>
              <a:rPr lang="fa-IR" b="1" dirty="0">
                <a:solidFill>
                  <a:schemeClr val="bg1"/>
                </a:solidFill>
                <a:ea typeface="Calibri"/>
                <a:cs typeface="Zar" pitchFamily="2" charset="-78"/>
              </a:rPr>
              <a:t>تا کاربامات ها) </a:t>
            </a:r>
            <a:r>
              <a:rPr lang="fa-IR" b="1" dirty="0" smtClean="0">
                <a:solidFill>
                  <a:schemeClr val="bg1"/>
                </a:solidFill>
                <a:ea typeface="Calibri"/>
                <a:cs typeface="Zar" pitchFamily="2" charset="-78"/>
              </a:rPr>
              <a:t>عملي ترين </a:t>
            </a:r>
            <a:r>
              <a:rPr lang="fa-IR" b="1" dirty="0">
                <a:solidFill>
                  <a:schemeClr val="bg1"/>
                </a:solidFill>
                <a:ea typeface="Calibri"/>
                <a:cs typeface="Zar" pitchFamily="2" charset="-78"/>
              </a:rPr>
              <a:t>روش در </a:t>
            </a:r>
            <a:r>
              <a:rPr lang="fa-IR" b="1" dirty="0" smtClean="0">
                <a:solidFill>
                  <a:schemeClr val="bg1"/>
                </a:solidFill>
                <a:ea typeface="Calibri"/>
                <a:cs typeface="Zar" pitchFamily="2" charset="-78"/>
              </a:rPr>
              <a:t>مديريت </a:t>
            </a:r>
            <a:r>
              <a:rPr lang="fa-IR" b="1" dirty="0">
                <a:solidFill>
                  <a:schemeClr val="bg1"/>
                </a:solidFill>
                <a:ea typeface="Calibri"/>
                <a:cs typeface="Zar" pitchFamily="2" charset="-78"/>
              </a:rPr>
              <a:t>مقاومت در برنامه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سم </a:t>
            </a:r>
            <a:r>
              <a:rPr lang="fa-IR" b="1" dirty="0" smtClean="0">
                <a:solidFill>
                  <a:schemeClr val="bg1"/>
                </a:solidFill>
                <a:ea typeface="Calibri"/>
                <a:cs typeface="Zar" pitchFamily="2" charset="-78"/>
              </a:rPr>
              <a:t>پاشي </a:t>
            </a:r>
            <a:r>
              <a:rPr lang="fa-IR" b="1" dirty="0">
                <a:solidFill>
                  <a:schemeClr val="bg1"/>
                </a:solidFill>
                <a:ea typeface="Calibri"/>
                <a:cs typeface="Zar" pitchFamily="2" charset="-78"/>
              </a:rPr>
              <a:t>است. سازمان </a:t>
            </a:r>
            <a:r>
              <a:rPr lang="fa-IR" b="1" dirty="0" smtClean="0">
                <a:solidFill>
                  <a:schemeClr val="bg1"/>
                </a:solidFill>
                <a:ea typeface="Calibri"/>
                <a:cs typeface="Zar" pitchFamily="2" charset="-78"/>
              </a:rPr>
              <a:t>جهاني </a:t>
            </a:r>
            <a:r>
              <a:rPr lang="fa-IR" b="1" dirty="0">
                <a:solidFill>
                  <a:schemeClr val="bg1"/>
                </a:solidFill>
                <a:ea typeface="Calibri"/>
                <a:cs typeface="Zar" pitchFamily="2" charset="-78"/>
              </a:rPr>
              <a:t>بهداشت( </a:t>
            </a:r>
            <a:r>
              <a:rPr lang="en-US" b="1" dirty="0" smtClean="0">
                <a:solidFill>
                  <a:schemeClr val="bg1"/>
                </a:solidFill>
                <a:latin typeface="Tahoma"/>
                <a:ea typeface="Calibri"/>
                <a:cs typeface="Zar" pitchFamily="2" charset="-78"/>
              </a:rPr>
              <a:t>WHO</a:t>
            </a:r>
            <a:r>
              <a:rPr lang="fa-IR" b="1" dirty="0">
                <a:solidFill>
                  <a:schemeClr val="bg1"/>
                </a:solidFill>
                <a:ea typeface="Calibri"/>
                <a:cs typeface="Zar" pitchFamily="2" charset="-78"/>
              </a:rPr>
              <a:t>) </a:t>
            </a:r>
            <a:r>
              <a:rPr lang="fa-IR" b="1" dirty="0" smtClean="0">
                <a:solidFill>
                  <a:schemeClr val="bg1"/>
                </a:solidFill>
                <a:ea typeface="Calibri"/>
                <a:cs typeface="Zar" pitchFamily="2" charset="-78"/>
              </a:rPr>
              <a:t>کيت هاي آزمايشي استانداردي </a:t>
            </a:r>
            <a:r>
              <a:rPr lang="fa-IR" b="1" dirty="0">
                <a:solidFill>
                  <a:schemeClr val="bg1"/>
                </a:solidFill>
                <a:ea typeface="Calibri"/>
                <a:cs typeface="Zar" pitchFamily="2" charset="-78"/>
              </a:rPr>
              <a:t>را جهت </a:t>
            </a:r>
            <a:r>
              <a:rPr lang="fa-IR" b="1" dirty="0" smtClean="0">
                <a:solidFill>
                  <a:schemeClr val="bg1"/>
                </a:solidFill>
                <a:ea typeface="Calibri"/>
                <a:cs typeface="Zar" pitchFamily="2" charset="-78"/>
              </a:rPr>
              <a:t>تعيين ميزان موفقيت </a:t>
            </a:r>
            <a:r>
              <a:rPr lang="fa-IR" b="1" dirty="0">
                <a:solidFill>
                  <a:schemeClr val="bg1"/>
                </a:solidFill>
                <a:ea typeface="Calibri"/>
                <a:cs typeface="Zar" pitchFamily="2" charset="-78"/>
              </a:rPr>
              <a:t>آفت 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مورد استفاده </a:t>
            </a:r>
            <a:r>
              <a:rPr lang="fa-IR" b="1" dirty="0" smtClean="0">
                <a:solidFill>
                  <a:schemeClr val="bg1"/>
                </a:solidFill>
                <a:ea typeface="Calibri"/>
                <a:cs typeface="Zar" pitchFamily="2" charset="-78"/>
              </a:rPr>
              <a:t>عليه </a:t>
            </a:r>
            <a:r>
              <a:rPr lang="fa-IR" b="1" dirty="0">
                <a:solidFill>
                  <a:schemeClr val="bg1"/>
                </a:solidFill>
                <a:ea typeface="Calibri"/>
                <a:cs typeface="Zar" pitchFamily="2" charset="-78"/>
              </a:rPr>
              <a:t>آفات و </a:t>
            </a:r>
            <a:r>
              <a:rPr lang="fa-IR" b="1" dirty="0" smtClean="0">
                <a:solidFill>
                  <a:schemeClr val="bg1"/>
                </a:solidFill>
                <a:ea typeface="Calibri"/>
                <a:cs typeface="Zar" pitchFamily="2" charset="-78"/>
              </a:rPr>
              <a:t>ناقلين </a:t>
            </a:r>
            <a:r>
              <a:rPr lang="fa-IR" b="1" dirty="0">
                <a:solidFill>
                  <a:schemeClr val="bg1"/>
                </a:solidFill>
                <a:ea typeface="Calibri"/>
                <a:cs typeface="Zar" pitchFamily="2" charset="-78"/>
              </a:rPr>
              <a:t>مهم در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و </a:t>
            </a:r>
            <a:r>
              <a:rPr lang="fa-IR" b="1" dirty="0" smtClean="0">
                <a:solidFill>
                  <a:schemeClr val="bg1"/>
                </a:solidFill>
                <a:ea typeface="Calibri"/>
                <a:cs typeface="Zar" pitchFamily="2" charset="-78"/>
              </a:rPr>
              <a:t>همچنين </a:t>
            </a:r>
            <a:r>
              <a:rPr lang="fa-IR" b="1" dirty="0">
                <a:solidFill>
                  <a:schemeClr val="bg1"/>
                </a:solidFill>
                <a:ea typeface="Calibri"/>
                <a:cs typeface="Zar" pitchFamily="2" charset="-78"/>
              </a:rPr>
              <a:t>دستورالعمل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نظارت بر </a:t>
            </a:r>
            <a:r>
              <a:rPr lang="fa-IR" b="1" dirty="0" smtClean="0">
                <a:solidFill>
                  <a:schemeClr val="bg1"/>
                </a:solidFill>
                <a:ea typeface="Calibri"/>
                <a:cs typeface="Zar" pitchFamily="2" charset="-78"/>
              </a:rPr>
              <a:t>ميزان </a:t>
            </a:r>
            <a:r>
              <a:rPr lang="fa-IR" b="1" dirty="0">
                <a:solidFill>
                  <a:schemeClr val="bg1"/>
                </a:solidFill>
                <a:ea typeface="Calibri"/>
                <a:cs typeface="Zar" pitchFamily="2" charset="-78"/>
              </a:rPr>
              <a:t>مقاومت </a:t>
            </a:r>
            <a:r>
              <a:rPr lang="fa-IR" b="1" dirty="0" smtClean="0">
                <a:solidFill>
                  <a:schemeClr val="bg1"/>
                </a:solidFill>
                <a:ea typeface="Calibri"/>
                <a:cs typeface="Zar" pitchFamily="2" charset="-78"/>
              </a:rPr>
              <a:t>تهيه </a:t>
            </a:r>
            <a:r>
              <a:rPr lang="fa-IR" b="1" dirty="0">
                <a:solidFill>
                  <a:schemeClr val="bg1"/>
                </a:solidFill>
                <a:ea typeface="Calibri"/>
                <a:cs typeface="Zar" pitchFamily="2" charset="-78"/>
              </a:rPr>
              <a:t>کرده است. لذا لازم است قبل از سفارش آفت 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مورد استفاده در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با مرجع </a:t>
            </a:r>
            <a:r>
              <a:rPr lang="fa-IR" b="1" dirty="0" smtClean="0">
                <a:solidFill>
                  <a:schemeClr val="bg1"/>
                </a:solidFill>
                <a:ea typeface="Calibri"/>
                <a:cs typeface="Zar" pitchFamily="2" charset="-78"/>
              </a:rPr>
              <a:t>فني </a:t>
            </a:r>
            <a:r>
              <a:rPr lang="fa-IR" b="1" dirty="0">
                <a:solidFill>
                  <a:schemeClr val="bg1"/>
                </a:solidFill>
                <a:ea typeface="Calibri"/>
                <a:cs typeface="Zar" pitchFamily="2" charset="-78"/>
              </a:rPr>
              <a:t>خود مشورت </a:t>
            </a:r>
            <a:r>
              <a:rPr lang="fa-IR" b="1" dirty="0" smtClean="0">
                <a:solidFill>
                  <a:schemeClr val="bg1"/>
                </a:solidFill>
                <a:ea typeface="Calibri"/>
                <a:cs typeface="Zar" pitchFamily="2" charset="-78"/>
              </a:rPr>
              <a:t>کنيد</a:t>
            </a:r>
            <a:r>
              <a:rPr lang="fa-IR" b="1" dirty="0">
                <a:solidFill>
                  <a:schemeClr val="bg1"/>
                </a:solidFill>
                <a:ea typeface="Calibri"/>
                <a:cs typeface="Zar" pitchFamily="2" charset="-78"/>
              </a:rPr>
              <a:t>.</a:t>
            </a:r>
            <a:endParaRPr lang="en-US" sz="40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pPr algn="ctr">
              <a:defRPr/>
            </a:pPr>
            <a:r>
              <a:rPr lang="fa-IR" b="1" smtClean="0">
                <a:solidFill>
                  <a:schemeClr val="bg1"/>
                </a:solidFill>
                <a:ea typeface="Calibri"/>
                <a:cs typeface="Zar" pitchFamily="2" charset="-78"/>
              </a:rPr>
              <a:t>قوانين</a:t>
            </a:r>
            <a:endParaRPr>
              <a:solidFill>
                <a:schemeClr val="bg1"/>
              </a:solidFill>
              <a:cs typeface="Zar" pitchFamily="2" charset="-78"/>
            </a:endParaRPr>
          </a:p>
        </p:txBody>
      </p:sp>
      <p:sp>
        <p:nvSpPr>
          <p:cNvPr id="3" name="Content Placeholder 2"/>
          <p:cNvSpPr>
            <a:spLocks noGrp="1"/>
          </p:cNvSpPr>
          <p:nvPr>
            <p:ph idx="1"/>
          </p:nvPr>
        </p:nvSpPr>
        <p:spPr>
          <a:xfrm>
            <a:off x="457200" y="1066800"/>
            <a:ext cx="8229600" cy="5029200"/>
          </a:xfrm>
        </p:spPr>
        <p:txBody>
          <a:bodyPr>
            <a:normAutofit fontScale="55000" lnSpcReduction="20000"/>
          </a:bodyPr>
          <a:lstStyle/>
          <a:p>
            <a:pPr marL="0" algn="r" rtl="1">
              <a:lnSpc>
                <a:spcPct val="200000"/>
              </a:lnSpc>
              <a:spcBef>
                <a:spcPts val="0"/>
              </a:spcBef>
              <a:spcAft>
                <a:spcPts val="0"/>
              </a:spcAft>
              <a:defRPr/>
            </a:pPr>
            <a:r>
              <a:rPr lang="fa-IR" b="1" dirty="0" smtClean="0">
                <a:solidFill>
                  <a:schemeClr val="bg1"/>
                </a:solidFill>
                <a:ea typeface="Calibri"/>
                <a:cs typeface="Zar" pitchFamily="2" charset="-78"/>
              </a:rPr>
              <a:t>قوانين </a:t>
            </a:r>
            <a:r>
              <a:rPr lang="fa-IR" b="1" dirty="0">
                <a:solidFill>
                  <a:schemeClr val="bg1"/>
                </a:solidFill>
                <a:ea typeface="Calibri"/>
                <a:cs typeface="Zar" pitchFamily="2" charset="-78"/>
              </a:rPr>
              <a:t>استفاده از آفت 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مورد استفاده در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با توجه به کشور مورد نظر </a:t>
            </a:r>
            <a:r>
              <a:rPr lang="fa-IR" b="1" dirty="0" smtClean="0">
                <a:solidFill>
                  <a:schemeClr val="bg1"/>
                </a:solidFill>
                <a:ea typeface="Calibri"/>
                <a:cs typeface="Zar" pitchFamily="2" charset="-78"/>
              </a:rPr>
              <a:t>تنظيم </a:t>
            </a:r>
            <a:r>
              <a:rPr lang="fa-IR" b="1" dirty="0">
                <a:solidFill>
                  <a:schemeClr val="bg1"/>
                </a:solidFill>
                <a:ea typeface="Calibri"/>
                <a:cs typeface="Zar" pitchFamily="2" charset="-78"/>
              </a:rPr>
              <a:t>شده است. استفاده از </a:t>
            </a:r>
            <a:r>
              <a:rPr lang="fa-IR" b="1" dirty="0" smtClean="0">
                <a:solidFill>
                  <a:schemeClr val="bg1"/>
                </a:solidFill>
                <a:ea typeface="Calibri"/>
                <a:cs typeface="Zar" pitchFamily="2" charset="-78"/>
              </a:rPr>
              <a:t>اين </a:t>
            </a:r>
            <a:r>
              <a:rPr lang="fa-IR" b="1" dirty="0">
                <a:solidFill>
                  <a:schemeClr val="bg1"/>
                </a:solidFill>
                <a:ea typeface="Calibri"/>
                <a:cs typeface="Zar" pitchFamily="2" charset="-78"/>
              </a:rPr>
              <a:t>محصولات بهتر است به طور خاص در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صورت </a:t>
            </a:r>
            <a:r>
              <a:rPr lang="fa-IR" b="1" dirty="0" smtClean="0">
                <a:solidFill>
                  <a:schemeClr val="bg1"/>
                </a:solidFill>
                <a:ea typeface="Calibri"/>
                <a:cs typeface="Zar" pitchFamily="2" charset="-78"/>
              </a:rPr>
              <a:t>گيرد </a:t>
            </a:r>
            <a:r>
              <a:rPr lang="fa-IR" b="1" dirty="0">
                <a:solidFill>
                  <a:schemeClr val="bg1"/>
                </a:solidFill>
                <a:ea typeface="Calibri"/>
                <a:cs typeface="Zar" pitchFamily="2" charset="-78"/>
              </a:rPr>
              <a:t>و در اين راستا اين دسته سموم جهت استفاده بايد مورد </a:t>
            </a:r>
            <a:r>
              <a:rPr lang="fa-IR" b="1" dirty="0" smtClean="0">
                <a:solidFill>
                  <a:schemeClr val="bg1"/>
                </a:solidFill>
                <a:ea typeface="Calibri"/>
                <a:cs typeface="Zar" pitchFamily="2" charset="-78"/>
              </a:rPr>
              <a:t>تائيد </a:t>
            </a:r>
            <a:r>
              <a:rPr lang="fa-IR" b="1" dirty="0">
                <a:solidFill>
                  <a:schemeClr val="bg1"/>
                </a:solidFill>
                <a:ea typeface="Calibri"/>
                <a:cs typeface="Zar" pitchFamily="2" charset="-78"/>
              </a:rPr>
              <a:t>بخش </a:t>
            </a:r>
            <a:r>
              <a:rPr lang="fa-IR" b="1" dirty="0" smtClean="0">
                <a:solidFill>
                  <a:schemeClr val="bg1"/>
                </a:solidFill>
                <a:ea typeface="Calibri"/>
                <a:cs typeface="Zar" pitchFamily="2" charset="-78"/>
              </a:rPr>
              <a:t>ارزيابي </a:t>
            </a:r>
            <a:r>
              <a:rPr lang="fa-IR" b="1" dirty="0">
                <a:solidFill>
                  <a:schemeClr val="bg1"/>
                </a:solidFill>
                <a:ea typeface="Calibri"/>
                <a:cs typeface="Zar" pitchFamily="2" charset="-78"/>
              </a:rPr>
              <a:t>آفت كش هاي سازمان </a:t>
            </a:r>
            <a:r>
              <a:rPr lang="fa-IR" b="1" dirty="0" smtClean="0">
                <a:solidFill>
                  <a:schemeClr val="bg1"/>
                </a:solidFill>
                <a:ea typeface="Calibri"/>
                <a:cs typeface="Zar" pitchFamily="2" charset="-78"/>
              </a:rPr>
              <a:t>جهاني </a:t>
            </a:r>
            <a:r>
              <a:rPr lang="fa-IR" b="1" dirty="0">
                <a:solidFill>
                  <a:schemeClr val="bg1"/>
                </a:solidFill>
                <a:ea typeface="Calibri"/>
                <a:cs typeface="Zar" pitchFamily="2" charset="-78"/>
              </a:rPr>
              <a:t>بهداشت( </a:t>
            </a:r>
            <a:r>
              <a:rPr lang="en-US" b="1" dirty="0" smtClean="0">
                <a:solidFill>
                  <a:schemeClr val="bg1"/>
                </a:solidFill>
                <a:latin typeface="Tahoma"/>
                <a:ea typeface="Calibri"/>
                <a:cs typeface="Zar" pitchFamily="2" charset="-78"/>
              </a:rPr>
              <a:t>WHOPES</a:t>
            </a:r>
            <a:r>
              <a:rPr lang="fa-IR" b="1" dirty="0">
                <a:solidFill>
                  <a:schemeClr val="bg1"/>
                </a:solidFill>
                <a:ea typeface="Calibri"/>
                <a:cs typeface="Zar" pitchFamily="2" charset="-78"/>
              </a:rPr>
              <a:t>) قرار </a:t>
            </a:r>
            <a:r>
              <a:rPr lang="fa-IR" b="1" dirty="0" smtClean="0">
                <a:solidFill>
                  <a:schemeClr val="bg1"/>
                </a:solidFill>
                <a:ea typeface="Calibri"/>
                <a:cs typeface="Zar" pitchFamily="2" charset="-78"/>
              </a:rPr>
              <a:t>گيرد</a:t>
            </a:r>
            <a:r>
              <a:rPr lang="fa-IR" b="1" dirty="0">
                <a:solidFill>
                  <a:schemeClr val="bg1"/>
                </a:solidFill>
                <a:ea typeface="Calibri"/>
                <a:cs typeface="Zar" pitchFamily="2" charset="-78"/>
              </a:rPr>
              <a:t>. قبل از استفاده از هر حشره کشي در هر </a:t>
            </a:r>
            <a:r>
              <a:rPr lang="fa-IR" b="1" dirty="0" smtClean="0">
                <a:solidFill>
                  <a:schemeClr val="bg1"/>
                </a:solidFill>
                <a:ea typeface="Calibri"/>
                <a:cs typeface="Zar" pitchFamily="2" charset="-78"/>
              </a:rPr>
              <a:t>کشوري </a:t>
            </a:r>
            <a:r>
              <a:rPr lang="fa-IR" b="1" dirty="0">
                <a:solidFill>
                  <a:schemeClr val="bg1"/>
                </a:solidFill>
                <a:ea typeface="Calibri"/>
                <a:cs typeface="Zar" pitchFamily="2" charset="-78"/>
              </a:rPr>
              <a:t>بايد مجوز </a:t>
            </a:r>
            <a:r>
              <a:rPr lang="fa-IR" b="1" dirty="0" smtClean="0">
                <a:solidFill>
                  <a:schemeClr val="bg1"/>
                </a:solidFill>
                <a:ea typeface="Calibri"/>
                <a:cs typeface="Zar" pitchFamily="2" charset="-78"/>
              </a:rPr>
              <a:t>بکارگيري </a:t>
            </a:r>
            <a:r>
              <a:rPr lang="fa-IR" b="1" dirty="0">
                <a:solidFill>
                  <a:schemeClr val="bg1"/>
                </a:solidFill>
                <a:ea typeface="Calibri"/>
                <a:cs typeface="Zar" pitchFamily="2" charset="-78"/>
              </a:rPr>
              <a:t>آن از سازمان هاي ذيربط در آن كشور نيز گرفته شود. وزارت بهداشت و درمان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تواند </a:t>
            </a:r>
            <a:r>
              <a:rPr lang="fa-IR" b="1" dirty="0" smtClean="0">
                <a:solidFill>
                  <a:schemeClr val="bg1"/>
                </a:solidFill>
                <a:ea typeface="Calibri"/>
                <a:cs typeface="Zar" pitchFamily="2" charset="-78"/>
              </a:rPr>
              <a:t>ليستي </a:t>
            </a:r>
            <a:r>
              <a:rPr lang="fa-IR" b="1" dirty="0">
                <a:solidFill>
                  <a:schemeClr val="bg1"/>
                </a:solidFill>
                <a:ea typeface="Calibri"/>
                <a:cs typeface="Zar" pitchFamily="2" charset="-78"/>
              </a:rPr>
              <a:t>از آفت 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مورد استفاده در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را كه به تائيد رسيده و ثبت شده است را ارائه دهد. لازم است قبل از </a:t>
            </a:r>
            <a:r>
              <a:rPr lang="fa-IR" b="1" dirty="0" smtClean="0">
                <a:solidFill>
                  <a:schemeClr val="bg1"/>
                </a:solidFill>
                <a:ea typeface="Calibri"/>
                <a:cs typeface="Zar" pitchFamily="2" charset="-78"/>
              </a:rPr>
              <a:t>خريد</a:t>
            </a:r>
            <a:r>
              <a:rPr lang="fa-IR" b="1" dirty="0">
                <a:solidFill>
                  <a:schemeClr val="bg1"/>
                </a:solidFill>
                <a:ea typeface="Calibri"/>
                <a:cs typeface="Zar" pitchFamily="2" charset="-78"/>
              </a:rPr>
              <a:t>، حمل و نقل و واردات آفت 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ثبت نشده، </a:t>
            </a:r>
            <a:r>
              <a:rPr lang="fa-IR" b="1" dirty="0" smtClean="0">
                <a:solidFill>
                  <a:schemeClr val="bg1"/>
                </a:solidFill>
                <a:ea typeface="Calibri"/>
                <a:cs typeface="Zar" pitchFamily="2" charset="-78"/>
              </a:rPr>
              <a:t>مجوزي </a:t>
            </a:r>
            <a:r>
              <a:rPr lang="fa-IR" b="1" dirty="0">
                <a:solidFill>
                  <a:schemeClr val="bg1"/>
                </a:solidFill>
                <a:ea typeface="Calibri"/>
                <a:cs typeface="Zar" pitchFamily="2" charset="-78"/>
              </a:rPr>
              <a:t>جهت واردات </a:t>
            </a:r>
            <a:r>
              <a:rPr lang="fa-IR" b="1" dirty="0" smtClean="0">
                <a:solidFill>
                  <a:schemeClr val="bg1"/>
                </a:solidFill>
                <a:ea typeface="Calibri"/>
                <a:cs typeface="Zar" pitchFamily="2" charset="-78"/>
              </a:rPr>
              <a:t>اين </a:t>
            </a:r>
            <a:r>
              <a:rPr lang="fa-IR" b="1" dirty="0">
                <a:solidFill>
                  <a:schemeClr val="bg1"/>
                </a:solidFill>
                <a:ea typeface="Calibri"/>
                <a:cs typeface="Zar" pitchFamily="2" charset="-78"/>
              </a:rPr>
              <a:t>محصول از مقامات مربوطه </a:t>
            </a:r>
            <a:r>
              <a:rPr lang="fa-IR" b="1" dirty="0" smtClean="0">
                <a:solidFill>
                  <a:schemeClr val="bg1"/>
                </a:solidFill>
                <a:ea typeface="Calibri"/>
                <a:cs typeface="Zar" pitchFamily="2" charset="-78"/>
              </a:rPr>
              <a:t>تهيه کنيد</a:t>
            </a:r>
            <a:r>
              <a:rPr lang="fa-IR" b="1" dirty="0">
                <a:solidFill>
                  <a:schemeClr val="bg1"/>
                </a:solidFill>
                <a:ea typeface="Calibri"/>
                <a:cs typeface="Zar" pitchFamily="2" charset="-78"/>
              </a:rPr>
              <a:t>.</a:t>
            </a:r>
            <a:endParaRPr lang="en-US" sz="4000" b="1" dirty="0">
              <a:solidFill>
                <a:schemeClr val="bg1"/>
              </a:solidFill>
              <a:ea typeface="Calibri"/>
              <a:cs typeface="Zar" pitchFamily="2" charset="-78"/>
            </a:endParaRPr>
          </a:p>
          <a:p>
            <a:pPr marL="0" algn="r" rtl="1">
              <a:lnSpc>
                <a:spcPct val="200000"/>
              </a:lnSpc>
              <a:spcBef>
                <a:spcPts val="0"/>
              </a:spcBef>
              <a:spcAft>
                <a:spcPts val="0"/>
              </a:spcAft>
              <a:defRPr/>
            </a:pPr>
            <a:r>
              <a:rPr lang="fa-IR" b="1" dirty="0" smtClean="0">
                <a:solidFill>
                  <a:schemeClr val="bg1"/>
                </a:solidFill>
                <a:ea typeface="Calibri"/>
                <a:cs typeface="Zar" pitchFamily="2" charset="-78"/>
              </a:rPr>
              <a:t>بازارهاي محلي </a:t>
            </a:r>
            <a:r>
              <a:rPr lang="fa-IR" b="1" dirty="0">
                <a:solidFill>
                  <a:schemeClr val="bg1"/>
                </a:solidFill>
                <a:ea typeface="Calibri"/>
                <a:cs typeface="Zar" pitchFamily="2" charset="-78"/>
              </a:rPr>
              <a:t>و </a:t>
            </a:r>
            <a:r>
              <a:rPr lang="fa-IR" b="1" dirty="0" smtClean="0">
                <a:solidFill>
                  <a:schemeClr val="bg1"/>
                </a:solidFill>
                <a:ea typeface="Calibri"/>
                <a:cs typeface="Zar" pitchFamily="2" charset="-78"/>
              </a:rPr>
              <a:t>بين المللي </a:t>
            </a:r>
            <a:r>
              <a:rPr lang="fa-IR" b="1" dirty="0">
                <a:solidFill>
                  <a:schemeClr val="bg1"/>
                </a:solidFill>
                <a:ea typeface="Calibri"/>
                <a:cs typeface="Zar" pitchFamily="2" charset="-78"/>
              </a:rPr>
              <a:t>آفت کش ها و </a:t>
            </a:r>
            <a:r>
              <a:rPr lang="fa-IR" b="1" dirty="0" smtClean="0">
                <a:solidFill>
                  <a:schemeClr val="bg1"/>
                </a:solidFill>
                <a:ea typeface="Calibri"/>
                <a:cs typeface="Zar" pitchFamily="2" charset="-78"/>
              </a:rPr>
              <a:t>تجهيزات غيراستانداردي </a:t>
            </a:r>
            <a:r>
              <a:rPr lang="fa-IR" b="1" dirty="0">
                <a:solidFill>
                  <a:schemeClr val="bg1"/>
                </a:solidFill>
                <a:ea typeface="Calibri"/>
                <a:cs typeface="Zar" pitchFamily="2" charset="-78"/>
              </a:rPr>
              <a:t>را که به طور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استفاده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شوند را ارائه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دهند که ممکن است در </a:t>
            </a:r>
            <a:r>
              <a:rPr lang="fa-IR" b="1" dirty="0" smtClean="0">
                <a:solidFill>
                  <a:schemeClr val="bg1"/>
                </a:solidFill>
                <a:ea typeface="Calibri"/>
                <a:cs typeface="Zar" pitchFamily="2" charset="-78"/>
              </a:rPr>
              <a:t>شرايط عملياتي </a:t>
            </a:r>
            <a:r>
              <a:rPr lang="fa-IR" b="1" dirty="0">
                <a:solidFill>
                  <a:schemeClr val="bg1"/>
                </a:solidFill>
                <a:ea typeface="Calibri"/>
                <a:cs typeface="Zar" pitchFamily="2" charset="-78"/>
              </a:rPr>
              <a:t>با شکست روبرو شده و باعث </a:t>
            </a:r>
            <a:r>
              <a:rPr lang="fa-IR" b="1" dirty="0" smtClean="0">
                <a:solidFill>
                  <a:schemeClr val="bg1"/>
                </a:solidFill>
                <a:ea typeface="Calibri"/>
                <a:cs typeface="Zar" pitchFamily="2" charset="-78"/>
              </a:rPr>
              <a:t>ايجاد </a:t>
            </a:r>
            <a:r>
              <a:rPr lang="fa-IR" b="1" dirty="0">
                <a:solidFill>
                  <a:schemeClr val="bg1"/>
                </a:solidFill>
                <a:ea typeface="Calibri"/>
                <a:cs typeface="Zar" pitchFamily="2" charset="-78"/>
              </a:rPr>
              <a:t>خطرات </a:t>
            </a:r>
            <a:r>
              <a:rPr lang="fa-IR" b="1" dirty="0" smtClean="0">
                <a:solidFill>
                  <a:schemeClr val="bg1"/>
                </a:solidFill>
                <a:ea typeface="Calibri"/>
                <a:cs typeface="Zar" pitchFamily="2" charset="-78"/>
              </a:rPr>
              <a:t>بهداشتي </a:t>
            </a:r>
            <a:r>
              <a:rPr lang="fa-IR" b="1" dirty="0">
                <a:solidFill>
                  <a:schemeClr val="bg1"/>
                </a:solidFill>
                <a:ea typeface="Calibri"/>
                <a:cs typeface="Zar" pitchFamily="2" charset="-78"/>
              </a:rPr>
              <a:t>و </a:t>
            </a:r>
            <a:r>
              <a:rPr lang="fa-IR" b="1" dirty="0" smtClean="0">
                <a:solidFill>
                  <a:schemeClr val="bg1"/>
                </a:solidFill>
                <a:ea typeface="Calibri"/>
                <a:cs typeface="Zar" pitchFamily="2" charset="-78"/>
              </a:rPr>
              <a:t>زيست محيطي </a:t>
            </a:r>
            <a:r>
              <a:rPr lang="fa-IR" b="1" dirty="0">
                <a:solidFill>
                  <a:schemeClr val="bg1"/>
                </a:solidFill>
                <a:ea typeface="Calibri"/>
                <a:cs typeface="Zar" pitchFamily="2" charset="-78"/>
              </a:rPr>
              <a:t>شود. سموم دفع آفات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بسته </a:t>
            </a:r>
            <a:r>
              <a:rPr lang="fa-IR" b="1" dirty="0" smtClean="0">
                <a:solidFill>
                  <a:schemeClr val="bg1"/>
                </a:solidFill>
                <a:ea typeface="Calibri"/>
                <a:cs typeface="Zar" pitchFamily="2" charset="-78"/>
              </a:rPr>
              <a:t>هايي </a:t>
            </a:r>
            <a:r>
              <a:rPr lang="fa-IR" b="1" dirty="0">
                <a:solidFill>
                  <a:schemeClr val="bg1"/>
                </a:solidFill>
                <a:ea typeface="Calibri"/>
                <a:cs typeface="Zar" pitchFamily="2" charset="-78"/>
              </a:rPr>
              <a:t>هستند که بهتر است به صورت </a:t>
            </a:r>
            <a:r>
              <a:rPr lang="fa-IR" b="1" dirty="0" smtClean="0">
                <a:solidFill>
                  <a:schemeClr val="bg1"/>
                </a:solidFill>
                <a:ea typeface="Calibri"/>
                <a:cs typeface="Zar" pitchFamily="2" charset="-78"/>
              </a:rPr>
              <a:t>محلي خريداري </a:t>
            </a:r>
            <a:r>
              <a:rPr lang="fa-IR" b="1" dirty="0">
                <a:solidFill>
                  <a:schemeClr val="bg1"/>
                </a:solidFill>
                <a:ea typeface="Calibri"/>
                <a:cs typeface="Zar" pitchFamily="2" charset="-78"/>
              </a:rPr>
              <a:t>نشوند. </a:t>
            </a:r>
            <a:r>
              <a:rPr lang="fa-IR" b="1" dirty="0" smtClean="0">
                <a:solidFill>
                  <a:schemeClr val="bg1"/>
                </a:solidFill>
                <a:ea typeface="Calibri"/>
                <a:cs typeface="Zar" pitchFamily="2" charset="-78"/>
              </a:rPr>
              <a:t>اين </a:t>
            </a:r>
            <a:r>
              <a:rPr lang="fa-IR" b="1" dirty="0">
                <a:solidFill>
                  <a:schemeClr val="bg1"/>
                </a:solidFill>
                <a:ea typeface="Calibri"/>
                <a:cs typeface="Zar" pitchFamily="2" charset="-78"/>
              </a:rPr>
              <a:t>کار به سبب </a:t>
            </a:r>
            <a:r>
              <a:rPr lang="fa-IR" b="1" dirty="0" smtClean="0">
                <a:solidFill>
                  <a:schemeClr val="bg1"/>
                </a:solidFill>
                <a:ea typeface="Calibri"/>
                <a:cs typeface="Zar" pitchFamily="2" charset="-78"/>
              </a:rPr>
              <a:t>تضمين </a:t>
            </a:r>
            <a:r>
              <a:rPr lang="fa-IR" b="1" dirty="0">
                <a:solidFill>
                  <a:schemeClr val="bg1"/>
                </a:solidFill>
                <a:ea typeface="Calibri"/>
                <a:cs typeface="Zar" pitchFamily="2" charset="-78"/>
              </a:rPr>
              <a:t>تطبيق </a:t>
            </a:r>
            <a:r>
              <a:rPr lang="fa-IR" b="1" dirty="0" smtClean="0">
                <a:solidFill>
                  <a:schemeClr val="bg1"/>
                </a:solidFill>
                <a:ea typeface="Calibri"/>
                <a:cs typeface="Zar" pitchFamily="2" charset="-78"/>
              </a:rPr>
              <a:t>کيفيت </a:t>
            </a:r>
            <a:r>
              <a:rPr lang="fa-IR" b="1" dirty="0">
                <a:solidFill>
                  <a:schemeClr val="bg1"/>
                </a:solidFill>
                <a:ea typeface="Calibri"/>
                <a:cs typeface="Zar" pitchFamily="2" charset="-78"/>
              </a:rPr>
              <a:t>آفت 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مورد استفاده با طرح </a:t>
            </a:r>
            <a:r>
              <a:rPr lang="fa-IR" b="1" dirty="0" smtClean="0">
                <a:solidFill>
                  <a:schemeClr val="bg1"/>
                </a:solidFill>
                <a:ea typeface="Calibri"/>
                <a:cs typeface="Zar" pitchFamily="2" charset="-78"/>
              </a:rPr>
              <a:t>ارزيابي </a:t>
            </a:r>
            <a:r>
              <a:rPr lang="fa-IR" b="1" dirty="0">
                <a:solidFill>
                  <a:schemeClr val="bg1"/>
                </a:solidFill>
                <a:ea typeface="Calibri"/>
                <a:cs typeface="Zar" pitchFamily="2" charset="-78"/>
              </a:rPr>
              <a:t>واحد دفع آفات سازمان </a:t>
            </a:r>
            <a:r>
              <a:rPr lang="fa-IR" b="1" dirty="0" smtClean="0">
                <a:solidFill>
                  <a:schemeClr val="bg1"/>
                </a:solidFill>
                <a:ea typeface="Calibri"/>
                <a:cs typeface="Zar" pitchFamily="2" charset="-78"/>
              </a:rPr>
              <a:t>جهاني </a:t>
            </a:r>
            <a:r>
              <a:rPr lang="fa-IR" b="1" dirty="0">
                <a:solidFill>
                  <a:schemeClr val="bg1"/>
                </a:solidFill>
                <a:ea typeface="Calibri"/>
                <a:cs typeface="Zar" pitchFamily="2" charset="-78"/>
              </a:rPr>
              <a:t>بهداشت صورت </a:t>
            </a:r>
            <a:r>
              <a:rPr lang="fa-IR" b="1" dirty="0" smtClean="0">
                <a:solidFill>
                  <a:schemeClr val="bg1"/>
                </a:solidFill>
                <a:ea typeface="Calibri"/>
                <a:cs typeface="Zar" pitchFamily="2" charset="-78"/>
              </a:rPr>
              <a:t>مي گيرد</a:t>
            </a:r>
            <a:r>
              <a:rPr lang="fa-IR" b="1" dirty="0">
                <a:solidFill>
                  <a:schemeClr val="bg1"/>
                </a:solidFill>
                <a:ea typeface="Calibri"/>
                <a:cs typeface="Zar" pitchFamily="2" charset="-78"/>
              </a:rPr>
              <a:t>. قبل از سفارش آفت کش </a:t>
            </a:r>
            <a:r>
              <a:rPr lang="fa-IR" b="1" dirty="0" smtClean="0">
                <a:solidFill>
                  <a:schemeClr val="bg1"/>
                </a:solidFill>
                <a:ea typeface="Calibri"/>
                <a:cs typeface="Zar" pitchFamily="2" charset="-78"/>
              </a:rPr>
              <a:t>هاي </a:t>
            </a:r>
            <a:r>
              <a:rPr lang="fa-IR" b="1" dirty="0">
                <a:solidFill>
                  <a:schemeClr val="bg1"/>
                </a:solidFill>
                <a:ea typeface="Calibri"/>
                <a:cs typeface="Zar" pitchFamily="2" charset="-78"/>
              </a:rPr>
              <a:t>مورد استفاده در بهداشت </a:t>
            </a:r>
            <a:r>
              <a:rPr lang="fa-IR" b="1" dirty="0" smtClean="0">
                <a:solidFill>
                  <a:schemeClr val="bg1"/>
                </a:solidFill>
                <a:ea typeface="Calibri"/>
                <a:cs typeface="Zar" pitchFamily="2" charset="-78"/>
              </a:rPr>
              <a:t>عمومي </a:t>
            </a:r>
            <a:r>
              <a:rPr lang="fa-IR" b="1" dirty="0">
                <a:solidFill>
                  <a:schemeClr val="bg1"/>
                </a:solidFill>
                <a:ea typeface="Calibri"/>
                <a:cs typeface="Zar" pitchFamily="2" charset="-78"/>
              </a:rPr>
              <a:t>لازم است با مرجع </a:t>
            </a:r>
            <a:r>
              <a:rPr lang="fa-IR" b="1" dirty="0" smtClean="0">
                <a:solidFill>
                  <a:schemeClr val="bg1"/>
                </a:solidFill>
                <a:ea typeface="Calibri"/>
                <a:cs typeface="Zar" pitchFamily="2" charset="-78"/>
              </a:rPr>
              <a:t>فني </a:t>
            </a:r>
            <a:r>
              <a:rPr lang="fa-IR" b="1" dirty="0">
                <a:solidFill>
                  <a:schemeClr val="bg1"/>
                </a:solidFill>
                <a:ea typeface="Calibri"/>
                <a:cs typeface="Zar" pitchFamily="2" charset="-78"/>
              </a:rPr>
              <a:t>خود مشورت </a:t>
            </a:r>
            <a:r>
              <a:rPr lang="fa-IR" b="1" dirty="0" smtClean="0">
                <a:solidFill>
                  <a:schemeClr val="bg1"/>
                </a:solidFill>
                <a:ea typeface="Calibri"/>
                <a:cs typeface="Zar" pitchFamily="2" charset="-78"/>
              </a:rPr>
              <a:t>کنيد</a:t>
            </a:r>
            <a:r>
              <a:rPr lang="fa-IR" b="1" dirty="0">
                <a:solidFill>
                  <a:schemeClr val="bg1"/>
                </a:solidFill>
                <a:ea typeface="Calibri"/>
                <a:cs typeface="Zar" pitchFamily="2" charset="-78"/>
              </a:rPr>
              <a:t>.</a:t>
            </a:r>
            <a:endParaRPr lang="en-US" sz="40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fa-IR" b="1" smtClean="0">
                <a:solidFill>
                  <a:schemeClr val="bg1"/>
                </a:solidFill>
                <a:effectLst/>
                <a:ea typeface="Times New Roman"/>
                <a:cs typeface="Zar" pitchFamily="2" charset="-78"/>
              </a:rPr>
              <a:t>ملاحظات</a:t>
            </a:r>
            <a:endParaRPr>
              <a:solidFill>
                <a:schemeClr val="bg1"/>
              </a:solidFill>
              <a:cs typeface="Zar" pitchFamily="2" charset="-78"/>
            </a:endParaRPr>
          </a:p>
        </p:txBody>
      </p:sp>
      <p:sp>
        <p:nvSpPr>
          <p:cNvPr id="162819" name="Content Placeholder 2"/>
          <p:cNvSpPr>
            <a:spLocks noGrp="1"/>
          </p:cNvSpPr>
          <p:nvPr>
            <p:ph idx="1"/>
          </p:nvPr>
        </p:nvSpPr>
        <p:spPr/>
        <p:txBody>
          <a:bodyPr/>
          <a:lstStyle/>
          <a:p>
            <a:pPr algn="r" rtl="1">
              <a:lnSpc>
                <a:spcPct val="200000"/>
              </a:lnSpc>
              <a:spcBef>
                <a:spcPct val="0"/>
              </a:spcBef>
              <a:buFont typeface="Symbol" pitchFamily="18" charset="2"/>
              <a:buChar char=""/>
            </a:pPr>
            <a:r>
              <a:rPr lang="fa-IR" altLang="en-US" b="1" smtClean="0">
                <a:solidFill>
                  <a:schemeClr val="bg1"/>
                </a:solidFill>
                <a:ea typeface="Times New Roman" pitchFamily="18" charset="0"/>
                <a:cs typeface="Zar" pitchFamily="2" charset="-78"/>
              </a:rPr>
              <a:t>انتخاب آفت کش هاي بهداشت عمومي بهتر است بدون نظر مرجع فني صورت نگيرد.</a:t>
            </a:r>
            <a:endParaRPr lang="en-US" altLang="en-US" sz="4000" b="1" smtClean="0">
              <a:solidFill>
                <a:schemeClr val="bg1"/>
              </a:solidFill>
              <a:ea typeface="Times New Roman" pitchFamily="18" charset="0"/>
              <a:cs typeface="Zar" pitchFamily="2" charset="-78"/>
            </a:endParaRPr>
          </a:p>
          <a:p>
            <a:pPr algn="r" rtl="1"/>
            <a:r>
              <a:rPr lang="fa-IR" altLang="en-US" b="1" smtClean="0">
                <a:solidFill>
                  <a:schemeClr val="bg1"/>
                </a:solidFill>
                <a:ea typeface="Times New Roman" pitchFamily="18" charset="0"/>
                <a:cs typeface="Zar" pitchFamily="2" charset="-78"/>
              </a:rPr>
              <a:t>آفت کش هاي بهداشت عمومي داراي تائيديه از </a:t>
            </a:r>
            <a:r>
              <a:rPr lang="en-US" altLang="en-US" b="1" smtClean="0">
                <a:solidFill>
                  <a:schemeClr val="bg1"/>
                </a:solidFill>
                <a:latin typeface="Tahoma" pitchFamily="34" charset="0"/>
                <a:ea typeface="Times New Roman" pitchFamily="18" charset="0"/>
                <a:cs typeface="Zar" pitchFamily="2" charset="-78"/>
              </a:rPr>
              <a:t>WHOPES</a:t>
            </a:r>
            <a:r>
              <a:rPr lang="fa-IR" altLang="en-US" b="1" smtClean="0">
                <a:solidFill>
                  <a:schemeClr val="bg1"/>
                </a:solidFill>
                <a:latin typeface="Tahoma" pitchFamily="34" charset="0"/>
                <a:ea typeface="Times New Roman" pitchFamily="18" charset="0"/>
                <a:cs typeface="Zar" pitchFamily="2" charset="-78"/>
              </a:rPr>
              <a:t> ممکن است به سرعت از طرف وزارت بهداشت و درمان يا برنامه ي بين المللي کنترل مالاريا قابل دسترس شوند.</a:t>
            </a:r>
            <a:endParaRPr lang="en-US" altLang="en-US" b="1" smtClean="0">
              <a:solidFill>
                <a:schemeClr val="bg1"/>
              </a:solidFill>
              <a:cs typeface="Zar" pitchFamily="2" charset="-78"/>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fa-IR" smtClean="0">
                <a:solidFill>
                  <a:schemeClr val="bg1"/>
                </a:solidFill>
                <a:effectLst/>
                <a:ea typeface="Times New Roman"/>
                <a:cs typeface="Zar" pitchFamily="2" charset="-78"/>
              </a:rPr>
              <a:t>نکات کليدي در مورد شناخت برچسب هاي آفت کش ها</a:t>
            </a:r>
            <a:endParaRPr>
              <a:solidFill>
                <a:schemeClr val="bg1"/>
              </a:solidFill>
              <a:cs typeface="Zar" pitchFamily="2" charset="-78"/>
            </a:endParaRPr>
          </a:p>
        </p:txBody>
      </p:sp>
      <p:sp>
        <p:nvSpPr>
          <p:cNvPr id="163843" name="Content Placeholder 2"/>
          <p:cNvSpPr>
            <a:spLocks noGrp="1"/>
          </p:cNvSpPr>
          <p:nvPr>
            <p:ph idx="1"/>
          </p:nvPr>
        </p:nvSpPr>
        <p:spPr/>
        <p:txBody>
          <a:bodyPr/>
          <a:lstStyle/>
          <a:p>
            <a:pPr algn="r" rtl="1"/>
            <a:r>
              <a:rPr lang="fa-IR" altLang="en-US" b="1" smtClean="0">
                <a:solidFill>
                  <a:schemeClr val="bg1"/>
                </a:solidFill>
                <a:ea typeface="Times New Roman" pitchFamily="18" charset="0"/>
                <a:cs typeface="Zar" pitchFamily="2" charset="-78"/>
              </a:rPr>
              <a:t>سموم مورد استفاده در دفع آفات بهداشت عمومي بهتر است بر طبق شاخصه هاي سازمان جهاني بهداشت بسته بندي و برچسب گذاري شوند. برچسب ها بايد نشان دهنده ي محتوا، دستورالعمل هاي ايمن( به عنوان مثال هشدارهاي خطر، لباس محافظ پيشنهادي) و اقدامات ممکن در موارد بلع تصادفي و يا آلودگي باشند.</a:t>
            </a:r>
            <a:endParaRPr lang="en-US" altLang="en-US" b="1" smtClean="0">
              <a:solidFill>
                <a:schemeClr val="bg1"/>
              </a:solidFill>
              <a:ea typeface="Times New Roman" pitchFamily="18" charset="0"/>
              <a:cs typeface="Zar" pitchFamily="2" charset="-78"/>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defRPr/>
            </a:pPr>
            <a:r>
              <a:rPr lang="fa-IR" b="1" smtClean="0">
                <a:solidFill>
                  <a:schemeClr val="bg1"/>
                </a:solidFill>
                <a:ea typeface="Calibri"/>
                <a:cs typeface="Zar" pitchFamily="2" charset="-78"/>
              </a:rPr>
              <a:t>اصول</a:t>
            </a:r>
            <a:r>
              <a:rPr b="1" smtClean="0">
                <a:solidFill>
                  <a:schemeClr val="bg1"/>
                </a:solidFill>
                <a:ea typeface="Calibri"/>
                <a:cs typeface="Zar" pitchFamily="2" charset="-78"/>
              </a:rPr>
              <a:t>/</a:t>
            </a:r>
            <a:r>
              <a:rPr lang="fa-IR" sz="4800" b="1" smtClean="0">
                <a:solidFill>
                  <a:schemeClr val="bg1"/>
                </a:solidFill>
                <a:ea typeface="Calibri"/>
                <a:cs typeface="Zar" pitchFamily="2" charset="-78"/>
              </a:rPr>
              <a:t>اسامي تجاري</a:t>
            </a:r>
            <a:endParaRPr>
              <a:solidFill>
                <a:schemeClr val="bg1"/>
              </a:solidFill>
              <a:cs typeface="Zar" pitchFamily="2" charset="-78"/>
            </a:endParaRPr>
          </a:p>
        </p:txBody>
      </p:sp>
      <p:sp>
        <p:nvSpPr>
          <p:cNvPr id="3" name="Content Placeholder 2"/>
          <p:cNvSpPr>
            <a:spLocks noGrp="1"/>
          </p:cNvSpPr>
          <p:nvPr>
            <p:ph idx="1"/>
          </p:nvPr>
        </p:nvSpPr>
        <p:spPr/>
        <p:txBody>
          <a:bodyPr>
            <a:normAutofit/>
          </a:bodyPr>
          <a:lstStyle/>
          <a:p>
            <a:pPr marL="0" algn="r" rtl="1">
              <a:lnSpc>
                <a:spcPct val="200000"/>
              </a:lnSpc>
              <a:spcBef>
                <a:spcPts val="0"/>
              </a:spcBef>
              <a:spcAft>
                <a:spcPts val="0"/>
              </a:spcAft>
              <a:defRPr/>
            </a:pPr>
            <a:r>
              <a:rPr lang="fa-IR" b="1" dirty="0" smtClean="0">
                <a:solidFill>
                  <a:schemeClr val="bg1"/>
                </a:solidFill>
                <a:ea typeface="Calibri"/>
                <a:cs typeface="Zar" pitchFamily="2" charset="-78"/>
              </a:rPr>
              <a:t>ترکيبات حاوي </a:t>
            </a:r>
            <a:r>
              <a:rPr lang="fa-IR" b="1" dirty="0">
                <a:solidFill>
                  <a:schemeClr val="bg1"/>
                </a:solidFill>
                <a:ea typeface="Calibri"/>
                <a:cs typeface="Zar" pitchFamily="2" charset="-78"/>
              </a:rPr>
              <a:t>حشره کش ممکن است تحت نام </a:t>
            </a:r>
            <a:r>
              <a:rPr lang="fa-IR" b="1" dirty="0" smtClean="0">
                <a:solidFill>
                  <a:schemeClr val="bg1"/>
                </a:solidFill>
                <a:ea typeface="Calibri"/>
                <a:cs typeface="Zar" pitchFamily="2" charset="-78"/>
              </a:rPr>
              <a:t>هاي متفاوتي </a:t>
            </a:r>
            <a:r>
              <a:rPr lang="fa-IR" b="1" dirty="0">
                <a:solidFill>
                  <a:schemeClr val="bg1"/>
                </a:solidFill>
                <a:ea typeface="Calibri"/>
                <a:cs typeface="Zar" pitchFamily="2" charset="-78"/>
              </a:rPr>
              <a:t>به فروش برسند. </a:t>
            </a:r>
            <a:r>
              <a:rPr lang="fa-IR" b="1" dirty="0" smtClean="0">
                <a:solidFill>
                  <a:schemeClr val="bg1"/>
                </a:solidFill>
                <a:ea typeface="Calibri"/>
                <a:cs typeface="Zar" pitchFamily="2" charset="-78"/>
              </a:rPr>
              <a:t>اين اسامي </a:t>
            </a:r>
            <a:r>
              <a:rPr lang="fa-IR" b="1" dirty="0">
                <a:solidFill>
                  <a:schemeClr val="bg1"/>
                </a:solidFill>
                <a:ea typeface="Calibri"/>
                <a:cs typeface="Zar" pitchFamily="2" charset="-78"/>
              </a:rPr>
              <a:t>را با نوع ماده </a:t>
            </a:r>
            <a:r>
              <a:rPr lang="fa-IR" b="1" dirty="0" smtClean="0">
                <a:solidFill>
                  <a:schemeClr val="bg1"/>
                </a:solidFill>
                <a:ea typeface="Calibri"/>
                <a:cs typeface="Zar" pitchFamily="2" charset="-78"/>
              </a:rPr>
              <a:t>ي </a:t>
            </a:r>
            <a:r>
              <a:rPr lang="fa-IR" b="1" dirty="0">
                <a:solidFill>
                  <a:schemeClr val="bg1"/>
                </a:solidFill>
                <a:ea typeface="Calibri"/>
                <a:cs typeface="Zar" pitchFamily="2" charset="-78"/>
              </a:rPr>
              <a:t>موثر اشتباه </a:t>
            </a:r>
            <a:r>
              <a:rPr lang="fa-IR" b="1" dirty="0" smtClean="0">
                <a:solidFill>
                  <a:schemeClr val="bg1"/>
                </a:solidFill>
                <a:ea typeface="Calibri"/>
                <a:cs typeface="Zar" pitchFamily="2" charset="-78"/>
              </a:rPr>
              <a:t>نگيريد</a:t>
            </a:r>
            <a:r>
              <a:rPr lang="fa-IR" b="1" dirty="0">
                <a:solidFill>
                  <a:schemeClr val="bg1"/>
                </a:solidFill>
                <a:ea typeface="Calibri"/>
                <a:cs typeface="Zar" pitchFamily="2" charset="-78"/>
              </a:rPr>
              <a:t>. </a:t>
            </a:r>
            <a:r>
              <a:rPr lang="fa-IR" b="1" dirty="0" smtClean="0">
                <a:solidFill>
                  <a:schemeClr val="bg1"/>
                </a:solidFill>
                <a:ea typeface="Calibri"/>
                <a:cs typeface="Zar" pitchFamily="2" charset="-78"/>
              </a:rPr>
              <a:t>براي </a:t>
            </a:r>
            <a:r>
              <a:rPr lang="fa-IR" b="1" dirty="0">
                <a:solidFill>
                  <a:schemeClr val="bg1"/>
                </a:solidFill>
                <a:ea typeface="Calibri"/>
                <a:cs typeface="Zar" pitchFamily="2" charset="-78"/>
              </a:rPr>
              <a:t>نمونه </a:t>
            </a:r>
            <a:r>
              <a:rPr lang="fa-IR" b="1" dirty="0" smtClean="0">
                <a:solidFill>
                  <a:schemeClr val="bg1"/>
                </a:solidFill>
                <a:ea typeface="Calibri"/>
                <a:cs typeface="Zar" pitchFamily="2" charset="-78"/>
              </a:rPr>
              <a:t>فرمولاسيون </a:t>
            </a:r>
            <a:r>
              <a:rPr lang="fa-IR" b="1" dirty="0">
                <a:solidFill>
                  <a:schemeClr val="bg1"/>
                </a:solidFill>
                <a:ea typeface="Calibri"/>
                <a:cs typeface="Zar" pitchFamily="2" charset="-78"/>
              </a:rPr>
              <a:t>سم </a:t>
            </a:r>
            <a:r>
              <a:rPr lang="fa-IR" b="1" dirty="0" smtClean="0">
                <a:solidFill>
                  <a:schemeClr val="bg1"/>
                </a:solidFill>
                <a:ea typeface="Calibri"/>
                <a:cs typeface="Zar" pitchFamily="2" charset="-78"/>
              </a:rPr>
              <a:t>پاشي </a:t>
            </a:r>
            <a:r>
              <a:rPr lang="fa-IR" b="1" dirty="0">
                <a:solidFill>
                  <a:schemeClr val="bg1"/>
                </a:solidFill>
                <a:ea typeface="Calibri"/>
                <a:cs typeface="Zar" pitchFamily="2" charset="-78"/>
              </a:rPr>
              <a:t>حشره کش </a:t>
            </a:r>
            <a:r>
              <a:rPr lang="fa-IR" b="1" dirty="0" smtClean="0">
                <a:solidFill>
                  <a:schemeClr val="bg1"/>
                </a:solidFill>
                <a:ea typeface="Calibri"/>
                <a:cs typeface="Zar" pitchFamily="2" charset="-78"/>
              </a:rPr>
              <a:t>ابقايي </a:t>
            </a:r>
            <a:r>
              <a:rPr lang="fa-IR" b="1" dirty="0">
                <a:solidFill>
                  <a:schemeClr val="bg1"/>
                </a:solidFill>
                <a:ea typeface="Calibri"/>
                <a:cs typeface="Zar" pitchFamily="2" charset="-78"/>
              </a:rPr>
              <a:t>که به طور معمول استفاده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شود با نام </a:t>
            </a:r>
            <a:r>
              <a:rPr lang="fa-IR" b="1" dirty="0" smtClean="0">
                <a:solidFill>
                  <a:schemeClr val="bg1"/>
                </a:solidFill>
                <a:ea typeface="Calibri"/>
                <a:cs typeface="Zar" pitchFamily="2" charset="-78"/>
              </a:rPr>
              <a:t>تجاري </a:t>
            </a:r>
            <a:r>
              <a:rPr lang="en-US" b="1" dirty="0" smtClean="0">
                <a:solidFill>
                  <a:schemeClr val="bg1"/>
                </a:solidFill>
                <a:latin typeface="Tahoma"/>
                <a:ea typeface="Calibri"/>
                <a:cs typeface="Zar" pitchFamily="2" charset="-78"/>
              </a:rPr>
              <a:t>K-</a:t>
            </a:r>
            <a:r>
              <a:rPr lang="en-US" b="1" dirty="0" err="1" smtClean="0">
                <a:solidFill>
                  <a:schemeClr val="bg1"/>
                </a:solidFill>
                <a:latin typeface="Tahoma"/>
                <a:ea typeface="Calibri"/>
                <a:cs typeface="Zar" pitchFamily="2" charset="-78"/>
              </a:rPr>
              <a:t>Othrine</a:t>
            </a:r>
            <a:r>
              <a:rPr lang="en-US" b="1" dirty="0" smtClean="0">
                <a:solidFill>
                  <a:schemeClr val="bg1"/>
                </a:solidFill>
                <a:latin typeface="Tahoma"/>
                <a:ea typeface="Calibri"/>
                <a:cs typeface="Zar" pitchFamily="2" charset="-78"/>
              </a:rPr>
              <a:t>®</a:t>
            </a:r>
            <a:r>
              <a:rPr lang="fa-IR" b="1" dirty="0">
                <a:solidFill>
                  <a:schemeClr val="bg1"/>
                </a:solidFill>
                <a:ea typeface="Calibri"/>
                <a:cs typeface="Zar" pitchFamily="2" charset="-78"/>
              </a:rPr>
              <a:t> به فروش </a:t>
            </a:r>
            <a:r>
              <a:rPr lang="fa-IR" b="1" dirty="0" smtClean="0">
                <a:solidFill>
                  <a:schemeClr val="bg1"/>
                </a:solidFill>
                <a:ea typeface="Calibri"/>
                <a:cs typeface="Zar" pitchFamily="2" charset="-78"/>
              </a:rPr>
              <a:t>مي </a:t>
            </a:r>
            <a:r>
              <a:rPr lang="fa-IR" b="1" dirty="0">
                <a:solidFill>
                  <a:schemeClr val="bg1"/>
                </a:solidFill>
                <a:ea typeface="Calibri"/>
                <a:cs typeface="Zar" pitchFamily="2" charset="-78"/>
              </a:rPr>
              <a:t>رسد در </a:t>
            </a:r>
            <a:r>
              <a:rPr lang="fa-IR" b="1" dirty="0" smtClean="0">
                <a:solidFill>
                  <a:schemeClr val="bg1"/>
                </a:solidFill>
                <a:ea typeface="Calibri"/>
                <a:cs typeface="Zar" pitchFamily="2" charset="-78"/>
              </a:rPr>
              <a:t>حاليکه </a:t>
            </a:r>
            <a:r>
              <a:rPr lang="fa-IR" b="1" dirty="0">
                <a:solidFill>
                  <a:schemeClr val="bg1"/>
                </a:solidFill>
                <a:ea typeface="Calibri"/>
                <a:cs typeface="Zar" pitchFamily="2" charset="-78"/>
              </a:rPr>
              <a:t>ماده </a:t>
            </a:r>
            <a:r>
              <a:rPr lang="fa-IR" b="1" dirty="0" smtClean="0">
                <a:solidFill>
                  <a:schemeClr val="bg1"/>
                </a:solidFill>
                <a:ea typeface="Calibri"/>
                <a:cs typeface="Zar" pitchFamily="2" charset="-78"/>
              </a:rPr>
              <a:t>ي </a:t>
            </a:r>
            <a:r>
              <a:rPr lang="fa-IR" b="1" dirty="0">
                <a:solidFill>
                  <a:schemeClr val="bg1"/>
                </a:solidFill>
                <a:ea typeface="Calibri"/>
                <a:cs typeface="Zar" pitchFamily="2" charset="-78"/>
              </a:rPr>
              <a:t>موثر آن </a:t>
            </a:r>
            <a:r>
              <a:rPr lang="fa-IR" b="1" dirty="0" smtClean="0">
                <a:solidFill>
                  <a:schemeClr val="bg1"/>
                </a:solidFill>
                <a:ea typeface="Calibri"/>
                <a:cs typeface="Zar" pitchFamily="2" charset="-78"/>
              </a:rPr>
              <a:t>دلتامترين </a:t>
            </a:r>
            <a:r>
              <a:rPr lang="fa-IR" b="1" dirty="0">
                <a:solidFill>
                  <a:schemeClr val="bg1"/>
                </a:solidFill>
                <a:ea typeface="Calibri"/>
                <a:cs typeface="Zar" pitchFamily="2" charset="-78"/>
              </a:rPr>
              <a:t>است.</a:t>
            </a:r>
            <a:endParaRPr lang="en-US" sz="4000" b="1" dirty="0">
              <a:solidFill>
                <a:schemeClr val="bg1"/>
              </a:solidFill>
              <a:ea typeface="Calibri"/>
              <a:cs typeface="Zar" pitchFamily="2" charset="-78"/>
            </a:endParaRPr>
          </a:p>
          <a:p>
            <a:pPr>
              <a:defRPr/>
            </a:pPr>
            <a:endParaRPr lang="en-US" dirty="0">
              <a:solidFill>
                <a:schemeClr val="bg1"/>
              </a:solidFill>
              <a:cs typeface="Zar" pitchFamily="2" charset="-78"/>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ector Control Final">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Kimono">
  <a:themeElements>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fontScheme name="Kimon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1_Kimono">
  <a:themeElements>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fontScheme name="Kimon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Vector Control Final</Template>
  <TotalTime>134</TotalTime>
  <Words>12370</Words>
  <Application>Microsoft Office PowerPoint</Application>
  <PresentationFormat>On-screen Show (4:3)</PresentationFormat>
  <Paragraphs>548</Paragraphs>
  <Slides>122</Slides>
  <Notes>1</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122</vt:i4>
      </vt:variant>
    </vt:vector>
  </HeadingPairs>
  <TitlesOfParts>
    <vt:vector size="141" baseType="lpstr">
      <vt:lpstr>宋体</vt:lpstr>
      <vt:lpstr>宋体</vt:lpstr>
      <vt:lpstr>Arial</vt:lpstr>
      <vt:lpstr>Arial Black</vt:lpstr>
      <vt:lpstr>Calibri</vt:lpstr>
      <vt:lpstr>Constantia</vt:lpstr>
      <vt:lpstr>Symbol</vt:lpstr>
      <vt:lpstr>Tahoma</vt:lpstr>
      <vt:lpstr>Times New Roman</vt:lpstr>
      <vt:lpstr>Wingdings</vt:lpstr>
      <vt:lpstr>Wingdings 2</vt:lpstr>
      <vt:lpstr>Zar</vt:lpstr>
      <vt:lpstr>Vector Control Final</vt:lpstr>
      <vt:lpstr>1_Paper</vt:lpstr>
      <vt:lpstr>Kimono</vt:lpstr>
      <vt:lpstr>2_Paper</vt:lpstr>
      <vt:lpstr>1_Kimono</vt:lpstr>
      <vt:lpstr>3_Paper</vt:lpstr>
      <vt:lpstr>Presentation</vt:lpstr>
      <vt:lpstr>PowerPoint Presentation</vt:lpstr>
      <vt:lpstr>PowerPoint Presentation</vt:lpstr>
      <vt:lpstr>PowerPoint Presentation</vt:lpstr>
      <vt:lpstr>PowerPoint Presentation</vt:lpstr>
      <vt:lpstr>PowerPoint Presentation</vt:lpstr>
      <vt:lpstr>آفت</vt:lpstr>
      <vt:lpstr>PowerPoint Presentation</vt:lpstr>
      <vt:lpstr>Mosquito </vt:lpstr>
      <vt:lpstr>Cockroach</vt:lpstr>
      <vt:lpstr>Bedbug</vt:lpstr>
      <vt:lpstr>lice</vt:lpstr>
      <vt:lpstr>Flea</vt:lpstr>
      <vt:lpstr>Housefly</vt:lpstr>
      <vt:lpstr>Ant</vt:lpstr>
      <vt:lpstr>Spider</vt:lpstr>
      <vt:lpstr>Rodents</vt:lpstr>
      <vt:lpstr>Mite</vt:lpstr>
      <vt:lpstr>Ticks</vt:lpstr>
      <vt:lpstr>Centipede</vt:lpstr>
      <vt:lpstr>Sand fly</vt:lpstr>
      <vt:lpstr>Black fly</vt:lpstr>
      <vt:lpstr>Fire ants</vt:lpstr>
      <vt:lpstr>Termite</vt:lpstr>
      <vt:lpstr>Wasps</vt:lpstr>
      <vt:lpstr>Honey bee</vt:lpstr>
      <vt:lpstr>Staphylinidae (rove beetle)</vt:lpstr>
      <vt:lpstr>Meloidea (blister beetle)</vt:lpstr>
      <vt:lpstr>Scorpion</vt:lpstr>
      <vt:lpstr>Millipede</vt:lpstr>
      <vt:lpstr>چه موقع از روش شيميايي استفاده کنيم؟</vt:lpstr>
      <vt:lpstr>سم مناسب و روش مناسب چيست؟</vt:lpstr>
      <vt:lpstr>              چالش هاي ارائه دهندگان خدمات</vt:lpstr>
      <vt:lpstr>آفت کش ها</vt:lpstr>
      <vt:lpstr>فرمولاسيون آفت کش ها</vt:lpstr>
      <vt:lpstr>انواع فرمولاسيون آفت کش ها </vt:lpstr>
      <vt:lpstr>انواع فرمولاسيون آفت کش ها </vt:lpstr>
      <vt:lpstr>مهمترين انواع آفت کشها </vt:lpstr>
      <vt:lpstr>مهمترين انواع آفت کشها </vt:lpstr>
      <vt:lpstr>طبثه بندي حشره‌كش‌ها بر مبناي ساختار شيميايي </vt:lpstr>
      <vt:lpstr>نکات کليدي در مورد سوسري ها</vt:lpstr>
      <vt:lpstr>بيولوژي </vt:lpstr>
      <vt:lpstr>اهميت بهداشتي </vt:lpstr>
      <vt:lpstr>رديابي</vt:lpstr>
      <vt:lpstr>روش هاي کنترل</vt:lpstr>
      <vt:lpstr>نکات کليدي در مورد ساس هاي تختخواب</vt:lpstr>
      <vt:lpstr> بيولوژي </vt:lpstr>
      <vt:lpstr>بيولوژي</vt:lpstr>
      <vt:lpstr>اهميت بهداشتي</vt:lpstr>
      <vt:lpstr>رديابي</vt:lpstr>
      <vt:lpstr>روش هاي کنترل</vt:lpstr>
      <vt:lpstr>ملاحظات</vt:lpstr>
      <vt:lpstr>نکات کليدي در مورد کک ها </vt:lpstr>
      <vt:lpstr>بيولوژي</vt:lpstr>
      <vt:lpstr>اهميت بهداشتي</vt:lpstr>
      <vt:lpstr>رديابي</vt:lpstr>
      <vt:lpstr>روش هاي کنترلي</vt:lpstr>
      <vt:lpstr>ملاحظات</vt:lpstr>
      <vt:lpstr>نکات کليدي در مورد شپش ها </vt:lpstr>
      <vt:lpstr>بيولوژي</vt:lpstr>
      <vt:lpstr>اهميت بهداشتي</vt:lpstr>
      <vt:lpstr>اهميت بهداشتي</vt:lpstr>
      <vt:lpstr>رديابي</vt:lpstr>
      <vt:lpstr>رديابي</vt:lpstr>
      <vt:lpstr>روش هاي کنترلي</vt:lpstr>
      <vt:lpstr>روش هاي کنترلي</vt:lpstr>
      <vt:lpstr>ملاحظات</vt:lpstr>
      <vt:lpstr>نکات کليدي در مورد جوندگان</vt:lpstr>
      <vt:lpstr>بيولوژي</vt:lpstr>
      <vt:lpstr>راههاي تشخيص موش ها</vt:lpstr>
      <vt:lpstr>اهميت بهداشتي</vt:lpstr>
      <vt:lpstr>رديابي </vt:lpstr>
      <vt:lpstr>روش هاي کنترل</vt:lpstr>
      <vt:lpstr>ملاحظات</vt:lpstr>
      <vt:lpstr>نكات كليدي در مورد مگس ها (غير نيش زن) </vt:lpstr>
      <vt:lpstr>بيولوژي</vt:lpstr>
      <vt:lpstr>اهميت بهداشتي</vt:lpstr>
      <vt:lpstr>رديابي</vt:lpstr>
      <vt:lpstr>روشهاي کنترل</vt:lpstr>
      <vt:lpstr>روشهاي کنترل</vt:lpstr>
      <vt:lpstr>روشهاي کنترل</vt:lpstr>
      <vt:lpstr>ملاحظات</vt:lpstr>
      <vt:lpstr>نکات کليدي در مورد مايت ها </vt:lpstr>
      <vt:lpstr>بيولوژي </vt:lpstr>
      <vt:lpstr>بيولوژي</vt:lpstr>
      <vt:lpstr>اهميت بهداشتي </vt:lpstr>
      <vt:lpstr>رديابي </vt:lpstr>
      <vt:lpstr>روش هاي کنترل </vt:lpstr>
      <vt:lpstr>نکات کليدي در مورد خصوصيات آفت کش هاي بهداشت عمومي</vt:lpstr>
      <vt:lpstr>ميزان سميت و خطر </vt:lpstr>
      <vt:lpstr>PowerPoint Presentation</vt:lpstr>
      <vt:lpstr>رده بندي آفت کش هاي بهداشت عمومي</vt:lpstr>
      <vt:lpstr>  ارگانوفسفره ها </vt:lpstr>
      <vt:lpstr>کاربامات ها</vt:lpstr>
      <vt:lpstr>پايرتروئيدهاي مصنوعي</vt:lpstr>
      <vt:lpstr>مقاومت به آفت کش هاي بهداشت عمومي</vt:lpstr>
      <vt:lpstr>قوانين</vt:lpstr>
      <vt:lpstr>ملاحظات</vt:lpstr>
      <vt:lpstr>نکات کليدي در مورد شناخت برچسب هاي آفت کش ها</vt:lpstr>
      <vt:lpstr>اصول/اسامي تجاري</vt:lpstr>
      <vt:lpstr>  غلظت </vt:lpstr>
      <vt:lpstr>فرمولاسيون</vt:lpstr>
      <vt:lpstr>ملاحظات</vt:lpstr>
      <vt:lpstr>ملاحظات</vt:lpstr>
      <vt:lpstr>نکات کليدي در مورد بسته بندي، حمل و نقل، ذخيره سازي و مصرف ايمن سموم آفت کش</vt:lpstr>
      <vt:lpstr>بسته بندي  </vt:lpstr>
      <vt:lpstr>حمل و نقل </vt:lpstr>
      <vt:lpstr>حمل و نقل </vt:lpstr>
      <vt:lpstr>ذخيره سازي </vt:lpstr>
      <vt:lpstr>طريقه ي رفع نشتي يا ريختن سموم آفت کش</vt:lpstr>
      <vt:lpstr>مصرف  </vt:lpstr>
      <vt:lpstr>مصرف</vt:lpstr>
      <vt:lpstr>ملاحظات</vt:lpstr>
      <vt:lpstr>الف ) ذخيره سازي نامناسب سموم آفت کش بهداشت عمومي ب) ذخيره سازي مناسب سموم آفت کش بهداشت عمومي </vt:lpstr>
      <vt:lpstr>نکات کليدي در مورد استفاده ي ايمن از سموم آفت کش بهداشت عمومي</vt:lpstr>
      <vt:lpstr>استراتژي </vt:lpstr>
      <vt:lpstr>هشدارهايي براي پرسنل اجرايي </vt:lpstr>
      <vt:lpstr>هشدارهايي براي پرسنل اجرايي</vt:lpstr>
      <vt:lpstr>هشدارهايي براي افراد ذينفع </vt:lpstr>
      <vt:lpstr>علائم مسموميت </vt:lpstr>
      <vt:lpstr>دستورالعمل هاي ايمني جهت مواجهه با مسموميت ناشي از سموم آفت کش </vt:lpstr>
      <vt:lpstr>ملاحظات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44240240</dc:creator>
  <cp:lastModifiedBy>DJAVAD</cp:lastModifiedBy>
  <cp:revision>12</cp:revision>
  <dcterms:created xsi:type="dcterms:W3CDTF">2016-05-25T19:26:48Z</dcterms:created>
  <dcterms:modified xsi:type="dcterms:W3CDTF">2016-12-25T12:10:57Z</dcterms:modified>
</cp:coreProperties>
</file>