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513" r:id="rId2"/>
    <p:sldId id="1263" r:id="rId3"/>
    <p:sldId id="1264" r:id="rId4"/>
    <p:sldId id="1265" r:id="rId5"/>
    <p:sldId id="1266" r:id="rId6"/>
    <p:sldId id="1267" r:id="rId7"/>
    <p:sldId id="1268" r:id="rId8"/>
    <p:sldId id="1269" r:id="rId9"/>
    <p:sldId id="1270" r:id="rId10"/>
    <p:sldId id="1271" r:id="rId11"/>
    <p:sldId id="1276" r:id="rId12"/>
    <p:sldId id="1272" r:id="rId13"/>
    <p:sldId id="1273" r:id="rId14"/>
    <p:sldId id="1274" r:id="rId15"/>
    <p:sldId id="1275" r:id="rId16"/>
    <p:sldId id="1218" r:id="rId17"/>
    <p:sldId id="1220" r:id="rId18"/>
    <p:sldId id="1221" r:id="rId19"/>
    <p:sldId id="1222" r:id="rId20"/>
    <p:sldId id="1223" r:id="rId21"/>
    <p:sldId id="1224" r:id="rId22"/>
    <p:sldId id="1225" r:id="rId23"/>
    <p:sldId id="1226" r:id="rId24"/>
    <p:sldId id="1227" r:id="rId25"/>
    <p:sldId id="1228" r:id="rId26"/>
    <p:sldId id="1230" r:id="rId27"/>
    <p:sldId id="1231" r:id="rId28"/>
    <p:sldId id="1232" r:id="rId29"/>
    <p:sldId id="1233" r:id="rId30"/>
    <p:sldId id="1234" r:id="rId31"/>
    <p:sldId id="1235" r:id="rId32"/>
    <p:sldId id="1236" r:id="rId33"/>
    <p:sldId id="1237" r:id="rId34"/>
    <p:sldId id="1238" r:id="rId35"/>
    <p:sldId id="1253" r:id="rId36"/>
    <p:sldId id="1240" r:id="rId37"/>
    <p:sldId id="1149" r:id="rId38"/>
    <p:sldId id="1150" r:id="rId39"/>
    <p:sldId id="1148" r:id="rId40"/>
    <p:sldId id="1151" r:id="rId41"/>
    <p:sldId id="1203" r:id="rId42"/>
    <p:sldId id="1152" r:id="rId43"/>
    <p:sldId id="1153" r:id="rId44"/>
    <p:sldId id="1154" r:id="rId45"/>
    <p:sldId id="1155" r:id="rId46"/>
    <p:sldId id="1156" r:id="rId47"/>
    <p:sldId id="1157" r:id="rId48"/>
    <p:sldId id="1158" r:id="rId49"/>
    <p:sldId id="1159" r:id="rId50"/>
    <p:sldId id="1160" r:id="rId51"/>
    <p:sldId id="1161" r:id="rId52"/>
    <p:sldId id="1162" r:id="rId53"/>
    <p:sldId id="1163" r:id="rId54"/>
    <p:sldId id="1164" r:id="rId55"/>
    <p:sldId id="1165" r:id="rId56"/>
    <p:sldId id="1166" r:id="rId57"/>
    <p:sldId id="1167" r:id="rId58"/>
    <p:sldId id="1168" r:id="rId59"/>
    <p:sldId id="1169" r:id="rId60"/>
    <p:sldId id="1170" r:id="rId61"/>
    <p:sldId id="1171" r:id="rId62"/>
    <p:sldId id="1172" r:id="rId63"/>
    <p:sldId id="1173" r:id="rId64"/>
    <p:sldId id="1174" r:id="rId65"/>
    <p:sldId id="1175" r:id="rId66"/>
    <p:sldId id="1176" r:id="rId67"/>
    <p:sldId id="1177" r:id="rId68"/>
    <p:sldId id="1204" r:id="rId69"/>
    <p:sldId id="1178" r:id="rId70"/>
    <p:sldId id="1205" r:id="rId71"/>
    <p:sldId id="1206" r:id="rId72"/>
    <p:sldId id="1207" r:id="rId73"/>
    <p:sldId id="1208" r:id="rId74"/>
    <p:sldId id="1209" r:id="rId75"/>
    <p:sldId id="1210" r:id="rId76"/>
    <p:sldId id="1211" r:id="rId77"/>
    <p:sldId id="1212" r:id="rId78"/>
    <p:sldId id="1213" r:id="rId79"/>
    <p:sldId id="1214" r:id="rId80"/>
    <p:sldId id="1215" r:id="rId81"/>
    <p:sldId id="1180" r:id="rId82"/>
    <p:sldId id="1181" r:id="rId83"/>
    <p:sldId id="1182" r:id="rId84"/>
    <p:sldId id="1183" r:id="rId85"/>
    <p:sldId id="1184" r:id="rId86"/>
    <p:sldId id="1216" r:id="rId87"/>
    <p:sldId id="1186" r:id="rId88"/>
    <p:sldId id="1187" r:id="rId89"/>
    <p:sldId id="1188" r:id="rId90"/>
    <p:sldId id="1189" r:id="rId91"/>
    <p:sldId id="1190" r:id="rId92"/>
    <p:sldId id="1251" r:id="rId93"/>
    <p:sldId id="1138" r:id="rId94"/>
    <p:sldId id="1139" r:id="rId95"/>
    <p:sldId id="1140" r:id="rId96"/>
    <p:sldId id="1252" r:id="rId97"/>
    <p:sldId id="1241" r:id="rId98"/>
    <p:sldId id="1242" r:id="rId99"/>
    <p:sldId id="1243" r:id="rId100"/>
    <p:sldId id="1244" r:id="rId101"/>
    <p:sldId id="1245" r:id="rId102"/>
    <p:sldId id="1246" r:id="rId103"/>
    <p:sldId id="1247" r:id="rId104"/>
    <p:sldId id="1248" r:id="rId105"/>
    <p:sldId id="1258" r:id="rId106"/>
    <p:sldId id="1255" r:id="rId107"/>
    <p:sldId id="1256" r:id="rId108"/>
    <p:sldId id="1257" r:id="rId109"/>
    <p:sldId id="1249" r:id="rId110"/>
    <p:sldId id="1250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F7C9EE"/>
    <a:srgbClr val="EF91DD"/>
    <a:srgbClr val="EE84E6"/>
    <a:srgbClr val="FF66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8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CD677-3FCC-418E-AF22-688C34F9A75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75296D-D95F-4A1A-B4E1-31D4669C4EA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3000" b="1" dirty="0" smtClean="0">
              <a:cs typeface="B Zar" pitchFamily="2" charset="-78"/>
            </a:rPr>
            <a:t>اقتصاد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a-IR" sz="3000" b="1" dirty="0" smtClean="0">
              <a:cs typeface="B Zar" pitchFamily="2" charset="-78"/>
            </a:rPr>
            <a:t>جمهوری اسلامی</a:t>
          </a:r>
          <a:endParaRPr lang="en-US" sz="3000" b="1" dirty="0" smtClean="0">
            <a:cs typeface="B Zar" pitchFamily="2" charset="-78"/>
          </a:endParaRPr>
        </a:p>
      </dgm:t>
    </dgm:pt>
    <dgm:pt modelId="{1A3D6AF0-870E-4ED0-BC14-18741422CB76}" type="parTrans" cxnId="{4EA94A3F-76E7-4858-9DB6-014D4A75EDCD}">
      <dgm:prSet/>
      <dgm:spPr/>
      <dgm:t>
        <a:bodyPr/>
        <a:lstStyle/>
        <a:p>
          <a:endParaRPr lang="en-US"/>
        </a:p>
      </dgm:t>
    </dgm:pt>
    <dgm:pt modelId="{60F1A9A5-6894-462D-A9B4-F32A887C32AB}" type="sibTrans" cxnId="{4EA94A3F-76E7-4858-9DB6-014D4A75EDCD}">
      <dgm:prSet/>
      <dgm:spPr/>
      <dgm:t>
        <a:bodyPr/>
        <a:lstStyle/>
        <a:p>
          <a:endParaRPr lang="en-US"/>
        </a:p>
      </dgm:t>
    </dgm:pt>
    <dgm:pt modelId="{D9206036-6C09-4BCF-8694-10A86495ECE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b="1" dirty="0" smtClean="0">
              <a:cs typeface="B Zar" pitchFamily="2" charset="-78"/>
            </a:rPr>
            <a:t>اقتصاد انقلاب اسلامی</a:t>
          </a:r>
          <a:endParaRPr lang="en-US" b="1" dirty="0" smtClean="0">
            <a:cs typeface="B Zar" pitchFamily="2" charset="-78"/>
          </a:endParaRPr>
        </a:p>
      </dgm:t>
    </dgm:pt>
    <dgm:pt modelId="{BE43A8DB-6186-4673-9CA8-2613CD8345A9}" type="parTrans" cxnId="{D12A9A3F-2B6D-4E1D-9B51-3EAF6B59FDBD}">
      <dgm:prSet/>
      <dgm:spPr/>
      <dgm:t>
        <a:bodyPr/>
        <a:lstStyle/>
        <a:p>
          <a:endParaRPr lang="en-US"/>
        </a:p>
      </dgm:t>
    </dgm:pt>
    <dgm:pt modelId="{8197D569-9844-422B-B64C-251ED6FE9B1D}" type="sibTrans" cxnId="{D12A9A3F-2B6D-4E1D-9B51-3EAF6B59FDBD}">
      <dgm:prSet/>
      <dgm:spPr/>
      <dgm:t>
        <a:bodyPr/>
        <a:lstStyle/>
        <a:p>
          <a:endParaRPr lang="en-US"/>
        </a:p>
      </dgm:t>
    </dgm:pt>
    <dgm:pt modelId="{F374035B-48A7-4070-AD99-D474F3E697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5400" b="1" dirty="0" smtClean="0">
              <a:cs typeface="B Zar" pitchFamily="2" charset="-78"/>
            </a:rPr>
            <a:t>اقتصاد اسلامی</a:t>
          </a:r>
          <a:endParaRPr lang="en-US" sz="5400" b="1" dirty="0">
            <a:cs typeface="B Zar" pitchFamily="2" charset="-78"/>
          </a:endParaRPr>
        </a:p>
      </dgm:t>
    </dgm:pt>
    <dgm:pt modelId="{326D38A0-92D6-4338-8151-464036099E9B}" type="parTrans" cxnId="{EB884E67-C27F-4661-8AA8-F0151EF1720F}">
      <dgm:prSet/>
      <dgm:spPr/>
      <dgm:t>
        <a:bodyPr/>
        <a:lstStyle/>
        <a:p>
          <a:endParaRPr lang="en-US"/>
        </a:p>
      </dgm:t>
    </dgm:pt>
    <dgm:pt modelId="{39AF11F6-4B67-44EA-9C11-F07E3984224B}" type="sibTrans" cxnId="{EB884E67-C27F-4661-8AA8-F0151EF1720F}">
      <dgm:prSet/>
      <dgm:spPr/>
      <dgm:t>
        <a:bodyPr/>
        <a:lstStyle/>
        <a:p>
          <a:endParaRPr lang="en-US"/>
        </a:p>
      </dgm:t>
    </dgm:pt>
    <dgm:pt modelId="{C85AF3E6-590D-4811-BBD5-BCBB6EA6F276}" type="pres">
      <dgm:prSet presAssocID="{8EACD677-3FCC-418E-AF22-688C34F9A759}" presName="Name0" presStyleCnt="0">
        <dgm:presLayoutVars>
          <dgm:dir/>
          <dgm:animLvl val="lvl"/>
          <dgm:resizeHandles val="exact"/>
        </dgm:presLayoutVars>
      </dgm:prSet>
      <dgm:spPr/>
    </dgm:pt>
    <dgm:pt modelId="{408F8A42-7B29-4DE0-8FE7-BC805F702ECB}" type="pres">
      <dgm:prSet presAssocID="{2D75296D-D95F-4A1A-B4E1-31D4669C4EA5}" presName="Name8" presStyleCnt="0"/>
      <dgm:spPr/>
    </dgm:pt>
    <dgm:pt modelId="{5D13D89A-C74D-479F-826C-A3BCC41CD3B9}" type="pres">
      <dgm:prSet presAssocID="{2D75296D-D95F-4A1A-B4E1-31D4669C4EA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E558-C49B-491E-9A92-CF3D07127FA9}" type="pres">
      <dgm:prSet presAssocID="{2D75296D-D95F-4A1A-B4E1-31D4669C4E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2DCC3-4A04-4957-B562-56C223583970}" type="pres">
      <dgm:prSet presAssocID="{D9206036-6C09-4BCF-8694-10A86495ECE1}" presName="Name8" presStyleCnt="0"/>
      <dgm:spPr/>
    </dgm:pt>
    <dgm:pt modelId="{F223EAC0-85E8-4F2F-8A00-AE5B3A4BD8A8}" type="pres">
      <dgm:prSet presAssocID="{D9206036-6C09-4BCF-8694-10A86495ECE1}" presName="level" presStyleLbl="node1" presStyleIdx="1" presStyleCnt="3" custScaleY="650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0CD38-B150-47EE-83BF-66601E3CFD7B}" type="pres">
      <dgm:prSet presAssocID="{D9206036-6C09-4BCF-8694-10A86495EC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E10A-FC9F-43F0-B03B-360A990B9D1C}" type="pres">
      <dgm:prSet presAssocID="{F374035B-48A7-4070-AD99-D474F3E69773}" presName="Name8" presStyleCnt="0"/>
      <dgm:spPr/>
    </dgm:pt>
    <dgm:pt modelId="{B064630A-D301-4AAC-AD39-A454DC739A51}" type="pres">
      <dgm:prSet presAssocID="{F374035B-48A7-4070-AD99-D474F3E69773}" presName="level" presStyleLbl="node1" presStyleIdx="2" presStyleCnt="3" custScaleY="675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1DC33-4012-4DD9-9D65-9F32AB2FF714}" type="pres">
      <dgm:prSet presAssocID="{F374035B-48A7-4070-AD99-D474F3E697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40007-1EA7-41B1-B22E-9464F43F2820}" type="presOf" srcId="{F374035B-48A7-4070-AD99-D474F3E69773}" destId="{3F21DC33-4012-4DD9-9D65-9F32AB2FF714}" srcOrd="1" destOrd="0" presId="urn:microsoft.com/office/officeart/2005/8/layout/pyramid1"/>
    <dgm:cxn modelId="{A0A4ED48-F4BA-4EC8-9C76-FB555E171331}" type="presOf" srcId="{8EACD677-3FCC-418E-AF22-688C34F9A759}" destId="{C85AF3E6-590D-4811-BBD5-BCBB6EA6F276}" srcOrd="0" destOrd="0" presId="urn:microsoft.com/office/officeart/2005/8/layout/pyramid1"/>
    <dgm:cxn modelId="{4EA94A3F-76E7-4858-9DB6-014D4A75EDCD}" srcId="{8EACD677-3FCC-418E-AF22-688C34F9A759}" destId="{2D75296D-D95F-4A1A-B4E1-31D4669C4EA5}" srcOrd="0" destOrd="0" parTransId="{1A3D6AF0-870E-4ED0-BC14-18741422CB76}" sibTransId="{60F1A9A5-6894-462D-A9B4-F32A887C32AB}"/>
    <dgm:cxn modelId="{D12A9A3F-2B6D-4E1D-9B51-3EAF6B59FDBD}" srcId="{8EACD677-3FCC-418E-AF22-688C34F9A759}" destId="{D9206036-6C09-4BCF-8694-10A86495ECE1}" srcOrd="1" destOrd="0" parTransId="{BE43A8DB-6186-4673-9CA8-2613CD8345A9}" sibTransId="{8197D569-9844-422B-B64C-251ED6FE9B1D}"/>
    <dgm:cxn modelId="{90D72B5D-5234-43E6-9F10-0CD7EC70D797}" type="presOf" srcId="{D9206036-6C09-4BCF-8694-10A86495ECE1}" destId="{F223EAC0-85E8-4F2F-8A00-AE5B3A4BD8A8}" srcOrd="0" destOrd="0" presId="urn:microsoft.com/office/officeart/2005/8/layout/pyramid1"/>
    <dgm:cxn modelId="{C88F9714-69BC-4808-9DB2-7E21C2A8422E}" type="presOf" srcId="{D9206036-6C09-4BCF-8694-10A86495ECE1}" destId="{3B90CD38-B150-47EE-83BF-66601E3CFD7B}" srcOrd="1" destOrd="0" presId="urn:microsoft.com/office/officeart/2005/8/layout/pyramid1"/>
    <dgm:cxn modelId="{642C2170-6F9C-4D73-A448-0C32C31F5EF9}" type="presOf" srcId="{2D75296D-D95F-4A1A-B4E1-31D4669C4EA5}" destId="{5D13D89A-C74D-479F-826C-A3BCC41CD3B9}" srcOrd="0" destOrd="0" presId="urn:microsoft.com/office/officeart/2005/8/layout/pyramid1"/>
    <dgm:cxn modelId="{3D70C4CB-D8A9-4513-AA98-CAF7CE83551F}" type="presOf" srcId="{2D75296D-D95F-4A1A-B4E1-31D4669C4EA5}" destId="{CAA4E558-C49B-491E-9A92-CF3D07127FA9}" srcOrd="1" destOrd="0" presId="urn:microsoft.com/office/officeart/2005/8/layout/pyramid1"/>
    <dgm:cxn modelId="{EB884E67-C27F-4661-8AA8-F0151EF1720F}" srcId="{8EACD677-3FCC-418E-AF22-688C34F9A759}" destId="{F374035B-48A7-4070-AD99-D474F3E69773}" srcOrd="2" destOrd="0" parTransId="{326D38A0-92D6-4338-8151-464036099E9B}" sibTransId="{39AF11F6-4B67-44EA-9C11-F07E3984224B}"/>
    <dgm:cxn modelId="{C86A0134-CB2E-4623-B07F-689DF40ECB15}" type="presOf" srcId="{F374035B-48A7-4070-AD99-D474F3E69773}" destId="{B064630A-D301-4AAC-AD39-A454DC739A51}" srcOrd="0" destOrd="0" presId="urn:microsoft.com/office/officeart/2005/8/layout/pyramid1"/>
    <dgm:cxn modelId="{4B465EE9-5D59-4505-8969-E2F323BD9BF5}" type="presParOf" srcId="{C85AF3E6-590D-4811-BBD5-BCBB6EA6F276}" destId="{408F8A42-7B29-4DE0-8FE7-BC805F702ECB}" srcOrd="0" destOrd="0" presId="urn:microsoft.com/office/officeart/2005/8/layout/pyramid1"/>
    <dgm:cxn modelId="{EB7945C7-DA57-49E7-9CC6-DDEC39C2D90C}" type="presParOf" srcId="{408F8A42-7B29-4DE0-8FE7-BC805F702ECB}" destId="{5D13D89A-C74D-479F-826C-A3BCC41CD3B9}" srcOrd="0" destOrd="0" presId="urn:microsoft.com/office/officeart/2005/8/layout/pyramid1"/>
    <dgm:cxn modelId="{DB29D728-6B78-4F85-ACE8-42AC315BFD69}" type="presParOf" srcId="{408F8A42-7B29-4DE0-8FE7-BC805F702ECB}" destId="{CAA4E558-C49B-491E-9A92-CF3D07127FA9}" srcOrd="1" destOrd="0" presId="urn:microsoft.com/office/officeart/2005/8/layout/pyramid1"/>
    <dgm:cxn modelId="{AE0D2D9C-78D0-4CB3-B2C3-B18ED2D42320}" type="presParOf" srcId="{C85AF3E6-590D-4811-BBD5-BCBB6EA6F276}" destId="{F982DCC3-4A04-4957-B562-56C223583970}" srcOrd="1" destOrd="0" presId="urn:microsoft.com/office/officeart/2005/8/layout/pyramid1"/>
    <dgm:cxn modelId="{B0D817E4-2BAA-437F-8588-4E4F79A3DDEE}" type="presParOf" srcId="{F982DCC3-4A04-4957-B562-56C223583970}" destId="{F223EAC0-85E8-4F2F-8A00-AE5B3A4BD8A8}" srcOrd="0" destOrd="0" presId="urn:microsoft.com/office/officeart/2005/8/layout/pyramid1"/>
    <dgm:cxn modelId="{8EEED087-CDD1-4865-A9B9-673869F8AE24}" type="presParOf" srcId="{F982DCC3-4A04-4957-B562-56C223583970}" destId="{3B90CD38-B150-47EE-83BF-66601E3CFD7B}" srcOrd="1" destOrd="0" presId="urn:microsoft.com/office/officeart/2005/8/layout/pyramid1"/>
    <dgm:cxn modelId="{2717C311-126F-4052-9D06-A8BD90D66671}" type="presParOf" srcId="{C85AF3E6-590D-4811-BBD5-BCBB6EA6F276}" destId="{11F9E10A-FC9F-43F0-B03B-360A990B9D1C}" srcOrd="2" destOrd="0" presId="urn:microsoft.com/office/officeart/2005/8/layout/pyramid1"/>
    <dgm:cxn modelId="{95104098-6C25-4313-A92D-BFB117C586B9}" type="presParOf" srcId="{11F9E10A-FC9F-43F0-B03B-360A990B9D1C}" destId="{B064630A-D301-4AAC-AD39-A454DC739A51}" srcOrd="0" destOrd="0" presId="urn:microsoft.com/office/officeart/2005/8/layout/pyramid1"/>
    <dgm:cxn modelId="{A30FDDBF-270D-4BF2-BAC9-ED996B662212}" type="presParOf" srcId="{11F9E10A-FC9F-43F0-B03B-360A990B9D1C}" destId="{3F21DC33-4012-4DD9-9D65-9F32AB2FF714}" srcOrd="1" destOrd="0" presId="urn:microsoft.com/office/officeart/2005/8/layout/pyramid1"/>
  </dgm:cxnLst>
  <dgm:bg/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CD677-3FCC-418E-AF22-688C34F9A75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75296D-D95F-4A1A-B4E1-31D4669C4EA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3000" b="1" dirty="0" smtClean="0">
              <a:cs typeface="B Zar" pitchFamily="2" charset="-78"/>
            </a:rPr>
            <a:t>اقتصاد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a-IR" sz="3000" b="1" dirty="0" smtClean="0">
              <a:cs typeface="B Zar" pitchFamily="2" charset="-78"/>
            </a:rPr>
            <a:t>جمهوری اسلامی</a:t>
          </a:r>
          <a:endParaRPr lang="en-US" sz="3000" b="1" dirty="0" smtClean="0">
            <a:cs typeface="B Zar" pitchFamily="2" charset="-78"/>
          </a:endParaRPr>
        </a:p>
      </dgm:t>
    </dgm:pt>
    <dgm:pt modelId="{1A3D6AF0-870E-4ED0-BC14-18741422CB76}" type="parTrans" cxnId="{4EA94A3F-76E7-4858-9DB6-014D4A75EDCD}">
      <dgm:prSet/>
      <dgm:spPr/>
      <dgm:t>
        <a:bodyPr/>
        <a:lstStyle/>
        <a:p>
          <a:endParaRPr lang="en-US"/>
        </a:p>
      </dgm:t>
    </dgm:pt>
    <dgm:pt modelId="{60F1A9A5-6894-462D-A9B4-F32A887C32AB}" type="sibTrans" cxnId="{4EA94A3F-76E7-4858-9DB6-014D4A75EDCD}">
      <dgm:prSet/>
      <dgm:spPr/>
      <dgm:t>
        <a:bodyPr/>
        <a:lstStyle/>
        <a:p>
          <a:endParaRPr lang="en-US"/>
        </a:p>
      </dgm:t>
    </dgm:pt>
    <dgm:pt modelId="{D9206036-6C09-4BCF-8694-10A86495ECE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b="1" dirty="0" smtClean="0">
              <a:cs typeface="B Zar" pitchFamily="2" charset="-78"/>
            </a:rPr>
            <a:t>اقتصاد انقلاب اسلامی</a:t>
          </a:r>
          <a:endParaRPr lang="en-US" b="1" dirty="0" smtClean="0">
            <a:cs typeface="B Zar" pitchFamily="2" charset="-78"/>
          </a:endParaRPr>
        </a:p>
      </dgm:t>
    </dgm:pt>
    <dgm:pt modelId="{BE43A8DB-6186-4673-9CA8-2613CD8345A9}" type="parTrans" cxnId="{D12A9A3F-2B6D-4E1D-9B51-3EAF6B59FDBD}">
      <dgm:prSet/>
      <dgm:spPr/>
      <dgm:t>
        <a:bodyPr/>
        <a:lstStyle/>
        <a:p>
          <a:endParaRPr lang="en-US"/>
        </a:p>
      </dgm:t>
    </dgm:pt>
    <dgm:pt modelId="{8197D569-9844-422B-B64C-251ED6FE9B1D}" type="sibTrans" cxnId="{D12A9A3F-2B6D-4E1D-9B51-3EAF6B59FDBD}">
      <dgm:prSet/>
      <dgm:spPr/>
      <dgm:t>
        <a:bodyPr/>
        <a:lstStyle/>
        <a:p>
          <a:endParaRPr lang="en-US"/>
        </a:p>
      </dgm:t>
    </dgm:pt>
    <dgm:pt modelId="{F374035B-48A7-4070-AD99-D474F3E6977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a-IR" sz="5400" b="1" dirty="0" smtClean="0">
              <a:cs typeface="B Zar" pitchFamily="2" charset="-78"/>
            </a:rPr>
            <a:t>اقتصاد اسلامی</a:t>
          </a:r>
          <a:endParaRPr lang="en-US" sz="5400" b="1" dirty="0">
            <a:cs typeface="B Zar" pitchFamily="2" charset="-78"/>
          </a:endParaRPr>
        </a:p>
      </dgm:t>
    </dgm:pt>
    <dgm:pt modelId="{326D38A0-92D6-4338-8151-464036099E9B}" type="parTrans" cxnId="{EB884E67-C27F-4661-8AA8-F0151EF1720F}">
      <dgm:prSet/>
      <dgm:spPr/>
      <dgm:t>
        <a:bodyPr/>
        <a:lstStyle/>
        <a:p>
          <a:endParaRPr lang="en-US"/>
        </a:p>
      </dgm:t>
    </dgm:pt>
    <dgm:pt modelId="{39AF11F6-4B67-44EA-9C11-F07E3984224B}" type="sibTrans" cxnId="{EB884E67-C27F-4661-8AA8-F0151EF1720F}">
      <dgm:prSet/>
      <dgm:spPr/>
      <dgm:t>
        <a:bodyPr/>
        <a:lstStyle/>
        <a:p>
          <a:endParaRPr lang="en-US"/>
        </a:p>
      </dgm:t>
    </dgm:pt>
    <dgm:pt modelId="{C85AF3E6-590D-4811-BBD5-BCBB6EA6F276}" type="pres">
      <dgm:prSet presAssocID="{8EACD677-3FCC-418E-AF22-688C34F9A759}" presName="Name0" presStyleCnt="0">
        <dgm:presLayoutVars>
          <dgm:dir/>
          <dgm:animLvl val="lvl"/>
          <dgm:resizeHandles val="exact"/>
        </dgm:presLayoutVars>
      </dgm:prSet>
      <dgm:spPr/>
    </dgm:pt>
    <dgm:pt modelId="{408F8A42-7B29-4DE0-8FE7-BC805F702ECB}" type="pres">
      <dgm:prSet presAssocID="{2D75296D-D95F-4A1A-B4E1-31D4669C4EA5}" presName="Name8" presStyleCnt="0"/>
      <dgm:spPr/>
    </dgm:pt>
    <dgm:pt modelId="{5D13D89A-C74D-479F-826C-A3BCC41CD3B9}" type="pres">
      <dgm:prSet presAssocID="{2D75296D-D95F-4A1A-B4E1-31D4669C4EA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E558-C49B-491E-9A92-CF3D07127FA9}" type="pres">
      <dgm:prSet presAssocID="{2D75296D-D95F-4A1A-B4E1-31D4669C4E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2DCC3-4A04-4957-B562-56C223583970}" type="pres">
      <dgm:prSet presAssocID="{D9206036-6C09-4BCF-8694-10A86495ECE1}" presName="Name8" presStyleCnt="0"/>
      <dgm:spPr/>
    </dgm:pt>
    <dgm:pt modelId="{F223EAC0-85E8-4F2F-8A00-AE5B3A4BD8A8}" type="pres">
      <dgm:prSet presAssocID="{D9206036-6C09-4BCF-8694-10A86495ECE1}" presName="level" presStyleLbl="node1" presStyleIdx="1" presStyleCnt="3" custScaleY="650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0CD38-B150-47EE-83BF-66601E3CFD7B}" type="pres">
      <dgm:prSet presAssocID="{D9206036-6C09-4BCF-8694-10A86495EC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E10A-FC9F-43F0-B03B-360A990B9D1C}" type="pres">
      <dgm:prSet presAssocID="{F374035B-48A7-4070-AD99-D474F3E69773}" presName="Name8" presStyleCnt="0"/>
      <dgm:spPr/>
    </dgm:pt>
    <dgm:pt modelId="{B064630A-D301-4AAC-AD39-A454DC739A51}" type="pres">
      <dgm:prSet presAssocID="{F374035B-48A7-4070-AD99-D474F3E69773}" presName="level" presStyleLbl="node1" presStyleIdx="2" presStyleCnt="3" custScaleY="675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1DC33-4012-4DD9-9D65-9F32AB2FF714}" type="pres">
      <dgm:prSet presAssocID="{F374035B-48A7-4070-AD99-D474F3E697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40007-1EA7-41B1-B22E-9464F43F2820}" type="presOf" srcId="{F374035B-48A7-4070-AD99-D474F3E69773}" destId="{3F21DC33-4012-4DD9-9D65-9F32AB2FF714}" srcOrd="1" destOrd="0" presId="urn:microsoft.com/office/officeart/2005/8/layout/pyramid1"/>
    <dgm:cxn modelId="{A0A4ED48-F4BA-4EC8-9C76-FB555E171331}" type="presOf" srcId="{8EACD677-3FCC-418E-AF22-688C34F9A759}" destId="{C85AF3E6-590D-4811-BBD5-BCBB6EA6F276}" srcOrd="0" destOrd="0" presId="urn:microsoft.com/office/officeart/2005/8/layout/pyramid1"/>
    <dgm:cxn modelId="{4EA94A3F-76E7-4858-9DB6-014D4A75EDCD}" srcId="{8EACD677-3FCC-418E-AF22-688C34F9A759}" destId="{2D75296D-D95F-4A1A-B4E1-31D4669C4EA5}" srcOrd="0" destOrd="0" parTransId="{1A3D6AF0-870E-4ED0-BC14-18741422CB76}" sibTransId="{60F1A9A5-6894-462D-A9B4-F32A887C32AB}"/>
    <dgm:cxn modelId="{D12A9A3F-2B6D-4E1D-9B51-3EAF6B59FDBD}" srcId="{8EACD677-3FCC-418E-AF22-688C34F9A759}" destId="{D9206036-6C09-4BCF-8694-10A86495ECE1}" srcOrd="1" destOrd="0" parTransId="{BE43A8DB-6186-4673-9CA8-2613CD8345A9}" sibTransId="{8197D569-9844-422B-B64C-251ED6FE9B1D}"/>
    <dgm:cxn modelId="{90D72B5D-5234-43E6-9F10-0CD7EC70D797}" type="presOf" srcId="{D9206036-6C09-4BCF-8694-10A86495ECE1}" destId="{F223EAC0-85E8-4F2F-8A00-AE5B3A4BD8A8}" srcOrd="0" destOrd="0" presId="urn:microsoft.com/office/officeart/2005/8/layout/pyramid1"/>
    <dgm:cxn modelId="{C88F9714-69BC-4808-9DB2-7E21C2A8422E}" type="presOf" srcId="{D9206036-6C09-4BCF-8694-10A86495ECE1}" destId="{3B90CD38-B150-47EE-83BF-66601E3CFD7B}" srcOrd="1" destOrd="0" presId="urn:microsoft.com/office/officeart/2005/8/layout/pyramid1"/>
    <dgm:cxn modelId="{642C2170-6F9C-4D73-A448-0C32C31F5EF9}" type="presOf" srcId="{2D75296D-D95F-4A1A-B4E1-31D4669C4EA5}" destId="{5D13D89A-C74D-479F-826C-A3BCC41CD3B9}" srcOrd="0" destOrd="0" presId="urn:microsoft.com/office/officeart/2005/8/layout/pyramid1"/>
    <dgm:cxn modelId="{3D70C4CB-D8A9-4513-AA98-CAF7CE83551F}" type="presOf" srcId="{2D75296D-D95F-4A1A-B4E1-31D4669C4EA5}" destId="{CAA4E558-C49B-491E-9A92-CF3D07127FA9}" srcOrd="1" destOrd="0" presId="urn:microsoft.com/office/officeart/2005/8/layout/pyramid1"/>
    <dgm:cxn modelId="{EB884E67-C27F-4661-8AA8-F0151EF1720F}" srcId="{8EACD677-3FCC-418E-AF22-688C34F9A759}" destId="{F374035B-48A7-4070-AD99-D474F3E69773}" srcOrd="2" destOrd="0" parTransId="{326D38A0-92D6-4338-8151-464036099E9B}" sibTransId="{39AF11F6-4B67-44EA-9C11-F07E3984224B}"/>
    <dgm:cxn modelId="{C86A0134-CB2E-4623-B07F-689DF40ECB15}" type="presOf" srcId="{F374035B-48A7-4070-AD99-D474F3E69773}" destId="{B064630A-D301-4AAC-AD39-A454DC739A51}" srcOrd="0" destOrd="0" presId="urn:microsoft.com/office/officeart/2005/8/layout/pyramid1"/>
    <dgm:cxn modelId="{4B465EE9-5D59-4505-8969-E2F323BD9BF5}" type="presParOf" srcId="{C85AF3E6-590D-4811-BBD5-BCBB6EA6F276}" destId="{408F8A42-7B29-4DE0-8FE7-BC805F702ECB}" srcOrd="0" destOrd="0" presId="urn:microsoft.com/office/officeart/2005/8/layout/pyramid1"/>
    <dgm:cxn modelId="{EB7945C7-DA57-49E7-9CC6-DDEC39C2D90C}" type="presParOf" srcId="{408F8A42-7B29-4DE0-8FE7-BC805F702ECB}" destId="{5D13D89A-C74D-479F-826C-A3BCC41CD3B9}" srcOrd="0" destOrd="0" presId="urn:microsoft.com/office/officeart/2005/8/layout/pyramid1"/>
    <dgm:cxn modelId="{DB29D728-6B78-4F85-ACE8-42AC315BFD69}" type="presParOf" srcId="{408F8A42-7B29-4DE0-8FE7-BC805F702ECB}" destId="{CAA4E558-C49B-491E-9A92-CF3D07127FA9}" srcOrd="1" destOrd="0" presId="urn:microsoft.com/office/officeart/2005/8/layout/pyramid1"/>
    <dgm:cxn modelId="{AE0D2D9C-78D0-4CB3-B2C3-B18ED2D42320}" type="presParOf" srcId="{C85AF3E6-590D-4811-BBD5-BCBB6EA6F276}" destId="{F982DCC3-4A04-4957-B562-56C223583970}" srcOrd="1" destOrd="0" presId="urn:microsoft.com/office/officeart/2005/8/layout/pyramid1"/>
    <dgm:cxn modelId="{B0D817E4-2BAA-437F-8588-4E4F79A3DDEE}" type="presParOf" srcId="{F982DCC3-4A04-4957-B562-56C223583970}" destId="{F223EAC0-85E8-4F2F-8A00-AE5B3A4BD8A8}" srcOrd="0" destOrd="0" presId="urn:microsoft.com/office/officeart/2005/8/layout/pyramid1"/>
    <dgm:cxn modelId="{8EEED087-CDD1-4865-A9B9-673869F8AE24}" type="presParOf" srcId="{F982DCC3-4A04-4957-B562-56C223583970}" destId="{3B90CD38-B150-47EE-83BF-66601E3CFD7B}" srcOrd="1" destOrd="0" presId="urn:microsoft.com/office/officeart/2005/8/layout/pyramid1"/>
    <dgm:cxn modelId="{2717C311-126F-4052-9D06-A8BD90D66671}" type="presParOf" srcId="{C85AF3E6-590D-4811-BBD5-BCBB6EA6F276}" destId="{11F9E10A-FC9F-43F0-B03B-360A990B9D1C}" srcOrd="2" destOrd="0" presId="urn:microsoft.com/office/officeart/2005/8/layout/pyramid1"/>
    <dgm:cxn modelId="{95104098-6C25-4313-A92D-BFB117C586B9}" type="presParOf" srcId="{11F9E10A-FC9F-43F0-B03B-360A990B9D1C}" destId="{B064630A-D301-4AAC-AD39-A454DC739A51}" srcOrd="0" destOrd="0" presId="urn:microsoft.com/office/officeart/2005/8/layout/pyramid1"/>
    <dgm:cxn modelId="{A30FDDBF-270D-4BF2-BAC9-ED996B662212}" type="presParOf" srcId="{11F9E10A-FC9F-43F0-B03B-360A990B9D1C}" destId="{3F21DC33-4012-4DD9-9D65-9F32AB2FF714}" srcOrd="1" destOrd="0" presId="urn:microsoft.com/office/officeart/2005/8/layout/pyramid1"/>
  </dgm:cxnLst>
  <dgm:bg/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3D89A-C74D-479F-826C-A3BCC41CD3B9}">
      <dsp:nvSpPr>
        <dsp:cNvPr id="0" name=""/>
        <dsp:cNvSpPr/>
      </dsp:nvSpPr>
      <dsp:spPr>
        <a:xfrm>
          <a:off x="2388713" y="0"/>
          <a:ext cx="3604572" cy="2588738"/>
        </a:xfrm>
        <a:prstGeom prst="trapezoid">
          <a:avLst>
            <a:gd name="adj" fmla="val 6962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3000" b="1" kern="1200" dirty="0" smtClean="0">
              <a:cs typeface="B Zar" pitchFamily="2" charset="-78"/>
            </a:rPr>
            <a:t>اقتصاد </a:t>
          </a: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3000" b="1" kern="1200" dirty="0" smtClean="0">
              <a:cs typeface="B Zar" pitchFamily="2" charset="-78"/>
            </a:rPr>
            <a:t>جمهوری اسلامی</a:t>
          </a:r>
          <a:endParaRPr lang="en-US" sz="3000" b="1" kern="1200" dirty="0" smtClean="0">
            <a:cs typeface="B Zar" pitchFamily="2" charset="-78"/>
          </a:endParaRPr>
        </a:p>
      </dsp:txBody>
      <dsp:txXfrm>
        <a:off x="2388713" y="0"/>
        <a:ext cx="3604572" cy="2588738"/>
      </dsp:txXfrm>
    </dsp:sp>
    <dsp:sp modelId="{F223EAC0-85E8-4F2F-8A00-AE5B3A4BD8A8}">
      <dsp:nvSpPr>
        <dsp:cNvPr id="0" name=""/>
        <dsp:cNvSpPr/>
      </dsp:nvSpPr>
      <dsp:spPr>
        <a:xfrm>
          <a:off x="1217119" y="2588738"/>
          <a:ext cx="5947760" cy="1682835"/>
        </a:xfrm>
        <a:prstGeom prst="trapezoid">
          <a:avLst>
            <a:gd name="adj" fmla="val 6962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B Zar" pitchFamily="2" charset="-78"/>
            </a:rPr>
            <a:t>اقتصاد انقلاب اسلامی</a:t>
          </a:r>
          <a:endParaRPr lang="en-US" sz="4300" b="1" kern="1200" dirty="0" smtClean="0">
            <a:cs typeface="B Zar" pitchFamily="2" charset="-78"/>
          </a:endParaRPr>
        </a:p>
      </dsp:txBody>
      <dsp:txXfrm>
        <a:off x="2257977" y="2588738"/>
        <a:ext cx="3866044" cy="1682835"/>
      </dsp:txXfrm>
    </dsp:sp>
    <dsp:sp modelId="{B064630A-D301-4AAC-AD39-A454DC739A51}">
      <dsp:nvSpPr>
        <dsp:cNvPr id="0" name=""/>
        <dsp:cNvSpPr/>
      </dsp:nvSpPr>
      <dsp:spPr>
        <a:xfrm>
          <a:off x="0" y="4271573"/>
          <a:ext cx="8382000" cy="1748226"/>
        </a:xfrm>
        <a:prstGeom prst="trapezoid">
          <a:avLst>
            <a:gd name="adj" fmla="val 6962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dirty="0" smtClean="0">
              <a:cs typeface="B Zar" pitchFamily="2" charset="-78"/>
            </a:rPr>
            <a:t>اقتصاد اسلامی</a:t>
          </a:r>
          <a:endParaRPr lang="en-US" sz="5400" b="1" kern="1200" dirty="0">
            <a:cs typeface="B Zar" pitchFamily="2" charset="-78"/>
          </a:endParaRPr>
        </a:p>
      </dsp:txBody>
      <dsp:txXfrm>
        <a:off x="1466849" y="4271573"/>
        <a:ext cx="5448300" cy="1748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3D89A-C74D-479F-826C-A3BCC41CD3B9}">
      <dsp:nvSpPr>
        <dsp:cNvPr id="0" name=""/>
        <dsp:cNvSpPr/>
      </dsp:nvSpPr>
      <dsp:spPr>
        <a:xfrm>
          <a:off x="2388713" y="0"/>
          <a:ext cx="3604572" cy="2588738"/>
        </a:xfrm>
        <a:prstGeom prst="trapezoid">
          <a:avLst>
            <a:gd name="adj" fmla="val 6962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3000" b="1" kern="1200" dirty="0" smtClean="0">
              <a:cs typeface="B Zar" pitchFamily="2" charset="-78"/>
            </a:rPr>
            <a:t>اقتصاد </a:t>
          </a: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3000" b="1" kern="1200" dirty="0" smtClean="0">
              <a:cs typeface="B Zar" pitchFamily="2" charset="-78"/>
            </a:rPr>
            <a:t>جمهوری اسلامی</a:t>
          </a:r>
          <a:endParaRPr lang="en-US" sz="3000" b="1" kern="1200" dirty="0" smtClean="0">
            <a:cs typeface="B Zar" pitchFamily="2" charset="-78"/>
          </a:endParaRPr>
        </a:p>
      </dsp:txBody>
      <dsp:txXfrm>
        <a:off x="2388713" y="0"/>
        <a:ext cx="3604572" cy="2588738"/>
      </dsp:txXfrm>
    </dsp:sp>
    <dsp:sp modelId="{F223EAC0-85E8-4F2F-8A00-AE5B3A4BD8A8}">
      <dsp:nvSpPr>
        <dsp:cNvPr id="0" name=""/>
        <dsp:cNvSpPr/>
      </dsp:nvSpPr>
      <dsp:spPr>
        <a:xfrm>
          <a:off x="1217119" y="2588738"/>
          <a:ext cx="5947760" cy="1682835"/>
        </a:xfrm>
        <a:prstGeom prst="trapezoid">
          <a:avLst>
            <a:gd name="adj" fmla="val 6962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B Zar" pitchFamily="2" charset="-78"/>
            </a:rPr>
            <a:t>اقتصاد انقلاب اسلامی</a:t>
          </a:r>
          <a:endParaRPr lang="en-US" sz="4300" b="1" kern="1200" dirty="0" smtClean="0">
            <a:cs typeface="B Zar" pitchFamily="2" charset="-78"/>
          </a:endParaRPr>
        </a:p>
      </dsp:txBody>
      <dsp:txXfrm>
        <a:off x="2257977" y="2588738"/>
        <a:ext cx="3866044" cy="1682835"/>
      </dsp:txXfrm>
    </dsp:sp>
    <dsp:sp modelId="{B064630A-D301-4AAC-AD39-A454DC739A51}">
      <dsp:nvSpPr>
        <dsp:cNvPr id="0" name=""/>
        <dsp:cNvSpPr/>
      </dsp:nvSpPr>
      <dsp:spPr>
        <a:xfrm>
          <a:off x="0" y="4271573"/>
          <a:ext cx="8382000" cy="1748226"/>
        </a:xfrm>
        <a:prstGeom prst="trapezoid">
          <a:avLst>
            <a:gd name="adj" fmla="val 6962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dirty="0" smtClean="0">
              <a:cs typeface="B Zar" pitchFamily="2" charset="-78"/>
            </a:rPr>
            <a:t>اقتصاد اسلامی</a:t>
          </a:r>
          <a:endParaRPr lang="en-US" sz="5400" b="1" kern="1200" dirty="0">
            <a:cs typeface="B Zar" pitchFamily="2" charset="-78"/>
          </a:endParaRPr>
        </a:p>
      </dsp:txBody>
      <dsp:txXfrm>
        <a:off x="1466849" y="4271573"/>
        <a:ext cx="5448300" cy="174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B17C-AAED-447F-98F1-83DF9B78E453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CEC3-E71A-4140-9682-CEC8DDFDF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2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6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8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0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CEC3-E71A-4140-9682-CEC8DDFDF55D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4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70808"/>
            <a:ext cx="8258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6912768" cy="2016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773-9596-4874-ABF6-86F0446AE1C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7D04-9FFF-4938-941C-FD8367FB2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 descr="D:\WORK\WORK BAHMAN\Eghtedare\power\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13881"/>
            <a:ext cx="3077341" cy="34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Noorang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85827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1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66863"/>
            <a:ext cx="85439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6336704" cy="21602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F44-4918-4D2B-B7EA-5B6F0473212F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5404-566D-496B-80EF-BA13F77C53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Acer\Desktop\Noorang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85827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9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mailto:Dr.h.abdolmaleki@gmail.com" TargetMode="External"/><Relationship Id="rId2" Type="http://schemas.openxmlformats.org/officeDocument/2006/relationships/hyperlink" Target="mailto:Dr.abdolmaleki@mihan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rabdolmaleki.i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r.h.abdolmaleki@gmail.com" TargetMode="External"/><Relationship Id="rId2" Type="http://schemas.openxmlformats.org/officeDocument/2006/relationships/hyperlink" Target="mailto:Dr.abdolmaleki@mihan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rabdolmaleki.ir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SI\Desktop\suspend.mov" TargetMode="Externa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abdolmaleki\&#1605;&#1585;&#1570;&#1578;-%20&#1705;&#1575;&#1606;&#1608;&#1606;%20&#1578;&#1585;&#1576;&#1740;&#1578;%20&#1608;%20&#1575;&#1602;&#1578;&#1589;&#1575;&#1583;\&#1580;&#1604;&#1587;&#1575;&#1578;&#1548;%20&#1606;&#1588;&#1587;&#1578;%20&#1607;&#1575;%20&#1608;%20&#1587;&#1582;&#1606;&#1585;&#1575;&#1606;&#1740;%20&#1607;&#1575;\&#1575;&#1587;&#1578;&#1575;&#1606;&#1583;&#1575;&#1585;&#1740;%20&#1575;&#1604;&#1576;&#1585;&#1586;-%2094-11-05\&#1705;&#1604;&#1740;&#1662;%20&#1607;&#1575;\&#1705;&#1604;&#1740;&#1662;%20&#1586;&#1740;&#1576;&#1575;&#1740;%20&#1581;&#1605;&#1575;&#1740;&#1578;%20&#1575;&#1586;%20&#1575;&#1602;&#1578;&#1589;&#1575;&#1583;&#1740;%20&#1605;&#1604;&#1740;.MP4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abdolmaleki\&#1605;&#1585;&#1570;&#1578;-%20&#1705;&#1575;&#1606;&#1608;&#1606;%20&#1578;&#1585;&#1576;&#1740;&#1578;%20&#1608;%20&#1575;&#1602;&#1578;&#1589;&#1575;&#1583;\&#1580;&#1604;&#1587;&#1575;&#1578;&#1548;%20&#1606;&#1588;&#1587;&#1578;%20&#1607;&#1575;%20&#1608;%20&#1587;&#1582;&#1606;&#1585;&#1575;&#1606;&#1740;%20&#1607;&#1575;\&#1575;&#1587;&#1578;&#1575;&#1606;&#1583;&#1575;&#1585;&#1740;%20&#1575;&#1604;&#1576;&#1585;&#1586;-%2094-11-05\&#1705;&#1604;&#1740;&#1662;%20&#1607;&#1575;\&#1583;&#1740;&#1585;&#1740;&#1606;%20&#1583;&#1740;&#1585;&#1740;&#1606;...%20&#1608;&#1575;&#1605;%20&#1711;&#1585;&#1601;&#1578;&#1606;.MP4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abdolmaleki\&#1605;&#1585;&#1570;&#1578;-%20&#1705;&#1575;&#1606;&#1608;&#1606;%20&#1578;&#1585;&#1576;&#1740;&#1578;%20&#1608;%20&#1575;&#1602;&#1578;&#1589;&#1575;&#1583;\&#1580;&#1604;&#1587;&#1575;&#1578;&#1548;%20&#1606;&#1588;&#1587;&#1578;%20&#1607;&#1575;%20&#1608;%20&#1587;&#1582;&#1606;&#1585;&#1575;&#1606;&#1740;%20&#1607;&#1575;\&#1575;&#1587;&#1578;&#1575;&#1606;&#1583;&#1575;&#1585;&#1740;%20&#1575;&#1604;&#1576;&#1585;&#1586;-%2094-11-05\&#1705;&#1604;&#1740;&#1662;%20&#1607;&#1575;\kasbo-kar_low_site.mp4" TargetMode="Externa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abdolmaleki\&#1605;&#1585;&#1570;&#1578;-%20&#1705;&#1575;&#1606;&#1608;&#1606;%20&#1578;&#1585;&#1576;&#1740;&#1578;%20&#1608;%20&#1575;&#1602;&#1578;&#1589;&#1575;&#1583;\&#1580;&#1604;&#1587;&#1575;&#1578;&#1548;%20&#1606;&#1588;&#1587;&#1578;%20&#1607;&#1575;%20&#1608;%20&#1587;&#1582;&#1606;&#1585;&#1575;&#1606;&#1740;%20&#1607;&#1575;\&#1575;&#1587;&#1578;&#1575;&#1606;&#1583;&#1575;&#1585;&#1740;%20&#1575;&#1604;&#1576;&#1585;&#1586;-%2094-11-05\&#1705;&#1604;&#1740;&#1662;%20&#1607;&#1575;\&#1601;&#1740;&#1604;&#1605;_%20&#1605;&#1580;&#1605;&#1608;&#1593;&#1607;%20&#1705;&#1604;&#1740;&#1662;%20&#1607;&#1575;&#1740;%20&#1605;&#1593;&#1575;&#1608;&#1606;&#1578;%20&#1587;&#1740;&#1575;&#1587;&#1740;%2011-&#1575;&#1602;&#1578;&#1589;&#1575;&#1583;&#1605;&#1602;&#1575;&#1608;&#1605;&#1578;&#1740;.mp4" TargetMode="Externa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bdolmaleki\&#1605;&#1585;&#1570;&#1578;-%20&#1705;&#1575;&#1606;&#1608;&#1606;%20&#1578;&#1585;&#1576;&#1740;&#1578;%20&#1608;%20&#1575;&#1602;&#1578;&#1589;&#1575;&#1583;\&#1580;&#1604;&#1587;&#1575;&#1578;&#1548;%20&#1606;&#1588;&#1587;&#1578;%20&#1607;&#1575;%20&#1608;%20&#1587;&#1582;&#1606;&#1585;&#1575;&#1606;&#1740;%20&#1607;&#1575;\&#1575;&#1587;&#1578;&#1575;&#1606;&#1583;&#1575;&#1585;&#1740;%20&#1575;&#1604;&#1576;&#1585;&#1586;-%2094-11-05\&#1705;&#1604;&#1740;&#1662;%20&#1607;&#1575;\&#1575;&#1604;%20&#1587;&#1740;%20&#1583;&#1740;%20&#1605;&#1585;&#1711;&#1576;&#1575;&#1585;.MP4" TargetMode="External"/><Relationship Id="rId2" Type="http://schemas.openxmlformats.org/officeDocument/2006/relationships/hyperlink" Target="file:///D:\abdolmaleki\&#1605;&#1585;&#1570;&#1578;-%20&#1705;&#1575;&#1606;&#1608;&#1606;%20&#1578;&#1585;&#1576;&#1740;&#1578;%20&#1608;%20&#1575;&#1602;&#1578;&#1589;&#1575;&#1583;\&#1580;&#1604;&#1587;&#1575;&#1578;&#1548;%20&#1606;&#1588;&#1587;&#1578;%20&#1607;&#1575;%20&#1608;%20&#1587;&#1582;&#1606;&#1585;&#1575;&#1606;&#1740;%20&#1607;&#1575;\&#1575;&#1587;&#1578;&#1575;&#1606;&#1583;&#1575;&#1585;&#1740;%20&#1575;&#1604;&#1576;&#1585;&#1586;-%2094-11-05\&#1705;&#1604;&#1740;&#1662;%20&#1607;&#1575;\kalaye-khareji_low.mp4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3.MP4" TargetMode="External"/><Relationship Id="rId2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4.flv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bdolmaleki\&#1605;&#1585;&#1570;&#1578;-%20&#1705;&#1575;&#1606;&#1608;&#1606;%20&#1578;&#1585;&#1576;&#1740;&#1578;%20&#1608;%20&#1575;&#1602;&#1578;&#1589;&#1575;&#1583;\&#1580;&#1604;&#1587;&#1575;&#1578;&#1548;%20&#1606;&#1588;&#1587;&#1578;%20&#1607;&#1575;%20&#1608;%20&#1587;&#1582;&#1606;&#1585;&#1575;&#1606;&#1740;%20&#1607;&#1575;\&#1575;&#1587;&#1578;&#1575;&#1606;&#1583;&#1575;&#1585;&#1740;%20&#1575;&#1604;&#1576;&#1585;&#1586;-%2094-11-05\&#1705;&#1604;&#1740;&#1662;%20&#1607;&#1575;\&#1583;&#1740;&#1585;&#1740;&#1606;%20&#1583;&#1740;&#1585;&#1740;&#1606;%20-%20&#1605;&#1582;&#1578;&#1604;&#1587;%20&#1575;&#1602;&#1578;&#1589;&#1575;&#1583;&#1740;.MP4" TargetMode="External"/><Relationship Id="rId2" Type="http://schemas.openxmlformats.org/officeDocument/2006/relationships/hyperlink" Target="file:///D:\abdolmaleki\&#1605;&#1585;&#1570;&#1578;-%20&#1705;&#1575;&#1606;&#1608;&#1606;%20&#1578;&#1585;&#1576;&#1740;&#1578;%20&#1608;%20&#1575;&#1602;&#1578;&#1589;&#1575;&#1583;\&#1580;&#1604;&#1587;&#1575;&#1578;&#1548;%20&#1606;&#1588;&#1587;&#1578;%20&#1607;&#1575;%20&#1608;%20&#1587;&#1582;&#1606;&#1585;&#1575;&#1606;&#1740;%20&#1607;&#1575;\&#1575;&#1587;&#1578;&#1575;&#1606;&#1583;&#1575;&#1585;&#1740;%20&#1575;&#1604;&#1576;&#1585;&#1586;-%2094-11-05\&#1705;&#1604;&#1740;&#1662;%20&#1607;&#1575;\&#1575;&#1602;&#1578;&#1589;&#1575;&#1583;%20&#1583;&#1575;&#1606;&#1588;%20&#1576;&#1606;&#1740;&#1575;&#1606;.mp4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605;&#1584;&#1575;&#1705;&#1585;&#1575;&#1578;%20&#1608;%20&#1578;&#1581;&#1585;&#1740;&#1605;%20&#1607;&#1575;\media-Nucleare\&#1606;&#1711;&#1575;&#1607;%20&#1576;&#1607;%20&#1576;&#1740;&#1585;&#1608;&#1606;%20&#1740;&#1705;%20&#1606;&#1711;&#1575;&#1607;%20&#1593;&#1602;&#1740;&#1605;&#1548;%20&#1594;&#1604;&#1591;%20&#1608;%20&#1576;&#1740;%20&#1601;&#1575;&#1740;&#1583;&#1607;-%20&#1581;&#1590;&#1585;&#1578;%20&#1570;&#1602;&#1575;.mpg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6934200" cy="1981200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5000" b="1" dirty="0" smtClean="0">
                <a:latin typeface="+mn-lt"/>
                <a:ea typeface="+mn-ea"/>
                <a:cs typeface="B Titr" pitchFamily="2" charset="-78"/>
              </a:rPr>
              <a:t>الگوی آمریکا در</a:t>
            </a:r>
            <a:r>
              <a:rPr lang="fa-I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 نبرد </a:t>
            </a:r>
            <a:r>
              <a:rPr lang="fa-I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اقتصادی</a:t>
            </a:r>
            <a:r>
              <a:rPr lang="fa-IR" sz="5000" b="1" dirty="0" smtClean="0">
                <a:latin typeface="+mn-lt"/>
                <a:ea typeface="+mn-ea"/>
                <a:cs typeface="B Titr" pitchFamily="2" charset="-78"/>
              </a:rPr>
              <a:t> با </a:t>
            </a:r>
            <a:r>
              <a:rPr lang="fa-I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انقلاب اسلامی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5029200"/>
            <a:ext cx="6629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دکتر حجت‌الله عبدالملکی</a:t>
            </a:r>
          </a:p>
          <a:p>
            <a:pPr algn="ctr" rtl="1"/>
            <a:endParaRPr lang="fa-IR" sz="6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عضو هیات علمی دانشکده معارف اسلامی و اقتصاد </a:t>
            </a: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رییس کارگروه اقتصاد مقاومتی سازمان بسیج اساتید کشور</a:t>
            </a: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59823"/>
            <a:ext cx="1371600" cy="18451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956955" y="990600"/>
            <a:ext cx="5510645" cy="6251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320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000" b="1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اقتصاد مقاومتی در پازل استکبارستیزی</a:t>
            </a:r>
            <a:endParaRPr lang="fa-IR" sz="3000" b="1" dirty="0">
              <a:solidFill>
                <a:schemeClr val="bg2">
                  <a:lumMod val="25000"/>
                </a:schemeClr>
              </a:solidFill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4" y="233005"/>
            <a:ext cx="1545326" cy="136719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85800" y="1053811"/>
            <a:ext cx="7924800" cy="1123950"/>
          </a:xfrm>
          <a:prstGeom prst="wedgeEllipseCallout">
            <a:avLst>
              <a:gd name="adj1" fmla="val -11783"/>
              <a:gd name="adj2" fmla="val 86292"/>
            </a:avLst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 رهیافت تقابل در "</a:t>
            </a:r>
            <a:r>
              <a:rPr lang="fa-IR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"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91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28800" y="152400"/>
            <a:ext cx="54864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ظرفیت های اقتصاد ایران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؟!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4305300" y="1104900"/>
            <a:ext cx="6096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8382000" cy="914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تولید ملی در سال1394:  حدود 1350 میلیارد دلار (</a:t>
            </a:r>
            <a:r>
              <a:rPr lang="en-US" sz="2600" b="1" dirty="0" smtClean="0">
                <a:solidFill>
                  <a:schemeClr val="tx1"/>
                </a:solidFill>
                <a:cs typeface="B Titr" pitchFamily="2" charset="-78"/>
              </a:rPr>
              <a:t>PPP</a:t>
            </a:r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)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7048500" y="2628900"/>
            <a:ext cx="6096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76400" y="2819401"/>
            <a:ext cx="5257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رشد بخش کشاورزی و صنایع وابسته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7010400" y="2971800"/>
            <a:ext cx="12954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086600" y="5867400"/>
            <a:ext cx="762000" cy="3810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676400" y="3505200"/>
            <a:ext cx="5638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فرآوری نفت و گاز در داخل (عدم خام فروشی)</a:t>
            </a:r>
          </a:p>
        </p:txBody>
      </p:sp>
      <p:sp>
        <p:nvSpPr>
          <p:cNvPr id="15" name="Bent-Up Arrow 14"/>
          <p:cNvSpPr/>
          <p:nvPr/>
        </p:nvSpPr>
        <p:spPr>
          <a:xfrm rot="5400000" flipV="1">
            <a:off x="6934200" y="3352800"/>
            <a:ext cx="20574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76400" y="4191000"/>
            <a:ext cx="58674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بهره برداری 5 درصدی از سرمایه نخبگانی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715000"/>
            <a:ext cx="6553200" cy="914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تولید ملی در سال 1430:              45 هزار میلیارد دلار</a:t>
            </a:r>
          </a:p>
        </p:txBody>
      </p:sp>
      <p:sp>
        <p:nvSpPr>
          <p:cNvPr id="16" name="Bent-Up Arrow 15"/>
          <p:cNvSpPr/>
          <p:nvPr/>
        </p:nvSpPr>
        <p:spPr>
          <a:xfrm rot="5400000" flipV="1">
            <a:off x="6972299" y="3695701"/>
            <a:ext cx="2743201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76400" y="4876801"/>
            <a:ext cx="62484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رشد متناسب بخش های خدماتی (بانک، بازرگانی و ...)</a:t>
            </a:r>
          </a:p>
        </p:txBody>
      </p:sp>
      <p:sp>
        <p:nvSpPr>
          <p:cNvPr id="24" name="Left Brace 23"/>
          <p:cNvSpPr/>
          <p:nvPr/>
        </p:nvSpPr>
        <p:spPr>
          <a:xfrm>
            <a:off x="1101501" y="2705099"/>
            <a:ext cx="727299" cy="2819400"/>
          </a:xfrm>
          <a:prstGeom prst="leftBrace">
            <a:avLst>
              <a:gd name="adj1" fmla="val 8333"/>
              <a:gd name="adj2" fmla="val 43815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Callout 24"/>
          <p:cNvSpPr/>
          <p:nvPr/>
        </p:nvSpPr>
        <p:spPr>
          <a:xfrm>
            <a:off x="0" y="1057274"/>
            <a:ext cx="3368140" cy="1409699"/>
          </a:xfrm>
          <a:prstGeom prst="wedgeEllipseCallout">
            <a:avLst>
              <a:gd name="adj1" fmla="val -14986"/>
              <a:gd name="adj2" fmla="val 146681"/>
            </a:avLst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الگوی صحیح بهره برداری!</a:t>
            </a:r>
            <a:endParaRPr lang="en-US" sz="28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-152400" y="2057400"/>
            <a:ext cx="9144000" cy="3352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قدرت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دوم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اقتصادی جهان</a:t>
            </a:r>
          </a:p>
          <a:p>
            <a:pPr algn="ctr"/>
            <a:r>
              <a:rPr lang="fa-I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(پس از </a:t>
            </a:r>
            <a:r>
              <a:rPr lang="fa-I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چین </a:t>
            </a:r>
            <a:r>
              <a:rPr lang="fa-I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 بالاتر از </a:t>
            </a:r>
            <a:r>
              <a:rPr lang="fa-I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آمریکا</a:t>
            </a:r>
            <a:r>
              <a:rPr lang="fa-I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</a:t>
            </a:r>
            <a:endParaRPr lang="en-US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3048001" y="1063367"/>
            <a:ext cx="5829299" cy="1264162"/>
          </a:xfrm>
          <a:prstGeom prst="wedgeEllipseCallout">
            <a:avLst>
              <a:gd name="adj1" fmla="val -19750"/>
              <a:gd name="adj2" fmla="val 108882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مبنای </a:t>
            </a:r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جنگ اقتصادی </a:t>
            </a:r>
            <a:r>
              <a:rPr lang="fa-IR" sz="2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غرب (آمریکا) با ج.ا. ایران!!!</a:t>
            </a:r>
            <a:endParaRPr lang="en-US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9" name="Action Button: Forward or Next 18">
            <a:hlinkClick r:id="rId2" action="ppaction://hlinksldjump" highlightClick="1"/>
          </p:cNvPr>
          <p:cNvSpPr/>
          <p:nvPr/>
        </p:nvSpPr>
        <p:spPr>
          <a:xfrm>
            <a:off x="117764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353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15" grpId="0" animBg="1"/>
      <p:bldP spid="21" grpId="0" animBg="1"/>
      <p:bldP spid="22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763000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371600"/>
            <a:ext cx="3886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توافق ضروریست، زیرا: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686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مسئولین دولتی درباره </a:t>
            </a:r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ضرورت توافق هسته‌ای </a:t>
            </a:r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چه می گویند؟!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286000"/>
            <a:ext cx="6096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13. باعث افزایش سرمایه گذاری خارجی می شود!</a:t>
            </a:r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>
            <a:off x="6324600" y="1905000"/>
            <a:ext cx="1752600" cy="685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28600" y="2971800"/>
            <a:ext cx="6096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14. باعث افزایش سرمایه گذاری داخلی می شود!</a:t>
            </a:r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>
            <a:off x="6324600" y="1905000"/>
            <a:ext cx="1752600" cy="1371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28600" y="36576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15. باعث کاهش تورم می شود!</a:t>
            </a:r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 flipH="1">
            <a:off x="6248400" y="1905000"/>
            <a:ext cx="1828800" cy="2057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28600" y="43434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16. ...</a:t>
            </a: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>
            <a:off x="6248400" y="1905000"/>
            <a:ext cx="1828800" cy="2743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393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7" grpId="0" animBg="1"/>
      <p:bldP spid="18" grpId="0" animBg="1"/>
      <p:bldP spid="22" grpId="0" animBg="1"/>
      <p:bldP spid="2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763000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4724400"/>
            <a:ext cx="47244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به طور خلاصه، توافق ضروریست، زیرا: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228600"/>
            <a:ext cx="86106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مسئولین دولتی درباره </a:t>
            </a:r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ضرورت توافق هسته‌ای </a:t>
            </a:r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چه می گویند؟!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Cloud Callout 12"/>
          <p:cNvSpPr/>
          <p:nvPr/>
        </p:nvSpPr>
        <p:spPr>
          <a:xfrm flipH="1">
            <a:off x="304800" y="1676400"/>
            <a:ext cx="8458200" cy="2133600"/>
          </a:xfrm>
          <a:prstGeom prst="cloudCallou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بدون روابط حسنه با غرب، امکان پیشرفت اقتصادی وجود ندارد!</a:t>
            </a:r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318655" y="5150298"/>
            <a:ext cx="609600" cy="3674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53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13" grpId="0" animBg="1"/>
      <p:bldP spid="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6868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 ها؛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بهانه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دولت برای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مذاکره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با آمریکا: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752600"/>
            <a:ext cx="75438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200" b="1" dirty="0">
                <a:solidFill>
                  <a:schemeClr val="tx1"/>
                </a:solidFill>
                <a:cs typeface="B Zar" pitchFamily="2" charset="-78"/>
              </a:rPr>
              <a:t>رییس جمهور روحانی </a:t>
            </a:r>
            <a:r>
              <a:rPr lang="fa-IR" sz="2200" b="1" dirty="0" smtClean="0">
                <a:solidFill>
                  <a:srgbClr val="FF0000"/>
                </a:solidFill>
                <a:cs typeface="B Zar" pitchFamily="2" charset="-78"/>
              </a:rPr>
              <a:t>16 </a:t>
            </a:r>
            <a:r>
              <a:rPr lang="fa-IR" sz="2200" b="1" dirty="0">
                <a:solidFill>
                  <a:srgbClr val="FF0000"/>
                </a:solidFill>
                <a:cs typeface="B Zar" pitchFamily="2" charset="-78"/>
              </a:rPr>
              <a:t>اسفندماه 1394</a:t>
            </a:r>
            <a:r>
              <a:rPr lang="fa-IR" sz="2200" b="1" dirty="0">
                <a:solidFill>
                  <a:schemeClr val="tx1"/>
                </a:solidFill>
                <a:cs typeface="B Zar" pitchFamily="2" charset="-78"/>
              </a:rPr>
              <a:t> (کنفرانس خبری و </a:t>
            </a: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مطبوعاتی): </a:t>
            </a:r>
            <a:endParaRPr lang="en-US" sz="22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981949" y="1600200"/>
            <a:ext cx="7048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2895600"/>
            <a:ext cx="8001000" cy="2819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"</a:t>
            </a:r>
            <a:r>
              <a:rPr lang="fa-IR" sz="4000" b="1" dirty="0">
                <a:solidFill>
                  <a:schemeClr val="tx1"/>
                </a:solidFill>
                <a:cs typeface="B Zar" panose="00000400000000000000" pitchFamily="2" charset="-78"/>
              </a:rPr>
              <a:t>البته مردم اگر می خواهند </a:t>
            </a:r>
            <a:r>
              <a:rPr lang="fa-IR" sz="4000" b="1" u="sng" dirty="0">
                <a:solidFill>
                  <a:schemeClr val="accent2">
                    <a:lumMod val="75000"/>
                  </a:schemeClr>
                </a:solidFill>
                <a:cs typeface="B Zar" panose="00000400000000000000" pitchFamily="2" charset="-78"/>
              </a:rPr>
              <a:t>همه تحریم ها </a:t>
            </a:r>
            <a:r>
              <a:rPr lang="fa-IR" sz="4000" b="1" dirty="0">
                <a:solidFill>
                  <a:srgbClr val="FF0000"/>
                </a:solidFill>
                <a:cs typeface="B Zar" panose="00000400000000000000" pitchFamily="2" charset="-78"/>
              </a:rPr>
              <a:t>برداشته شود</a:t>
            </a:r>
            <a:r>
              <a:rPr lang="fa-IR" sz="4000" b="1" dirty="0">
                <a:solidFill>
                  <a:schemeClr val="tx1"/>
                </a:solidFill>
                <a:cs typeface="B Zar" panose="00000400000000000000" pitchFamily="2" charset="-78"/>
              </a:rPr>
              <a:t>، باید به دولت </a:t>
            </a:r>
            <a:r>
              <a:rPr lang="fa-IR" sz="4000" b="1" u="sng" dirty="0">
                <a:solidFill>
                  <a:schemeClr val="tx1"/>
                </a:solidFill>
                <a:cs typeface="B Zar" panose="00000400000000000000" pitchFamily="2" charset="-78"/>
              </a:rPr>
              <a:t>اجازه داده شود </a:t>
            </a:r>
            <a:r>
              <a:rPr lang="fa-IR" sz="4000" b="1" dirty="0">
                <a:solidFill>
                  <a:schemeClr val="tx1"/>
                </a:solidFill>
                <a:cs typeface="B Zar" panose="00000400000000000000" pitchFamily="2" charset="-78"/>
              </a:rPr>
              <a:t>که درباره </a:t>
            </a:r>
            <a:r>
              <a:rPr lang="fa-IR" sz="4000" b="1" u="sng" dirty="0">
                <a:solidFill>
                  <a:srgbClr val="FF0000"/>
                </a:solidFill>
                <a:cs typeface="B Zar" panose="00000400000000000000" pitchFamily="2" charset="-78"/>
              </a:rPr>
              <a:t>سایر مسائل </a:t>
            </a:r>
            <a:r>
              <a:rPr lang="fa-IR" sz="4000" b="1" dirty="0">
                <a:solidFill>
                  <a:schemeClr val="tx1"/>
                </a:solidFill>
                <a:cs typeface="B Zar" panose="00000400000000000000" pitchFamily="2" charset="-78"/>
              </a:rPr>
              <a:t>هم با دنیا </a:t>
            </a:r>
            <a:r>
              <a:rPr lang="fa-IR" sz="4000" b="1" u="sng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مذاکره</a:t>
            </a:r>
            <a:r>
              <a:rPr lang="fa-IR" sz="4000" b="1" dirty="0">
                <a:solidFill>
                  <a:schemeClr val="tx1"/>
                </a:solidFill>
                <a:cs typeface="B Zar" panose="00000400000000000000" pitchFamily="2" charset="-78"/>
              </a:rPr>
              <a:t> کنیم"</a:t>
            </a:r>
            <a:r>
              <a:rPr lang="en-US" sz="4000" b="1" dirty="0">
                <a:solidFill>
                  <a:schemeClr val="tx1"/>
                </a:solidFill>
                <a:cs typeface="B Zar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5675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  <p:bldP spid="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6868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مبنای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برجام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 نگاه دولت: رفع تحریم ها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1447800"/>
            <a:ext cx="73914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رییس جمهور روحانی در روز </a:t>
            </a:r>
            <a:r>
              <a:rPr lang="fa-IR" sz="2500" b="1" dirty="0">
                <a:solidFill>
                  <a:srgbClr val="FF0000"/>
                </a:solidFill>
                <a:cs typeface="B Zar" pitchFamily="2" charset="-78"/>
              </a:rPr>
              <a:t>27 دی ماه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(روز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اجرای برجام): 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981949" y="1600200"/>
            <a:ext cx="7048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2514600"/>
            <a:ext cx="8534400" cy="3505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4400" b="1" dirty="0">
                <a:solidFill>
                  <a:schemeClr val="tx1"/>
                </a:solidFill>
                <a:cs typeface="B Zar" panose="00000400000000000000" pitchFamily="2" charset="-78"/>
              </a:rPr>
              <a:t>" امروز با اعلام رسمی </a:t>
            </a:r>
            <a:r>
              <a:rPr lang="fa-IR" sz="4400" b="1" dirty="0">
                <a:solidFill>
                  <a:srgbClr val="FF0000"/>
                </a:solidFill>
                <a:cs typeface="B Zar" panose="00000400000000000000" pitchFamily="2" charset="-78"/>
              </a:rPr>
              <a:t>اجرای برجام</a:t>
            </a:r>
            <a:r>
              <a:rPr lang="fa-IR" sz="4400" b="1" dirty="0">
                <a:solidFill>
                  <a:schemeClr val="tx1"/>
                </a:solidFill>
                <a:cs typeface="B Zar" panose="00000400000000000000" pitchFamily="2" charset="-78"/>
              </a:rPr>
              <a:t>، از پرونده هسته‌ای ایران امنیت‌زدایی شد؛ قطعنامه‌های ظالمانه علیه ملت ایران، لغو گردید؛ </a:t>
            </a:r>
            <a:r>
              <a:rPr lang="fa-IR" sz="4400" b="1" u="sng" dirty="0">
                <a:solidFill>
                  <a:srgbClr val="FF0000"/>
                </a:solidFill>
                <a:cs typeface="B Zar" panose="00000400000000000000" pitchFamily="2" charset="-78"/>
              </a:rPr>
              <a:t>طومار تحریم درهم پیچیده شد </a:t>
            </a:r>
            <a:r>
              <a:rPr lang="fa-IR" sz="4400" b="1" dirty="0">
                <a:solidFill>
                  <a:schemeClr val="tx1"/>
                </a:solidFill>
                <a:cs typeface="B Zar" panose="00000400000000000000" pitchFamily="2" charset="-78"/>
              </a:rPr>
              <a:t>..."</a:t>
            </a:r>
            <a:endParaRPr lang="en-US" sz="4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34870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  <p:bldP spid="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6868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مبنای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برجام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 نگاه دولت: رفع تحریم ها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1447800"/>
            <a:ext cx="73914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رییس جمهور روحانی در </a:t>
            </a:r>
            <a:r>
              <a:rPr lang="fa-IR" sz="2500" b="1" dirty="0">
                <a:solidFill>
                  <a:srgbClr val="FF0000"/>
                </a:solidFill>
                <a:cs typeface="B Zar" pitchFamily="2" charset="-78"/>
              </a:rPr>
              <a:t>23 تیرماه 1394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(روز اعلام </a:t>
            </a:r>
            <a:r>
              <a:rPr lang="fa-IR" sz="2500" b="1" dirty="0">
                <a:solidFill>
                  <a:srgbClr val="7030A0"/>
                </a:solidFill>
                <a:cs typeface="B Zar" pitchFamily="2" charset="-78"/>
              </a:rPr>
              <a:t>برجام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): 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981949" y="1600200"/>
            <a:ext cx="7048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2362200"/>
            <a:ext cx="8229600" cy="403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"امروز به ملت شریف ایران </a:t>
            </a:r>
            <a:r>
              <a:rPr lang="fa-IR" sz="3800" b="1" dirty="0">
                <a:solidFill>
                  <a:srgbClr val="7030A0"/>
                </a:solidFill>
                <a:cs typeface="B Zar" panose="00000400000000000000" pitchFamily="2" charset="-78"/>
              </a:rPr>
              <a:t>اعلام می کنم 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که طبق این توافق در </a:t>
            </a:r>
            <a:r>
              <a:rPr lang="fa-IR" sz="3800" b="1" dirty="0">
                <a:solidFill>
                  <a:srgbClr val="FF0000"/>
                </a:solidFill>
                <a:cs typeface="B Zar" panose="00000400000000000000" pitchFamily="2" charset="-78"/>
              </a:rPr>
              <a:t>روز اجرای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3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توافق</a:t>
            </a:r>
            <a:r>
              <a:rPr lang="en-US" sz="3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… </a:t>
            </a:r>
            <a:r>
              <a:rPr lang="fa-IR" sz="3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تمام </a:t>
            </a:r>
            <a:r>
              <a:rPr lang="fa-IR" sz="3800" b="1" dirty="0">
                <a:solidFill>
                  <a:srgbClr val="FF0000"/>
                </a:solidFill>
                <a:cs typeface="B Zar" panose="00000400000000000000" pitchFamily="2" charset="-78"/>
              </a:rPr>
              <a:t>تحریم 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های </a:t>
            </a:r>
            <a:r>
              <a:rPr lang="fa-IR" sz="3800" b="1" u="sng" dirty="0">
                <a:solidFill>
                  <a:schemeClr val="tx1"/>
                </a:solidFill>
                <a:cs typeface="B Zar" panose="00000400000000000000" pitchFamily="2" charset="-78"/>
              </a:rPr>
              <a:t>مالی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 و </a:t>
            </a:r>
            <a:r>
              <a:rPr lang="fa-IR" sz="3800" b="1" u="sng" dirty="0">
                <a:solidFill>
                  <a:schemeClr val="tx1"/>
                </a:solidFill>
                <a:cs typeface="B Zar" panose="00000400000000000000" pitchFamily="2" charset="-78"/>
              </a:rPr>
              <a:t>بانکی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 و مربوط به </a:t>
            </a:r>
            <a:r>
              <a:rPr lang="fa-IR" sz="3800" b="1" u="sng" dirty="0">
                <a:solidFill>
                  <a:schemeClr val="tx1"/>
                </a:solidFill>
                <a:cs typeface="B Zar" panose="00000400000000000000" pitchFamily="2" charset="-78"/>
              </a:rPr>
              <a:t>بیمه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 و </a:t>
            </a:r>
            <a:r>
              <a:rPr lang="fa-IR" sz="3800" b="1" u="sng" dirty="0">
                <a:solidFill>
                  <a:schemeClr val="tx1"/>
                </a:solidFill>
                <a:cs typeface="B Zar" panose="00000400000000000000" pitchFamily="2" charset="-78"/>
              </a:rPr>
              <a:t>حمل و نقل 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و مربوط به </a:t>
            </a:r>
            <a:r>
              <a:rPr lang="fa-IR" sz="3800" b="1" u="sng" dirty="0">
                <a:solidFill>
                  <a:schemeClr val="tx1"/>
                </a:solidFill>
                <a:cs typeface="B Zar" panose="00000400000000000000" pitchFamily="2" charset="-78"/>
              </a:rPr>
              <a:t>پتروشیمی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 و فلزات گرانبها و </a:t>
            </a:r>
            <a:r>
              <a:rPr lang="fa-IR" sz="3800" b="1" u="sng" dirty="0">
                <a:solidFill>
                  <a:srgbClr val="FF0000"/>
                </a:solidFill>
                <a:cs typeface="B Zar" panose="00000400000000000000" pitchFamily="2" charset="-78"/>
              </a:rPr>
              <a:t>تمام تحریم های اقتصادی 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به طور کامل </a:t>
            </a:r>
            <a:r>
              <a:rPr lang="fa-IR" sz="3800" b="1" u="sng" dirty="0">
                <a:solidFill>
                  <a:srgbClr val="FF0000"/>
                </a:solidFill>
                <a:cs typeface="B Zar" panose="00000400000000000000" pitchFamily="2" charset="-78"/>
              </a:rPr>
              <a:t>لغو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 و </a:t>
            </a:r>
            <a:r>
              <a:rPr lang="fa-IR" sz="3800" b="1" u="sng" dirty="0">
                <a:solidFill>
                  <a:srgbClr val="0070C0"/>
                </a:solidFill>
                <a:cs typeface="B Zar" panose="00000400000000000000" pitchFamily="2" charset="-78"/>
              </a:rPr>
              <a:t>نه تعلیق 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خواهد شد". </a:t>
            </a:r>
            <a:endParaRPr lang="en-US" sz="3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289212" y="534744"/>
            <a:ext cx="609600" cy="3674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689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577940" y="381000"/>
            <a:ext cx="333746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</a:t>
            </a:r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پنج.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752600"/>
            <a:ext cx="8458200" cy="4876800"/>
          </a:xfrm>
          <a:prstGeom prst="cloudCallout">
            <a:avLst>
              <a:gd name="adj1" fmla="val 37040"/>
              <a:gd name="adj2" fmla="val -61161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داستان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 های</a:t>
            </a:r>
            <a:endParaRPr lang="fa-IR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خارجی- داخلی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838200" y="838200"/>
            <a:ext cx="533400" cy="425898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55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62400" y="276225"/>
            <a:ext cx="4648200" cy="71437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داستان</a:t>
            </a:r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تحریم ها؟؟!!</a:t>
            </a:r>
            <a:endParaRPr lang="en-US" sz="4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0" name="Cloud Callout 19"/>
          <p:cNvSpPr/>
          <p:nvPr/>
        </p:nvSpPr>
        <p:spPr>
          <a:xfrm flipH="1">
            <a:off x="304800" y="1600200"/>
            <a:ext cx="8534400" cy="1371600"/>
          </a:xfrm>
          <a:prstGeom prst="cloudCallout">
            <a:avLst>
              <a:gd name="adj1" fmla="val -18721"/>
              <a:gd name="adj2" fmla="val -83820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چند نوع 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داریم؟!؟</a:t>
            </a:r>
            <a:endParaRPr lang="fa-I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6477000" y="3276600"/>
            <a:ext cx="1295400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90800" y="3810000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الف. تحریم های خارجی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553200" y="4038600"/>
            <a:ext cx="2819400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0" y="5257800"/>
            <a:ext cx="38099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ب. تحریم های داخلی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9525" y="2895600"/>
            <a:ext cx="3267075" cy="1007571"/>
          </a:xfrm>
          <a:prstGeom prst="cloudCallout">
            <a:avLst>
              <a:gd name="adj1" fmla="val 38946"/>
              <a:gd name="adj2" fmla="val 61606"/>
            </a:avLst>
          </a:prstGeom>
          <a:solidFill>
            <a:srgbClr val="F7C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داستان!!!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914401" y="4402629"/>
            <a:ext cx="3429000" cy="1007571"/>
          </a:xfrm>
          <a:prstGeom prst="cloudCallout">
            <a:avLst>
              <a:gd name="adj1" fmla="val 38946"/>
              <a:gd name="adj2" fmla="val 61606"/>
            </a:avLst>
          </a:prstGeom>
          <a:solidFill>
            <a:srgbClr val="F7C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80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داستان!!!</a:t>
            </a:r>
          </a:p>
        </p:txBody>
      </p:sp>
    </p:spTree>
    <p:extLst>
      <p:ext uri="{BB962C8B-B14F-4D97-AF65-F5344CB8AC3E}">
        <p14:creationId xmlns:p14="http://schemas.microsoft.com/office/powerpoint/2010/main" val="10501312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91000" y="2815133"/>
            <a:ext cx="4648200" cy="71437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داستان</a:t>
            </a:r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تحریم ها؟؟!!</a:t>
            </a:r>
            <a:endParaRPr lang="en-US" sz="4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H="1" flipV="1">
            <a:off x="6934199" y="1479500"/>
            <a:ext cx="19812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639537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الف. تحریم های خارجی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990391" y="4186763"/>
            <a:ext cx="1896526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52800" y="4953000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ب. تحریم های داخلی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447800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الف. تحریم های نفتی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5" name="Straight Arrow Connector 14"/>
          <p:cNvCxnSpPr>
            <a:stCxn id="9" idx="2"/>
            <a:endCxn id="14" idx="3"/>
          </p:cNvCxnSpPr>
          <p:nvPr/>
        </p:nvCxnSpPr>
        <p:spPr>
          <a:xfrm flipH="1">
            <a:off x="3733800" y="1249137"/>
            <a:ext cx="1752600" cy="465363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057400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ب. تحریم های بانکی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>
            <a:stCxn id="9" idx="2"/>
            <a:endCxn id="16" idx="3"/>
          </p:cNvCxnSpPr>
          <p:nvPr/>
        </p:nvCxnSpPr>
        <p:spPr>
          <a:xfrm flipH="1">
            <a:off x="3733800" y="1249137"/>
            <a:ext cx="1752600" cy="1074963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2667000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ج. تحریم کشتیرانی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9" name="Straight Arrow Connector 18"/>
          <p:cNvCxnSpPr>
            <a:stCxn id="9" idx="2"/>
            <a:endCxn id="18" idx="3"/>
          </p:cNvCxnSpPr>
          <p:nvPr/>
        </p:nvCxnSpPr>
        <p:spPr>
          <a:xfrm flipH="1">
            <a:off x="3733800" y="1249137"/>
            <a:ext cx="1752600" cy="1684563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" y="3322863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د. تحریم کالایی و ...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2" name="Straight Arrow Connector 21"/>
          <p:cNvCxnSpPr>
            <a:stCxn id="9" idx="2"/>
            <a:endCxn id="21" idx="3"/>
          </p:cNvCxnSpPr>
          <p:nvPr/>
        </p:nvCxnSpPr>
        <p:spPr>
          <a:xfrm flipH="1">
            <a:off x="3733800" y="1249137"/>
            <a:ext cx="1752600" cy="2340426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" y="3932463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ه. ...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>
            <a:stCxn id="9" idx="2"/>
            <a:endCxn id="23" idx="3"/>
          </p:cNvCxnSpPr>
          <p:nvPr/>
        </p:nvCxnSpPr>
        <p:spPr>
          <a:xfrm flipH="1">
            <a:off x="3733800" y="1249137"/>
            <a:ext cx="1752600" cy="2950026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 flipH="1">
            <a:off x="238001" y="1611398"/>
            <a:ext cx="7991598" cy="2466479"/>
          </a:xfrm>
          <a:prstGeom prst="cloudCallout">
            <a:avLst>
              <a:gd name="adj1" fmla="val -25704"/>
              <a:gd name="adj2" fmla="val -64855"/>
            </a:avLst>
          </a:prstGeom>
          <a:solidFill>
            <a:srgbClr val="0070C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هدف تحریم های خارجی:</a:t>
            </a:r>
          </a:p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متوقف کردن انقلاب اسلامی با ناامید کردن مردم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-4763" y="1120798"/>
            <a:ext cx="5257800" cy="1371600"/>
          </a:xfrm>
          <a:prstGeom prst="wedgeEllipseCallout">
            <a:avLst>
              <a:gd name="adj1" fmla="val 53592"/>
              <a:gd name="adj2" fmla="val 8260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از طریق فشار معیشتی</a:t>
            </a:r>
            <a:b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</a:br>
            <a:r>
              <a:rPr lang="fa-IR" sz="2200" b="1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تورم شدید</a:t>
            </a:r>
            <a:r>
              <a:rPr lang="fa-IR" sz="22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fa-IR" sz="2200" b="1" u="sng" dirty="0">
                <a:solidFill>
                  <a:schemeClr val="tx1"/>
                </a:solidFill>
                <a:cs typeface="B Titr" panose="00000700000000000000" pitchFamily="2" charset="-78"/>
              </a:rPr>
              <a:t>بیکاری شدید، قحطی</a:t>
            </a:r>
            <a:endParaRPr lang="en-US" sz="22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261813" y="2119408"/>
            <a:ext cx="5474277" cy="1472108"/>
          </a:xfrm>
          <a:prstGeom prst="wedgeEllipseCallout">
            <a:avLst>
              <a:gd name="adj1" fmla="val 55282"/>
              <a:gd name="adj2" fmla="val -120184"/>
            </a:avLst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آیا تحریم های خارجی قدرت فلج کردن زندگی مردم را دارد؟؟؟</a:t>
            </a:r>
            <a:endParaRPr lang="en-US" sz="22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839993" y="511261"/>
            <a:ext cx="4400674" cy="1391349"/>
          </a:xfrm>
          <a:prstGeom prst="cloudCallout">
            <a:avLst>
              <a:gd name="adj1" fmla="val -4559"/>
              <a:gd name="adj2" fmla="val 831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نظر اقتصاددانان غربی: </a:t>
            </a:r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خیر!</a:t>
            </a:r>
            <a:endParaRPr lang="fa-I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43400" y="2201637"/>
            <a:ext cx="450718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1. اقتصاد ایران بسیار بزرگ و پر ظرفیت است!</a:t>
            </a:r>
          </a:p>
        </p:txBody>
      </p:sp>
      <p:cxnSp>
        <p:nvCxnSpPr>
          <p:cNvPr id="30" name="Straight Arrow Connector 29"/>
          <p:cNvCxnSpPr>
            <a:endCxn id="29" idx="1"/>
          </p:cNvCxnSpPr>
          <p:nvPr/>
        </p:nvCxnSpPr>
        <p:spPr>
          <a:xfrm>
            <a:off x="3484110" y="1542074"/>
            <a:ext cx="859290" cy="9643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406209" y="2861200"/>
            <a:ext cx="450718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2. مردم ایران، پرتوان، پرتلاش و خلاق هستند!</a:t>
            </a: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3409921" y="1661703"/>
            <a:ext cx="996288" cy="150429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ent-Up Arrow 32"/>
          <p:cNvSpPr/>
          <p:nvPr/>
        </p:nvSpPr>
        <p:spPr>
          <a:xfrm rot="5400000">
            <a:off x="1235266" y="3233818"/>
            <a:ext cx="3610130" cy="5715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162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1" grpId="0" animBg="1"/>
      <p:bldP spid="23" grpId="0" animBg="1"/>
      <p:bldP spid="20" grpId="0" animBg="1"/>
      <p:bldP spid="25" grpId="0" animBg="1"/>
      <p:bldP spid="25" grpId="1" animBg="1"/>
      <p:bldP spid="26" grpId="0" animBg="1"/>
      <p:bldP spid="28" grpId="0" animBg="1"/>
      <p:bldP spid="29" grpId="0" animBg="1"/>
      <p:bldP spid="31" grpId="0" animBg="1"/>
      <p:bldP spid="3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91000" y="2815133"/>
            <a:ext cx="4648200" cy="71437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داستان</a:t>
            </a:r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تحریم ها؟؟!!</a:t>
            </a:r>
            <a:endParaRPr lang="en-US" sz="4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H="1" flipV="1">
            <a:off x="6934199" y="1479500"/>
            <a:ext cx="19812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639537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الف. تحریم های خارجی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990391" y="4186763"/>
            <a:ext cx="1896526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52800" y="4953000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ب. تحریم های داخلی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447800"/>
            <a:ext cx="5105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الف. تحریم تولیدکننده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مردم!!!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5" name="Straight Arrow Connector 14"/>
          <p:cNvCxnSpPr>
            <a:stCxn id="12" idx="0"/>
            <a:endCxn id="14" idx="3"/>
          </p:cNvCxnSpPr>
          <p:nvPr/>
        </p:nvCxnSpPr>
        <p:spPr>
          <a:xfrm flipH="1" flipV="1">
            <a:off x="5257800" y="1714500"/>
            <a:ext cx="228600" cy="32385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057400"/>
            <a:ext cx="48006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ب. تحریم مردم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تولیدکننده!!!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>
            <a:stCxn id="12" idx="0"/>
            <a:endCxn id="16" idx="3"/>
          </p:cNvCxnSpPr>
          <p:nvPr/>
        </p:nvCxnSpPr>
        <p:spPr>
          <a:xfrm flipH="1" flipV="1">
            <a:off x="4953000" y="2324100"/>
            <a:ext cx="533400" cy="26289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2667000"/>
            <a:ext cx="46482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ج تحریم بانک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تولیدکننده!!!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9" name="Straight Arrow Connector 18"/>
          <p:cNvCxnSpPr>
            <a:stCxn id="12" idx="0"/>
            <a:endCxn id="18" idx="3"/>
          </p:cNvCxnSpPr>
          <p:nvPr/>
        </p:nvCxnSpPr>
        <p:spPr>
          <a:xfrm flipH="1" flipV="1">
            <a:off x="4800600" y="2933700"/>
            <a:ext cx="685800" cy="20193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" y="3276600"/>
            <a:ext cx="4343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د. تحریم دولت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تولیدکننده!!!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2" name="Straight Arrow Connector 21"/>
          <p:cNvCxnSpPr>
            <a:stCxn id="12" idx="0"/>
            <a:endCxn id="21" idx="3"/>
          </p:cNvCxnSpPr>
          <p:nvPr/>
        </p:nvCxnSpPr>
        <p:spPr>
          <a:xfrm flipH="1" flipV="1">
            <a:off x="4495800" y="3543300"/>
            <a:ext cx="990600" cy="14097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" y="3886200"/>
            <a:ext cx="41667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ه. تحریم مدیران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مردم!!!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>
            <a:stCxn id="12" idx="0"/>
            <a:endCxn id="23" idx="3"/>
          </p:cNvCxnSpPr>
          <p:nvPr/>
        </p:nvCxnSpPr>
        <p:spPr>
          <a:xfrm flipH="1" flipV="1">
            <a:off x="4319154" y="4152900"/>
            <a:ext cx="1167246" cy="8001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2400" y="4495800"/>
            <a:ext cx="44715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100" b="1" dirty="0" smtClean="0">
                <a:solidFill>
                  <a:schemeClr val="tx1"/>
                </a:solidFill>
                <a:cs typeface="B Zar" pitchFamily="2" charset="-78"/>
              </a:rPr>
              <a:t>و. تحریم جریان های سیاسی علیه مردم!!!</a:t>
            </a:r>
            <a:endParaRPr lang="en-US" sz="21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2" name="Straight Arrow Connector 31"/>
          <p:cNvCxnSpPr>
            <a:stCxn id="12" idx="0"/>
            <a:endCxn id="31" idx="3"/>
          </p:cNvCxnSpPr>
          <p:nvPr/>
        </p:nvCxnSpPr>
        <p:spPr>
          <a:xfrm flipH="1" flipV="1">
            <a:off x="4623954" y="4762500"/>
            <a:ext cx="862446" cy="1905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8600" y="5638800"/>
            <a:ext cx="43953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ز. </a:t>
            </a:r>
            <a:r>
              <a:rPr lang="fa-IR" sz="2300" b="1" dirty="0">
                <a:solidFill>
                  <a:schemeClr val="tx1"/>
                </a:solidFill>
                <a:cs typeface="B Zar" pitchFamily="2" charset="-78"/>
              </a:rPr>
              <a:t>تحریم </a:t>
            </a: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والدین علیه فرزندان!!!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7" name="Straight Arrow Connector 36"/>
          <p:cNvCxnSpPr>
            <a:stCxn id="12" idx="2"/>
            <a:endCxn id="36" idx="3"/>
          </p:cNvCxnSpPr>
          <p:nvPr/>
        </p:nvCxnSpPr>
        <p:spPr>
          <a:xfrm flipH="1">
            <a:off x="4623954" y="5562600"/>
            <a:ext cx="862446" cy="3429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8600" y="6248400"/>
            <a:ext cx="45477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....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6" name="Straight Arrow Connector 25"/>
          <p:cNvCxnSpPr>
            <a:stCxn id="12" idx="2"/>
            <a:endCxn id="25" idx="3"/>
          </p:cNvCxnSpPr>
          <p:nvPr/>
        </p:nvCxnSpPr>
        <p:spPr>
          <a:xfrm flipH="1">
            <a:off x="4776354" y="5562600"/>
            <a:ext cx="710046" cy="9525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4938279" y="1553614"/>
            <a:ext cx="3267075" cy="1007571"/>
          </a:xfrm>
          <a:prstGeom prst="cloudCallout">
            <a:avLst>
              <a:gd name="adj1" fmla="val -9821"/>
              <a:gd name="adj2" fmla="val -78648"/>
            </a:avLst>
          </a:prstGeom>
          <a:solidFill>
            <a:srgbClr val="F7C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داستان!!!</a:t>
            </a:r>
          </a:p>
        </p:txBody>
      </p:sp>
      <p:sp>
        <p:nvSpPr>
          <p:cNvPr id="28" name="Cloud Callout 27"/>
          <p:cNvSpPr/>
          <p:nvPr/>
        </p:nvSpPr>
        <p:spPr>
          <a:xfrm>
            <a:off x="4776354" y="3712277"/>
            <a:ext cx="3429000" cy="1007571"/>
          </a:xfrm>
          <a:prstGeom prst="cloudCallout">
            <a:avLst>
              <a:gd name="adj1" fmla="val -12771"/>
              <a:gd name="adj2" fmla="val 72606"/>
            </a:avLst>
          </a:prstGeom>
          <a:solidFill>
            <a:srgbClr val="F7C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80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داستان!!!</a:t>
            </a:r>
          </a:p>
        </p:txBody>
      </p:sp>
      <p:sp>
        <p:nvSpPr>
          <p:cNvPr id="29" name="Action Button: Forward or Next 28">
            <a:hlinkClick r:id="rId2" action="ppaction://hlinksldjump" highlightClick="1"/>
          </p:cNvPr>
          <p:cNvSpPr/>
          <p:nvPr/>
        </p:nvSpPr>
        <p:spPr>
          <a:xfrm>
            <a:off x="117764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452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1" grpId="0" animBg="1"/>
      <p:bldP spid="23" grpId="0" animBg="1"/>
      <p:bldP spid="31" grpId="0" animBg="1"/>
      <p:bldP spid="36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385A0A9-1429-4634-8626-AA107F3A102F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9268"/>
            <a:ext cx="8858250" cy="66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314" y="95251"/>
            <a:ext cx="4643437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fa-IR" sz="4500" dirty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و السلام علی عبادالله الصالحین</a:t>
            </a:r>
            <a:endParaRPr lang="en-US" sz="4500" dirty="0">
              <a:solidFill>
                <a:schemeClr val="bg1"/>
              </a:solidFill>
              <a:latin typeface="+mj-lt"/>
              <a:ea typeface="+mj-ea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861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019800" y="381000"/>
            <a:ext cx="2895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اول: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676400"/>
            <a:ext cx="8458200" cy="5181600"/>
          </a:xfrm>
          <a:prstGeom prst="cloudCallout">
            <a:avLst>
              <a:gd name="adj1" fmla="val 36221"/>
              <a:gd name="adj2" fmla="val -57668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الگوی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نبرد اقتصادی غرب </a:t>
            </a:r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</a:t>
            </a:r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آمریکا</a:t>
            </a:r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</a:t>
            </a: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 ج.ا. ایران!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1057274"/>
            <a:ext cx="3368140" cy="1409699"/>
          </a:xfrm>
          <a:prstGeom prst="wedgeEllipseCallout">
            <a:avLst>
              <a:gd name="adj1" fmla="val 96153"/>
              <a:gd name="adj2" fmla="val 67627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1. تحریم!!!</a:t>
            </a:r>
            <a:endParaRPr lang="en-US" sz="40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986462" y="4300537"/>
            <a:ext cx="3368140" cy="1409699"/>
          </a:xfrm>
          <a:prstGeom prst="wedgeEllipseCallout">
            <a:avLst>
              <a:gd name="adj1" fmla="val -33227"/>
              <a:gd name="adj2" fmla="val -139130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2. نفوذ!!!</a:t>
            </a:r>
            <a:endParaRPr lang="en-US" sz="40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Flowchart: Preparation 1"/>
          <p:cNvSpPr/>
          <p:nvPr/>
        </p:nvSpPr>
        <p:spPr>
          <a:xfrm>
            <a:off x="464870" y="1114423"/>
            <a:ext cx="2438400" cy="1295400"/>
          </a:xfrm>
          <a:prstGeom prst="flowChartPreparation">
            <a:avLst/>
          </a:prstGeom>
          <a:solidFill>
            <a:schemeClr val="bg1">
              <a:alpha val="20000"/>
            </a:schemeClr>
          </a:solidFill>
          <a:ln w="666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2181162" y="1200149"/>
            <a:ext cx="5362637" cy="1427018"/>
          </a:xfrm>
          <a:prstGeom prst="cloudCallout">
            <a:avLst>
              <a:gd name="adj1" fmla="val 793"/>
              <a:gd name="adj2" fmla="val 911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سکانس </a:t>
            </a:r>
            <a:r>
              <a:rPr lang="fa-IR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دوم!</a:t>
            </a:r>
            <a:endParaRPr lang="fa-IR" sz="4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9863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5943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solidFill>
                  <a:schemeClr val="tx1"/>
                </a:solidFill>
                <a:cs typeface="B Titr" pitchFamily="2" charset="-78"/>
              </a:rPr>
              <a:t>ارتباط با اینجانب:</a:t>
            </a:r>
            <a:endParaRPr lang="en-US" sz="35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کانال </a:t>
            </a: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تلگرام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:                </a:t>
            </a:r>
            <a:r>
              <a:rPr lang="en-US" sz="5000" b="1" dirty="0" smtClean="0">
                <a:solidFill>
                  <a:srgbClr val="7030A0"/>
                </a:solidFill>
                <a:cs typeface="B Titr" pitchFamily="2" charset="-78"/>
              </a:rPr>
              <a:t>@</a:t>
            </a:r>
            <a:r>
              <a:rPr lang="en-US" sz="5000" b="1" dirty="0" err="1" smtClean="0">
                <a:solidFill>
                  <a:srgbClr val="7030A0"/>
                </a:solidFill>
                <a:cs typeface="B Titr" pitchFamily="2" charset="-78"/>
              </a:rPr>
              <a:t>drabdolmaleki_ir</a:t>
            </a:r>
            <a:endParaRPr lang="fa-IR" sz="5000" b="1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صفحه اینستاگرام:                  </a:t>
            </a:r>
            <a:r>
              <a:rPr lang="en-US" sz="4800" b="1" dirty="0">
                <a:solidFill>
                  <a:srgbClr val="7030A0"/>
                </a:solidFill>
                <a:cs typeface="B Titr" pitchFamily="2" charset="-78"/>
              </a:rPr>
              <a:t>@</a:t>
            </a:r>
            <a:r>
              <a:rPr lang="en-US" sz="4800" b="1" dirty="0" err="1" smtClean="0">
                <a:solidFill>
                  <a:srgbClr val="7030A0"/>
                </a:solidFill>
                <a:cs typeface="B Titr" pitchFamily="2" charset="-78"/>
              </a:rPr>
              <a:t>dr.h.abdolmaleki</a:t>
            </a:r>
            <a:endParaRPr lang="en-US" sz="4800" b="1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ایمیل: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          </a:t>
            </a:r>
            <a:r>
              <a:rPr lang="en-US" sz="4000" b="1" dirty="0">
                <a:solidFill>
                  <a:schemeClr val="tx1"/>
                </a:solidFill>
                <a:cs typeface="B Titr" pitchFamily="2" charset="-78"/>
                <a:hlinkClick r:id="rId2"/>
              </a:rPr>
              <a:t>Dr.abdolmaleki@mihanmail.</a:t>
            </a:r>
            <a:r>
              <a:rPr lang="en-US" sz="4000" b="1" dirty="0">
                <a:solidFill>
                  <a:schemeClr val="tx1"/>
                </a:solidFill>
                <a:cs typeface="B Titr" pitchFamily="2" charset="-78"/>
              </a:rPr>
              <a:t>ir</a:t>
            </a:r>
            <a:r>
              <a:rPr lang="fa-IR" sz="5000" b="1" dirty="0" smtClean="0">
                <a:solidFill>
                  <a:schemeClr val="tx1"/>
                </a:solidFill>
                <a:cs typeface="B Titr" pitchFamily="2" charset="-78"/>
                <a:hlinkClick r:id="rId3"/>
              </a:rPr>
              <a:t/>
            </a:r>
            <a:br>
              <a:rPr lang="fa-IR" sz="5000" b="1" dirty="0" smtClean="0">
                <a:solidFill>
                  <a:schemeClr val="tx1"/>
                </a:solidFill>
                <a:cs typeface="B Titr" pitchFamily="2" charset="-78"/>
                <a:hlinkClick r:id="rId3"/>
              </a:rPr>
            </a:b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سایت:  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                            </a:t>
            </a:r>
            <a:r>
              <a:rPr lang="en-US" sz="4000" b="1" dirty="0" smtClean="0">
                <a:solidFill>
                  <a:schemeClr val="tx1"/>
                </a:solidFill>
                <a:cs typeface="B Titr" pitchFamily="2" charset="-78"/>
                <a:hlinkClick r:id="rId4"/>
              </a:rPr>
              <a:t>www.drabdolmaleki.ir</a:t>
            </a:r>
            <a:endParaRPr lang="en-US" sz="4000" b="1" dirty="0">
              <a:solidFill>
                <a:schemeClr val="tx1"/>
              </a:solidFill>
              <a:cs typeface="B Titr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همراه:                       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                                   </a:t>
            </a: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09123958577</a:t>
            </a:r>
          </a:p>
        </p:txBody>
      </p:sp>
    </p:spTree>
    <p:extLst>
      <p:ext uri="{BB962C8B-B14F-4D97-AF65-F5344CB8AC3E}">
        <p14:creationId xmlns:p14="http://schemas.microsoft.com/office/powerpoint/2010/main" val="6844136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62400" y="276225"/>
            <a:ext cx="4648200" cy="71437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داستان</a:t>
            </a:r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تحریم ها؟؟!!</a:t>
            </a:r>
            <a:endParaRPr lang="en-US" sz="4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0" name="Cloud Callout 19"/>
          <p:cNvSpPr/>
          <p:nvPr/>
        </p:nvSpPr>
        <p:spPr>
          <a:xfrm flipH="1">
            <a:off x="304800" y="1600200"/>
            <a:ext cx="8534400" cy="1371600"/>
          </a:xfrm>
          <a:prstGeom prst="cloudCallout">
            <a:avLst>
              <a:gd name="adj1" fmla="val -18721"/>
              <a:gd name="adj2" fmla="val -83820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چند نوع 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داریم؟!؟</a:t>
            </a:r>
            <a:endParaRPr lang="fa-I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6477000" y="3276600"/>
            <a:ext cx="1295400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90800" y="3810000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الف. تحریم های خارجی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553200" y="4038600"/>
            <a:ext cx="2819400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0" y="5257800"/>
            <a:ext cx="38099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ب. تحریم های داخلی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9525" y="2895600"/>
            <a:ext cx="3267075" cy="1007571"/>
          </a:xfrm>
          <a:prstGeom prst="cloudCallout">
            <a:avLst>
              <a:gd name="adj1" fmla="val 38946"/>
              <a:gd name="adj2" fmla="val 61606"/>
            </a:avLst>
          </a:prstGeom>
          <a:solidFill>
            <a:srgbClr val="F7C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داستان!!!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914401" y="4402629"/>
            <a:ext cx="3429000" cy="1007571"/>
          </a:xfrm>
          <a:prstGeom prst="cloudCallout">
            <a:avLst>
              <a:gd name="adj1" fmla="val 38946"/>
              <a:gd name="adj2" fmla="val 61606"/>
            </a:avLst>
          </a:prstGeom>
          <a:solidFill>
            <a:srgbClr val="F7C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80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داستان!!!</a:t>
            </a:r>
          </a:p>
        </p:txBody>
      </p:sp>
    </p:spTree>
    <p:extLst>
      <p:ext uri="{BB962C8B-B14F-4D97-AF65-F5344CB8AC3E}">
        <p14:creationId xmlns:p14="http://schemas.microsoft.com/office/powerpoint/2010/main" val="36762916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91000" y="2815133"/>
            <a:ext cx="4648200" cy="71437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داستان</a:t>
            </a:r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تحریم ها؟؟!!</a:t>
            </a:r>
            <a:endParaRPr lang="en-US" sz="4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H="1" flipV="1">
            <a:off x="6934199" y="1479500"/>
            <a:ext cx="19812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639537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الف. تحریم های خارجی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990391" y="4186763"/>
            <a:ext cx="1896526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52800" y="4953000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ب. تحریم های داخلی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447800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الف. تحریم های نفتی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5" name="Straight Arrow Connector 14"/>
          <p:cNvCxnSpPr>
            <a:stCxn id="9" idx="2"/>
            <a:endCxn id="14" idx="3"/>
          </p:cNvCxnSpPr>
          <p:nvPr/>
        </p:nvCxnSpPr>
        <p:spPr>
          <a:xfrm flipH="1">
            <a:off x="3733800" y="1249137"/>
            <a:ext cx="1752600" cy="465363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057400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ب. تحریم های بانکی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>
            <a:stCxn id="9" idx="2"/>
            <a:endCxn id="16" idx="3"/>
          </p:cNvCxnSpPr>
          <p:nvPr/>
        </p:nvCxnSpPr>
        <p:spPr>
          <a:xfrm flipH="1">
            <a:off x="3733800" y="1249137"/>
            <a:ext cx="1752600" cy="1074963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2667000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ج. تحریم کشتیرانی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9" name="Straight Arrow Connector 18"/>
          <p:cNvCxnSpPr>
            <a:stCxn id="9" idx="2"/>
            <a:endCxn id="18" idx="3"/>
          </p:cNvCxnSpPr>
          <p:nvPr/>
        </p:nvCxnSpPr>
        <p:spPr>
          <a:xfrm flipH="1">
            <a:off x="3733800" y="1249137"/>
            <a:ext cx="1752600" cy="1684563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" y="3322863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د. تحریم کالایی و ...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2" name="Straight Arrow Connector 21"/>
          <p:cNvCxnSpPr>
            <a:stCxn id="9" idx="2"/>
            <a:endCxn id="21" idx="3"/>
          </p:cNvCxnSpPr>
          <p:nvPr/>
        </p:nvCxnSpPr>
        <p:spPr>
          <a:xfrm flipH="1">
            <a:off x="3733800" y="1249137"/>
            <a:ext cx="1752600" cy="2340426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" y="3932463"/>
            <a:ext cx="3581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ه. ...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>
            <a:stCxn id="9" idx="2"/>
            <a:endCxn id="23" idx="3"/>
          </p:cNvCxnSpPr>
          <p:nvPr/>
        </p:nvCxnSpPr>
        <p:spPr>
          <a:xfrm flipH="1">
            <a:off x="3733800" y="1249137"/>
            <a:ext cx="1752600" cy="2950026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 flipH="1">
            <a:off x="238001" y="1611398"/>
            <a:ext cx="7991598" cy="2466479"/>
          </a:xfrm>
          <a:prstGeom prst="cloudCallout">
            <a:avLst>
              <a:gd name="adj1" fmla="val -25704"/>
              <a:gd name="adj2" fmla="val -64855"/>
            </a:avLst>
          </a:prstGeom>
          <a:solidFill>
            <a:srgbClr val="0070C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هدف تحریم های خارجی:</a:t>
            </a:r>
          </a:p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متوقف کردن انقلاب اسلامی با ناامید کردن مردم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-4763" y="1120798"/>
            <a:ext cx="5257800" cy="1371600"/>
          </a:xfrm>
          <a:prstGeom prst="wedgeEllipseCallout">
            <a:avLst>
              <a:gd name="adj1" fmla="val 53592"/>
              <a:gd name="adj2" fmla="val 8260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از طریق فشار معیشتی</a:t>
            </a:r>
            <a:b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</a:br>
            <a:r>
              <a:rPr lang="fa-IR" sz="2200" b="1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تورم شدید</a:t>
            </a:r>
            <a:r>
              <a:rPr lang="fa-IR" sz="22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fa-IR" sz="2200" b="1" u="sng" dirty="0">
                <a:solidFill>
                  <a:schemeClr val="tx1"/>
                </a:solidFill>
                <a:cs typeface="B Titr" panose="00000700000000000000" pitchFamily="2" charset="-78"/>
              </a:rPr>
              <a:t>بیکاری شدید، قحطی</a:t>
            </a:r>
            <a:endParaRPr lang="en-US" sz="22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261813" y="2119408"/>
            <a:ext cx="5474277" cy="1472108"/>
          </a:xfrm>
          <a:prstGeom prst="wedgeEllipseCallout">
            <a:avLst>
              <a:gd name="adj1" fmla="val 55282"/>
              <a:gd name="adj2" fmla="val -120184"/>
            </a:avLst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آیا تحریم های خارجی قدرت فلج کردن زندگی مردم را دارد؟؟؟</a:t>
            </a:r>
            <a:endParaRPr lang="en-US" sz="22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839993" y="511261"/>
            <a:ext cx="4400674" cy="1391349"/>
          </a:xfrm>
          <a:prstGeom prst="cloudCallout">
            <a:avLst>
              <a:gd name="adj1" fmla="val -4559"/>
              <a:gd name="adj2" fmla="val 831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نظر اقتصاددانان غربی: </a:t>
            </a:r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خیر!</a:t>
            </a:r>
            <a:endParaRPr lang="fa-I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43400" y="2201637"/>
            <a:ext cx="450718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1. اقتصاد ایران بسیار بزرگ و پر ظرفیت است!</a:t>
            </a:r>
          </a:p>
        </p:txBody>
      </p:sp>
      <p:cxnSp>
        <p:nvCxnSpPr>
          <p:cNvPr id="30" name="Straight Arrow Connector 29"/>
          <p:cNvCxnSpPr>
            <a:endCxn id="29" idx="1"/>
          </p:cNvCxnSpPr>
          <p:nvPr/>
        </p:nvCxnSpPr>
        <p:spPr>
          <a:xfrm>
            <a:off x="3484110" y="1542074"/>
            <a:ext cx="859290" cy="9643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406209" y="2861200"/>
            <a:ext cx="450718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2. مردم ایران، پرتوان، پرتلاش و خلاق هستند!</a:t>
            </a: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3409921" y="1661703"/>
            <a:ext cx="996288" cy="150429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ent-Up Arrow 32"/>
          <p:cNvSpPr/>
          <p:nvPr/>
        </p:nvSpPr>
        <p:spPr>
          <a:xfrm rot="5400000">
            <a:off x="1235266" y="3233818"/>
            <a:ext cx="3610130" cy="5715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>
            <a:off x="2092160" y="1578860"/>
            <a:ext cx="5257800" cy="1371600"/>
          </a:xfrm>
          <a:prstGeom prst="wedgeEllipseCallout">
            <a:avLst>
              <a:gd name="adj1" fmla="val 26715"/>
              <a:gd name="adj2" fmla="val -78003"/>
            </a:avLst>
          </a:prstGeom>
          <a:solidFill>
            <a:schemeClr val="accent3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1389: تشدید تحریم ها به قصد فلج کردن اقتصاد ایران!</a:t>
            </a:r>
            <a:endParaRPr lang="en-US" sz="22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" y="3362817"/>
            <a:ext cx="7477000" cy="609600"/>
          </a:xfrm>
          <a:prstGeom prst="roundRect">
            <a:avLst/>
          </a:prstGeom>
          <a:solidFill>
            <a:srgbClr val="FFD54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دلیل اول: جریان بیداری اسلامی و افزایش سرعت انقلاب اسلامی در تمدن سازی؛</a:t>
            </a:r>
            <a:endParaRPr lang="fa-IR" sz="20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>
          <a:xfrm flipH="1">
            <a:off x="3967100" y="2734925"/>
            <a:ext cx="322613" cy="62789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057400" y="4038600"/>
            <a:ext cx="5943600" cy="609600"/>
          </a:xfrm>
          <a:prstGeom prst="roundRect">
            <a:avLst/>
          </a:prstGeom>
          <a:solidFill>
            <a:srgbClr val="FFD54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دلیل دوم: جریان فتنه 88 و امید به سرنگونی انقلاب اسلامی؛</a:t>
            </a:r>
            <a:endParaRPr lang="fa-IR" sz="20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cxnSp>
        <p:nvCxnSpPr>
          <p:cNvPr id="39" name="Straight Arrow Connector 38"/>
          <p:cNvCxnSpPr>
            <a:endCxn id="38" idx="0"/>
          </p:cNvCxnSpPr>
          <p:nvPr/>
        </p:nvCxnSpPr>
        <p:spPr>
          <a:xfrm>
            <a:off x="4643843" y="2774900"/>
            <a:ext cx="385357" cy="1263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589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1" grpId="0" animBg="1"/>
      <p:bldP spid="23" grpId="0" animBg="1"/>
      <p:bldP spid="20" grpId="0" animBg="1"/>
      <p:bldP spid="25" grpId="0" animBg="1"/>
      <p:bldP spid="25" grpId="1" animBg="1"/>
      <p:bldP spid="26" grpId="0" animBg="1"/>
      <p:bldP spid="28" grpId="0" animBg="1"/>
      <p:bldP spid="29" grpId="0" animBg="1"/>
      <p:bldP spid="31" grpId="0" animBg="1"/>
      <p:bldP spid="33" grpId="0" animBg="1"/>
      <p:bldP spid="27" grpId="0" animBg="1"/>
      <p:bldP spid="27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91000" y="2815133"/>
            <a:ext cx="4648200" cy="71437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داستان</a:t>
            </a:r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تحریم ها؟؟!!</a:t>
            </a:r>
            <a:endParaRPr lang="en-US" sz="4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H="1" flipV="1">
            <a:off x="6934199" y="1479500"/>
            <a:ext cx="19812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639537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الف. تحریم های خارجی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990391" y="4186763"/>
            <a:ext cx="1896526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52800" y="4953000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ب. تحریم های داخلی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447800"/>
            <a:ext cx="5105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الف. تحریم تولیدکننده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مردم!!!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5" name="Straight Arrow Connector 14"/>
          <p:cNvCxnSpPr>
            <a:stCxn id="12" idx="0"/>
            <a:endCxn id="14" idx="3"/>
          </p:cNvCxnSpPr>
          <p:nvPr/>
        </p:nvCxnSpPr>
        <p:spPr>
          <a:xfrm flipH="1" flipV="1">
            <a:off x="5257800" y="1714500"/>
            <a:ext cx="228600" cy="32385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057400"/>
            <a:ext cx="48006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ب. تحریم مردم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تولیدکننده!!!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>
            <a:stCxn id="12" idx="0"/>
            <a:endCxn id="16" idx="3"/>
          </p:cNvCxnSpPr>
          <p:nvPr/>
        </p:nvCxnSpPr>
        <p:spPr>
          <a:xfrm flipH="1" flipV="1">
            <a:off x="4953000" y="2324100"/>
            <a:ext cx="533400" cy="26289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2667000"/>
            <a:ext cx="46482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ج تحریم بانک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تولیدکننده!!!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9" name="Straight Arrow Connector 18"/>
          <p:cNvCxnSpPr>
            <a:stCxn id="12" idx="0"/>
            <a:endCxn id="18" idx="3"/>
          </p:cNvCxnSpPr>
          <p:nvPr/>
        </p:nvCxnSpPr>
        <p:spPr>
          <a:xfrm flipH="1" flipV="1">
            <a:off x="4800600" y="2933700"/>
            <a:ext cx="685800" cy="20193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" y="3276600"/>
            <a:ext cx="4343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د. تحریم دولت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تولیدکننده!!!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2" name="Straight Arrow Connector 21"/>
          <p:cNvCxnSpPr>
            <a:stCxn id="12" idx="0"/>
            <a:endCxn id="21" idx="3"/>
          </p:cNvCxnSpPr>
          <p:nvPr/>
        </p:nvCxnSpPr>
        <p:spPr>
          <a:xfrm flipH="1" flipV="1">
            <a:off x="4495800" y="3543300"/>
            <a:ext cx="990600" cy="14097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" y="3886200"/>
            <a:ext cx="41667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ه. تحریم مدیران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مردم!!!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>
            <a:stCxn id="12" idx="0"/>
            <a:endCxn id="23" idx="3"/>
          </p:cNvCxnSpPr>
          <p:nvPr/>
        </p:nvCxnSpPr>
        <p:spPr>
          <a:xfrm flipH="1" flipV="1">
            <a:off x="4319154" y="4152900"/>
            <a:ext cx="1167246" cy="8001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2400" y="4495800"/>
            <a:ext cx="44715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100" b="1" dirty="0" smtClean="0">
                <a:solidFill>
                  <a:schemeClr val="tx1"/>
                </a:solidFill>
                <a:cs typeface="B Zar" pitchFamily="2" charset="-78"/>
              </a:rPr>
              <a:t>و. تحریم جریان های سیاسی علیه مردم!!!</a:t>
            </a:r>
            <a:endParaRPr lang="en-US" sz="21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2" name="Straight Arrow Connector 31"/>
          <p:cNvCxnSpPr>
            <a:stCxn id="12" idx="0"/>
            <a:endCxn id="31" idx="3"/>
          </p:cNvCxnSpPr>
          <p:nvPr/>
        </p:nvCxnSpPr>
        <p:spPr>
          <a:xfrm flipH="1" flipV="1">
            <a:off x="4623954" y="4762500"/>
            <a:ext cx="862446" cy="1905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8600" y="5638800"/>
            <a:ext cx="43953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ز. </a:t>
            </a:r>
            <a:r>
              <a:rPr lang="fa-IR" sz="2300" b="1" dirty="0">
                <a:solidFill>
                  <a:schemeClr val="tx1"/>
                </a:solidFill>
                <a:cs typeface="B Zar" pitchFamily="2" charset="-78"/>
              </a:rPr>
              <a:t>تحریم </a:t>
            </a: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والدین علیه فرزندان!!!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7" name="Straight Arrow Connector 36"/>
          <p:cNvCxnSpPr>
            <a:stCxn id="12" idx="2"/>
            <a:endCxn id="36" idx="3"/>
          </p:cNvCxnSpPr>
          <p:nvPr/>
        </p:nvCxnSpPr>
        <p:spPr>
          <a:xfrm flipH="1">
            <a:off x="4623954" y="5562600"/>
            <a:ext cx="862446" cy="3429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8600" y="6248400"/>
            <a:ext cx="45477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....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6" name="Straight Arrow Connector 25"/>
          <p:cNvCxnSpPr>
            <a:stCxn id="12" idx="2"/>
            <a:endCxn id="25" idx="3"/>
          </p:cNvCxnSpPr>
          <p:nvPr/>
        </p:nvCxnSpPr>
        <p:spPr>
          <a:xfrm flipH="1">
            <a:off x="4776354" y="5562600"/>
            <a:ext cx="710046" cy="9525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4938279" y="1553614"/>
            <a:ext cx="3267075" cy="1007571"/>
          </a:xfrm>
          <a:prstGeom prst="cloudCallout">
            <a:avLst>
              <a:gd name="adj1" fmla="val -9821"/>
              <a:gd name="adj2" fmla="val -78648"/>
            </a:avLst>
          </a:prstGeom>
          <a:solidFill>
            <a:srgbClr val="F7C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داستان!!!</a:t>
            </a:r>
          </a:p>
        </p:txBody>
      </p:sp>
      <p:sp>
        <p:nvSpPr>
          <p:cNvPr id="28" name="Cloud Callout 27"/>
          <p:cNvSpPr/>
          <p:nvPr/>
        </p:nvSpPr>
        <p:spPr>
          <a:xfrm>
            <a:off x="4776354" y="3712277"/>
            <a:ext cx="3429000" cy="1007571"/>
          </a:xfrm>
          <a:prstGeom prst="cloudCallout">
            <a:avLst>
              <a:gd name="adj1" fmla="val -12771"/>
              <a:gd name="adj2" fmla="val 72606"/>
            </a:avLst>
          </a:prstGeom>
          <a:solidFill>
            <a:srgbClr val="F7C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80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درصد داستان!!!</a:t>
            </a:r>
          </a:p>
        </p:txBody>
      </p:sp>
      <p:sp>
        <p:nvSpPr>
          <p:cNvPr id="30" name="Action Button: Forward or Next 29">
            <a:hlinkClick r:id="rId2" action="ppaction://hlinksldjump" highlightClick="1"/>
          </p:cNvPr>
          <p:cNvSpPr/>
          <p:nvPr/>
        </p:nvSpPr>
        <p:spPr>
          <a:xfrm>
            <a:off x="117764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Callout 32"/>
          <p:cNvSpPr/>
          <p:nvPr/>
        </p:nvSpPr>
        <p:spPr>
          <a:xfrm>
            <a:off x="190499" y="447940"/>
            <a:ext cx="5104282" cy="711716"/>
          </a:xfrm>
          <a:prstGeom prst="wedgeEllipseCallout">
            <a:avLst>
              <a:gd name="adj1" fmla="val 18019"/>
              <a:gd name="adj2" fmla="val 112861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گرانفروشی- 2. احتکار- 3. کیفیت بد؛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342899" y="1040884"/>
            <a:ext cx="5104282" cy="711716"/>
          </a:xfrm>
          <a:prstGeom prst="wedgeEllipseCallout">
            <a:avLst>
              <a:gd name="adj1" fmla="val 18019"/>
              <a:gd name="adj2" fmla="val 112861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نخریدن کالای با کیفیت ایرانی؛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187036" y="2759777"/>
            <a:ext cx="5223164" cy="711716"/>
          </a:xfrm>
          <a:prstGeom prst="wedgeEllipseCallout">
            <a:avLst>
              <a:gd name="adj1" fmla="val 12319"/>
              <a:gd name="adj2" fmla="val 126488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فساد، 2. سیاسی کاری، 3. بی کفایتی؛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8" name="Cloud Callout 37"/>
          <p:cNvSpPr/>
          <p:nvPr/>
        </p:nvSpPr>
        <p:spPr>
          <a:xfrm>
            <a:off x="751610" y="1318242"/>
            <a:ext cx="8205354" cy="3132363"/>
          </a:xfrm>
          <a:prstGeom prst="cloudCallout">
            <a:avLst>
              <a:gd name="adj1" fmla="val 22923"/>
              <a:gd name="adj2" fmla="val 63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یعنی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مذاکره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کنیم برای رفع تحریم های داخلی!!!</a:t>
            </a:r>
            <a:endParaRPr lang="en-US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4262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1" grpId="0" animBg="1"/>
      <p:bldP spid="23" grpId="0" animBg="1"/>
      <p:bldP spid="31" grpId="0" animBg="1"/>
      <p:bldP spid="36" grpId="0" animBg="1"/>
      <p:bldP spid="25" grpId="0" animBg="1"/>
      <p:bldP spid="27" grpId="0" animBg="1"/>
      <p:bldP spid="28" grpId="0" animBg="1"/>
      <p:bldP spid="30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12954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خارجی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1" name="Straight Arrow Connector 50"/>
          <p:cNvCxnSpPr>
            <a:stCxn id="69" idx="0"/>
            <a:endCxn id="26" idx="2"/>
          </p:cNvCxnSpPr>
          <p:nvPr/>
        </p:nvCxnSpPr>
        <p:spPr>
          <a:xfrm flipH="1" flipV="1">
            <a:off x="7124700" y="2057400"/>
            <a:ext cx="381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1"/>
            <a:endCxn id="45" idx="3"/>
          </p:cNvCxnSpPr>
          <p:nvPr/>
        </p:nvCxnSpPr>
        <p:spPr>
          <a:xfrm flipH="1" flipV="1">
            <a:off x="4876800" y="1562100"/>
            <a:ext cx="6858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715000" y="3276600"/>
            <a:ext cx="28956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خصومت های اقتصادی معاصر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2600" y="5562600"/>
            <a:ext cx="3200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داخلی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9" name="Straight Arrow Connector 38"/>
          <p:cNvCxnSpPr>
            <a:stCxn id="69" idx="2"/>
            <a:endCxn id="35" idx="0"/>
          </p:cNvCxnSpPr>
          <p:nvPr/>
        </p:nvCxnSpPr>
        <p:spPr>
          <a:xfrm>
            <a:off x="7162800" y="4191000"/>
            <a:ext cx="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200" y="12954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رفع خصومت های خارجی؟؟؟!!!!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5334000"/>
            <a:ext cx="35814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رفع خصومت های داخلی؟؟!!!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43000" y="228600"/>
            <a:ext cx="7315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برای مقابله با تحریم ها از کجا شروع کنیم؟؟</a:t>
            </a:r>
            <a:endParaRPr lang="en-US" sz="3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cxnSp>
        <p:nvCxnSpPr>
          <p:cNvPr id="27" name="Straight Arrow Connector 26"/>
          <p:cNvCxnSpPr>
            <a:endCxn id="25" idx="3"/>
          </p:cNvCxnSpPr>
          <p:nvPr/>
        </p:nvCxnSpPr>
        <p:spPr>
          <a:xfrm flipH="1" flipV="1">
            <a:off x="4419600" y="5829300"/>
            <a:ext cx="11430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3400" y="3657600"/>
            <a:ext cx="4800600" cy="1143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000" b="1" dirty="0" smtClean="0">
                <a:solidFill>
                  <a:schemeClr val="tx1"/>
                </a:solidFill>
                <a:cs typeface="B Titr" pitchFamily="2" charset="-78"/>
              </a:rPr>
              <a:t>اقتصاد مقاومتی</a:t>
            </a:r>
          </a:p>
        </p:txBody>
      </p:sp>
      <p:sp>
        <p:nvSpPr>
          <p:cNvPr id="36" name="Right Arrow 35"/>
          <p:cNvSpPr/>
          <p:nvPr/>
        </p:nvSpPr>
        <p:spPr>
          <a:xfrm rot="16200000">
            <a:off x="2781300" y="4914900"/>
            <a:ext cx="4572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209800" y="1295400"/>
            <a:ext cx="7620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86000" y="1219200"/>
            <a:ext cx="609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rot="16200000">
            <a:off x="990601" y="3276599"/>
            <a:ext cx="3810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7200" y="2286000"/>
            <a:ext cx="16002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ایران در قله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057400" y="2514600"/>
            <a:ext cx="3810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14600" y="2209800"/>
            <a:ext cx="57912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حضرت آقا: وقتی ملت ایران به قله برسد همه دشمنی ها تمام خواهد شد!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1066800"/>
            <a:ext cx="4648200" cy="990600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33400" y="1905000"/>
            <a:ext cx="1524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چرا؟!</a:t>
            </a:r>
            <a:endParaRPr lang="fa-IR" sz="4000" b="1" dirty="0" smtClean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2895600"/>
            <a:ext cx="357237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1. دشمنی ها ریشه دار است!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1000" y="3429000"/>
            <a:ext cx="76962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2. اثرات برداشتن تحریم ها در بهترین حالت: </a:t>
            </a:r>
          </a:p>
          <a:p>
            <a:pPr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الف. فروش بیشتر نفت خام!!!، ب. واردات بیشتر!!! (هر دو نامطلوب!)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1000" y="4419600"/>
            <a:ext cx="5334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3. دشمن راه را یاد گرفته!!! تکرار خواهد کرد!</a:t>
            </a:r>
          </a:p>
        </p:txBody>
      </p:sp>
      <p:sp>
        <p:nvSpPr>
          <p:cNvPr id="37" name="Right Arrow 36"/>
          <p:cNvSpPr/>
          <p:nvPr/>
        </p:nvSpPr>
        <p:spPr>
          <a:xfrm rot="16200000">
            <a:off x="4229100" y="3162300"/>
            <a:ext cx="685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914400" y="2133600"/>
            <a:ext cx="71628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 چگونه است؟! ...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آموزش</a:t>
            </a:r>
            <a:endParaRPr lang="fa-IR" sz="3600" b="1" dirty="0" smtClean="0">
              <a:solidFill>
                <a:srgbClr val="00B0F0"/>
              </a:solidFill>
              <a:cs typeface="B Z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3000" y="2133600"/>
            <a:ext cx="1371600" cy="6858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117764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ction Button: Forward or Next 49">
            <a:hlinkClick r:id="rId2" action="ppaction://hlinksldjump" highlightClick="1"/>
          </p:cNvPr>
          <p:cNvSpPr/>
          <p:nvPr/>
        </p:nvSpPr>
        <p:spPr>
          <a:xfrm>
            <a:off x="1018309" y="2064069"/>
            <a:ext cx="609600" cy="367404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137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9" grpId="0" animBg="1"/>
      <p:bldP spid="35" grpId="0" animBg="1"/>
      <p:bldP spid="45" grpId="0" animBg="1"/>
      <p:bldP spid="25" grpId="0" animBg="1"/>
      <p:bldP spid="32" grpId="0" animBg="1"/>
      <p:bldP spid="33" grpId="0" animBg="1"/>
      <p:bldP spid="36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7" grpId="0" animBg="1"/>
      <p:bldP spid="38" grpId="0" animBg="1"/>
      <p:bldP spid="40" grpId="0" animBg="1"/>
      <p:bldP spid="43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019800" y="381000"/>
            <a:ext cx="2895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سوم: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981200"/>
            <a:ext cx="8458200" cy="4495800"/>
          </a:xfrm>
          <a:prstGeom prst="cloudCallout">
            <a:avLst>
              <a:gd name="adj1" fmla="val 35893"/>
              <a:gd name="adj2" fmla="val -65422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</a:t>
            </a:r>
          </a:p>
          <a:p>
            <a:pPr algn="ctr" rtl="1"/>
            <a:r>
              <a:rPr lang="fa-I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مقاومتی</a:t>
            </a:r>
          </a:p>
          <a:p>
            <a:pPr rtl="1"/>
            <a:r>
              <a:rPr lang="fa-I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چیست؟!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52400" y="1066800"/>
            <a:ext cx="5867400" cy="1371600"/>
          </a:xfrm>
          <a:prstGeom prst="wedgeEllipseCallout">
            <a:avLst>
              <a:gd name="adj1" fmla="val 21423"/>
              <a:gd name="adj2" fmla="val 118930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بخش اول: معرفی اجمالی</a:t>
            </a:r>
            <a:endParaRPr lang="en-US" sz="34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56176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 flipH="1">
            <a:off x="228600" y="345834"/>
            <a:ext cx="8915400" cy="13716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</a:t>
            </a:r>
            <a:r>
              <a:rPr lang="fa-I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</a:t>
            </a:r>
            <a:r>
              <a:rPr lang="fa-I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چیست؟</a:t>
            </a: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8193740" y="1905003"/>
            <a:ext cx="1219199" cy="4572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1657350" y="3486152"/>
            <a:ext cx="952500" cy="304800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52400" y="2438400"/>
            <a:ext cx="83820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700" b="1" dirty="0" smtClean="0">
                <a:solidFill>
                  <a:schemeClr val="tx1"/>
                </a:solidFill>
                <a:cs typeface="B Mitra" pitchFamily="2" charset="-78"/>
              </a:rPr>
              <a:t>اقتصادی که در شرایط دشواری، تهدید و دشمنی به اهداف خود برسد؛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895600" y="2971800"/>
            <a:ext cx="28956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52600" y="2971800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152400" y="4114800"/>
            <a:ext cx="2971800" cy="68579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700" b="1" noProof="0" dirty="0" smtClean="0">
                <a:solidFill>
                  <a:schemeClr val="tx1"/>
                </a:solidFill>
                <a:cs typeface="B Zar" pitchFamily="2" charset="-78"/>
              </a:rPr>
              <a:t> اهداف اقتصاد مقاومتی</a:t>
            </a:r>
            <a:endParaRPr kumimoji="0" lang="fa-I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02739" y="3429000"/>
            <a:ext cx="48006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اهداف اقتصادی انقلاب اسلامی</a:t>
            </a:r>
          </a:p>
          <a:p>
            <a:pPr algn="r">
              <a:spcAft>
                <a:spcPts val="1200"/>
              </a:spcAft>
            </a:pPr>
            <a:endParaRPr lang="fa-IR" sz="10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استقلال اقتصادی؛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رفاه عمومی؛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پیشرفت؛</a:t>
            </a:r>
            <a:endParaRPr lang="fa-IR" sz="2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3600" y="4511737"/>
            <a:ext cx="2667000" cy="18128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62000" y="4800599"/>
            <a:ext cx="3200398" cy="324131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16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3" grpId="0" animBg="1"/>
      <p:bldP spid="21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1828800"/>
            <a:ext cx="27432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رهیافت اقتصادی جمهوری اسلامی جهت تحقق اهداف اقتصادی انقلاب اسلامی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304800"/>
            <a:ext cx="1981200" cy="9144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اقتصاد مقاومتی</a:t>
            </a:r>
            <a:endParaRPr lang="en-US" sz="50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8128856" flipH="1">
            <a:off x="1525702" y="1373800"/>
            <a:ext cx="532125" cy="2226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80464" y="228600"/>
            <a:ext cx="2514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چارچوب تحلیل: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6629400" y="5449561"/>
            <a:ext cx="1371600" cy="3416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24000" y="5449561"/>
            <a:ext cx="1371600" cy="3416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6019800" y="3773161"/>
            <a:ext cx="990600" cy="3416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09800" y="3773161"/>
            <a:ext cx="990600" cy="3416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5562600" y="1447800"/>
            <a:ext cx="762000" cy="381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1447800"/>
            <a:ext cx="762000" cy="381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22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7630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2743200"/>
            <a:ext cx="2057400" cy="289560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29718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32004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34290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81400" y="36576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8862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05200" y="41148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05200" y="43434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05200" y="45720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67400" y="57150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آیینه زمان و مکان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25908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مکتب اقتصادی اسلام</a:t>
            </a:r>
            <a:endParaRPr lang="en-US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5410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نظام اقتصادی اسلامی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8288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1000" y="3962400"/>
            <a:ext cx="3581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 smtClean="0">
                <a:solidFill>
                  <a:schemeClr val="tx1"/>
                </a:solidFill>
                <a:cs typeface="B Zar" pitchFamily="2" charset="-78"/>
              </a:rPr>
              <a:t>الف. سخت افزار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(ساختار- سازمان- قوانین و ...)</a:t>
            </a:r>
          </a:p>
          <a:p>
            <a:pPr algn="ctr" rtl="1"/>
            <a:r>
              <a:rPr lang="fa-IR" sz="1600" b="1" dirty="0" smtClean="0">
                <a:solidFill>
                  <a:schemeClr val="tx1"/>
                </a:solidFill>
                <a:cs typeface="B Zar" pitchFamily="2" charset="-78"/>
              </a:rPr>
              <a:t>ب. نرم افزار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(هنجارها- فرآیندها- انگیزه ها)</a:t>
            </a:r>
            <a:endParaRPr lang="en-US" sz="16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0" y="152400"/>
            <a:ext cx="6705600" cy="914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ماهیت فلسفی و الگوی اجرایی اقتصاد مقاومتی: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3400" y="1295401"/>
            <a:ext cx="82296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اقتصاد مقاومتی، نسخه معاصر نظام اقتصادی اسلامی؛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1295400"/>
            <a:ext cx="83058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نظام اقتصادی اسلامی: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بازتاب پرتوهای مکتب اقتصادی اسلام در آیینه زمان و مکان (فضا)؛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53000" y="5715000"/>
            <a:ext cx="3429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فضا: شرایطی پر از خصومت اقتصادی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1600" y="5486400"/>
            <a:ext cx="198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نظام اقتصاد مقاومتی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3886200"/>
            <a:ext cx="3657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الف. سخت افزار(ساختارها؟؟؟؟؟)</a:t>
            </a:r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ب. نرم افزار(سازوکارها؟؟؟؟؟)</a:t>
            </a:r>
            <a:endParaRPr lang="en-US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" y="6096000"/>
            <a:ext cx="2743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500" b="1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سیاست های کلی اقتصاد مقاومتی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09600" y="5029200"/>
            <a:ext cx="0" cy="1066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09600" y="50292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524000" y="2438400"/>
            <a:ext cx="2057400" cy="762000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6400" y="2590800"/>
            <a:ext cx="2286000" cy="3200400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4800" y="4648200"/>
            <a:ext cx="2057400" cy="762000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Bent-Up Arrow 38"/>
          <p:cNvSpPr/>
          <p:nvPr/>
        </p:nvSpPr>
        <p:spPr>
          <a:xfrm>
            <a:off x="2438400" y="4495800"/>
            <a:ext cx="3657600" cy="609600"/>
          </a:xfrm>
          <a:prstGeom prst="bentUpArrow">
            <a:avLst>
              <a:gd name="adj1" fmla="val 25000"/>
              <a:gd name="adj2" fmla="val 25000"/>
              <a:gd name="adj3" fmla="val 388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191000" y="3962400"/>
            <a:ext cx="44958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برنامه ریزی فرهنگی: اصلاح نرم افزار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91000" y="3429000"/>
            <a:ext cx="44958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برنامه ریزی اقتصادی: اصلاح سخت افزار</a:t>
            </a:r>
          </a:p>
        </p:txBody>
      </p:sp>
    </p:spTree>
    <p:extLst>
      <p:ext uri="{BB962C8B-B14F-4D97-AF65-F5344CB8AC3E}">
        <p14:creationId xmlns:p14="http://schemas.microsoft.com/office/powerpoint/2010/main" val="23493276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/>
      <p:bldP spid="23" grpId="0" animBg="1"/>
      <p:bldP spid="29" grpId="0" animBg="1"/>
      <p:bldP spid="26" grpId="0" animBg="1"/>
      <p:bldP spid="27" grpId="0" animBg="1"/>
      <p:bldP spid="28" grpId="0" animBg="1"/>
      <p:bldP spid="28" grpId="1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019800" y="381000"/>
            <a:ext cx="2895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اول: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676400"/>
            <a:ext cx="8458200" cy="5181600"/>
          </a:xfrm>
          <a:prstGeom prst="cloudCallout">
            <a:avLst>
              <a:gd name="adj1" fmla="val 36221"/>
              <a:gd name="adj2" fmla="val -57668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الگوی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نبرد اقتصادی غرب </a:t>
            </a:r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</a:t>
            </a:r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آمریکا</a:t>
            </a:r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</a:t>
            </a: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 ج.ا. ایران!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1057274"/>
            <a:ext cx="3368140" cy="1409699"/>
          </a:xfrm>
          <a:prstGeom prst="wedgeEllipseCallout">
            <a:avLst>
              <a:gd name="adj1" fmla="val 96153"/>
              <a:gd name="adj2" fmla="val 67627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1. تحریم!!!</a:t>
            </a:r>
            <a:endParaRPr lang="en-US" sz="40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986462" y="4300537"/>
            <a:ext cx="3368140" cy="1409699"/>
          </a:xfrm>
          <a:prstGeom prst="wedgeEllipseCallout">
            <a:avLst>
              <a:gd name="adj1" fmla="val -33227"/>
              <a:gd name="adj2" fmla="val -139130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2. نفوذ!!!</a:t>
            </a:r>
            <a:endParaRPr lang="en-US" sz="40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Flowchart: Preparation 1"/>
          <p:cNvSpPr/>
          <p:nvPr/>
        </p:nvSpPr>
        <p:spPr>
          <a:xfrm>
            <a:off x="464870" y="1114423"/>
            <a:ext cx="2438400" cy="1295400"/>
          </a:xfrm>
          <a:prstGeom prst="flowChartPreparation">
            <a:avLst/>
          </a:prstGeom>
          <a:solidFill>
            <a:schemeClr val="bg1">
              <a:alpha val="20000"/>
            </a:schemeClr>
          </a:solidFill>
          <a:ln w="666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2181162" y="1200149"/>
            <a:ext cx="5362637" cy="1427018"/>
          </a:xfrm>
          <a:prstGeom prst="cloudCallout">
            <a:avLst>
              <a:gd name="adj1" fmla="val 793"/>
              <a:gd name="adj2" fmla="val 911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سکانس اول!</a:t>
            </a:r>
          </a:p>
        </p:txBody>
      </p:sp>
    </p:spTree>
    <p:extLst>
      <p:ext uri="{BB962C8B-B14F-4D97-AF65-F5344CB8AC3E}">
        <p14:creationId xmlns:p14="http://schemas.microsoft.com/office/powerpoint/2010/main" val="10035383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4" grpId="0" animBg="1"/>
      <p:bldP spid="5" grpId="0" animBg="1"/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763000" cy="6477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5400" y="304800"/>
            <a:ext cx="67818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انواع عملیات در طراحی نظام اقتصاد مقاومتی</a:t>
            </a:r>
            <a:endParaRPr lang="en-US" sz="32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4" name="Straight Arrow Connector 53"/>
          <p:cNvCxnSpPr>
            <a:stCxn id="26" idx="2"/>
            <a:endCxn id="55" idx="0"/>
          </p:cNvCxnSpPr>
          <p:nvPr/>
        </p:nvCxnSpPr>
        <p:spPr>
          <a:xfrm>
            <a:off x="4686300" y="1143000"/>
            <a:ext cx="209550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876800" y="3429000"/>
            <a:ext cx="3810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برنامه ریزی فرهنگی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57200" y="3429000"/>
            <a:ext cx="3810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2. برنامه ریزی اقتصادی</a:t>
            </a:r>
          </a:p>
        </p:txBody>
      </p:sp>
      <p:cxnSp>
        <p:nvCxnSpPr>
          <p:cNvPr id="57" name="Straight Arrow Connector 56"/>
          <p:cNvCxnSpPr>
            <a:stCxn id="26" idx="2"/>
            <a:endCxn id="56" idx="0"/>
          </p:cNvCxnSpPr>
          <p:nvPr/>
        </p:nvCxnSpPr>
        <p:spPr>
          <a:xfrm flipH="1">
            <a:off x="2362200" y="1143000"/>
            <a:ext cx="232410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ent-Up Arrow 69"/>
          <p:cNvSpPr/>
          <p:nvPr/>
        </p:nvSpPr>
        <p:spPr>
          <a:xfrm rot="5400000" flipV="1">
            <a:off x="7696200" y="4648200"/>
            <a:ext cx="13716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4495800" y="5181600"/>
            <a:ext cx="3657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رکن1: تقویت فرهنگ جهادی</a:t>
            </a:r>
          </a:p>
        </p:txBody>
      </p:sp>
      <p:sp>
        <p:nvSpPr>
          <p:cNvPr id="72" name="Bent-Up Arrow 71"/>
          <p:cNvSpPr/>
          <p:nvPr/>
        </p:nvSpPr>
        <p:spPr>
          <a:xfrm rot="5400000">
            <a:off x="76200" y="4648200"/>
            <a:ext cx="13716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990600" y="5181600"/>
            <a:ext cx="3276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رکن2: تقویت تولید ملی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4800" y="2971800"/>
            <a:ext cx="8534400" cy="312420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5105400" y="1600200"/>
            <a:ext cx="3810000" cy="12192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طراحی نظام</a:t>
            </a:r>
          </a:p>
          <a:p>
            <a:pPr algn="ct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اقتصاد مقاومتی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28600" y="1905000"/>
            <a:ext cx="4457700" cy="711716"/>
          </a:xfrm>
          <a:prstGeom prst="wedgeEllipseCallout">
            <a:avLst>
              <a:gd name="adj1" fmla="val 65813"/>
              <a:gd name="adj2" fmla="val -5884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به ضمیمه 2 مراجعه کنید!</a:t>
            </a:r>
            <a:endParaRPr lang="en-US" sz="24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5" name="Action Button: Forward or Next 14">
            <a:hlinkClick r:id="rId2" action="ppaction://hlinksldjump" highlightClick="1"/>
          </p:cNvPr>
          <p:cNvSpPr/>
          <p:nvPr/>
        </p:nvSpPr>
        <p:spPr>
          <a:xfrm>
            <a:off x="346180" y="1645098"/>
            <a:ext cx="609600" cy="367404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Forward or Next 16">
            <a:hlinkClick r:id="rId3" action="ppaction://hlinksldjump" highlightClick="1"/>
          </p:cNvPr>
          <p:cNvSpPr/>
          <p:nvPr/>
        </p:nvSpPr>
        <p:spPr>
          <a:xfrm>
            <a:off x="117764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748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5" grpId="0" animBg="1"/>
      <p:bldP spid="5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6" grpId="0" animBg="1"/>
      <p:bldP spid="14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486400" y="381000"/>
            <a:ext cx="34290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چهارم: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981200"/>
            <a:ext cx="8610600" cy="4495800"/>
          </a:xfrm>
          <a:prstGeom prst="cloudCallout">
            <a:avLst>
              <a:gd name="adj1" fmla="val 35893"/>
              <a:gd name="adj2" fmla="val -65422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</a:t>
            </a:r>
          </a:p>
          <a:p>
            <a:pPr algn="ctr" rtl="1"/>
            <a:r>
              <a:rPr lang="fa-IR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عملکرد دولت</a:t>
            </a:r>
          </a:p>
          <a:p>
            <a:pPr rtl="1"/>
            <a:r>
              <a:rPr lang="fa-IR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در اقتصاد مقاومتی</a:t>
            </a:r>
            <a:endParaRPr lang="en-US" sz="6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52400" y="1066800"/>
            <a:ext cx="5181600" cy="1090180"/>
          </a:xfrm>
          <a:prstGeom prst="wedgeEllipseCallout">
            <a:avLst>
              <a:gd name="adj1" fmla="val 34174"/>
              <a:gd name="adj2" fmla="val 113190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الف. اقدامات مثبت</a:t>
            </a:r>
            <a:endParaRPr lang="en-US" sz="40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962400" y="5562600"/>
            <a:ext cx="5181600" cy="1090180"/>
          </a:xfrm>
          <a:prstGeom prst="wedgeEllipseCallout">
            <a:avLst>
              <a:gd name="adj1" fmla="val -29997"/>
              <a:gd name="adj2" fmla="val -148604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ب. اقدامات منفی</a:t>
            </a:r>
            <a:endParaRPr lang="en-US" sz="40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78184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 flipH="1">
            <a:off x="152400" y="533400"/>
            <a:ext cx="8839198" cy="1371600"/>
          </a:xfrm>
          <a:prstGeom prst="cloudCallout">
            <a:avLst>
              <a:gd name="adj1" fmla="val -15474"/>
              <a:gd name="adj2" fmla="val -44426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الف. انواع اقدامات </a:t>
            </a:r>
            <a:r>
              <a:rPr lang="fa-IR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مثبت</a:t>
            </a:r>
            <a:r>
              <a:rPr lang="fa-IR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دولت:</a:t>
            </a:r>
            <a:endParaRPr lang="fa-IR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6057900" y="2552700"/>
            <a:ext cx="1828800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3276600"/>
            <a:ext cx="5181599" cy="990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الف. </a:t>
            </a:r>
            <a:r>
              <a:rPr lang="fa-I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برنامه های جاری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؛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152029" y="3180230"/>
            <a:ext cx="3316941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5000" y="4648200"/>
            <a:ext cx="5562599" cy="8382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ب.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برنامه های خاص؛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92946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763000" cy="5029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52399"/>
            <a:ext cx="8763000" cy="1248769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مجموعه برنامه های خاص دولت یازدهم</a:t>
            </a:r>
            <a:b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                                                    در ارتباط با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2163169"/>
            <a:ext cx="6858000" cy="11134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الف. یکم اسفندماه 92: ابلاغ سیاست های کلی به آقای دکتر جهانگیری توسط رییس جمهور محترم: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3733800"/>
            <a:ext cx="7239000" cy="12487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2. اسفندماه 92: آغاز کار شورای اقتصاد دولت تحت نظر دکتر جهانگیری؛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5334000"/>
            <a:ext cx="7596116" cy="12192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3. سال 93: جمع بندی برنامه های دستگاه ها در شورای اقتصاد و تهیه برنامه عملیاتی: 167 سیاست- 625 برنامه؛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4" name="Bent-Up Arrow 23"/>
          <p:cNvSpPr/>
          <p:nvPr/>
        </p:nvSpPr>
        <p:spPr>
          <a:xfrm rot="5400000" flipV="1">
            <a:off x="7025186" y="1919785"/>
            <a:ext cx="1342030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5400000" flipV="1">
            <a:off x="6732042" y="2552416"/>
            <a:ext cx="2690316" cy="481084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5400000" flipV="1">
            <a:off x="6274558" y="3378958"/>
            <a:ext cx="4343400" cy="481084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45655"/>
            <a:ext cx="8458200" cy="335994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200400" y="4061023"/>
            <a:ext cx="5434083" cy="2602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spcAft>
                <a:spcPts val="12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عنایت به ابلاغ سیاست‌های کلی اقتصاد مقاومتی از سوی رهبر معظم انقلاب اسلامی، لازم است بی درنگ، اقدامات بایسته در جهت جلب مشارکت گسترده همه نهادها و آحاد جامعه در فعالیت‌های اقتصادی برای دستیابی به رشد پویا و تحقق اهداف سند چشم‌انداز بیست ساله ساماندهی شود.</a:t>
            </a:r>
            <a:endParaRPr lang="fa-IR" sz="24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5" y="1600199"/>
            <a:ext cx="3361115" cy="22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23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10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3429000"/>
            <a:ext cx="7696202" cy="99060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4. مهرماه 94: تشکیل ستاد فرماندهی اقتصاد مقاومتی با مسئولین دکتر جهانگیری؛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" y="4551224"/>
            <a:ext cx="7872482" cy="78277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5. پایان زمستان 94: تنظیم 13 برنامه ملی، با حدود 230 پروژه؛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7" name="Bent-Up Arrow 26"/>
          <p:cNvSpPr/>
          <p:nvPr/>
        </p:nvSpPr>
        <p:spPr>
          <a:xfrm rot="5400000" flipV="1">
            <a:off x="6770426" y="2274628"/>
            <a:ext cx="2942231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 rot="5400000" flipV="1">
            <a:off x="6503727" y="2769927"/>
            <a:ext cx="3932832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-Up Arrow 29"/>
          <p:cNvSpPr/>
          <p:nvPr/>
        </p:nvSpPr>
        <p:spPr>
          <a:xfrm rot="5400000" flipV="1">
            <a:off x="6186985" y="3291385"/>
            <a:ext cx="499963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04800" y="5486400"/>
            <a:ext cx="8077200" cy="10875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6. سال 1395: آغاز اجرای 121 پروژه به عنوان اقدام و عمل در سال جاری؛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152399"/>
            <a:ext cx="8763000" cy="1248769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مجموعه برنامه های خاص دولت یازدهم</a:t>
            </a:r>
            <a:b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                                    در ارتباط با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(ادامه)</a:t>
            </a:r>
            <a:r>
              <a:rPr lang="fa-IR" sz="25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: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04800" y="2057400"/>
            <a:ext cx="7696202" cy="1219201"/>
          </a:xfrm>
          <a:prstGeom prst="rect">
            <a:avLst/>
          </a:prstGeom>
          <a:solidFill>
            <a:srgbClr val="EE84E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شهریورماه 94:</a:t>
            </a:r>
            <a:b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            دیدار حضرت آقا با دولت و اعلام عدم رضایت!!!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5053960" y="1624962"/>
            <a:ext cx="583160" cy="28172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Callout 34"/>
          <p:cNvSpPr/>
          <p:nvPr/>
        </p:nvSpPr>
        <p:spPr>
          <a:xfrm>
            <a:off x="228600" y="762000"/>
            <a:ext cx="4747480" cy="1905000"/>
          </a:xfrm>
          <a:prstGeom prst="wedgeEllipseCallout">
            <a:avLst>
              <a:gd name="adj1" fmla="val 48215"/>
              <a:gd name="adj2" fmla="val 45711"/>
            </a:avLst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- برنامه های جاری؛</a:t>
            </a:r>
          </a:p>
          <a:p>
            <a:pPr algn="ctr"/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- برنامه های بی ربط؛</a:t>
            </a:r>
            <a:b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</a:b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- برنامه های متعارض؛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4976080" y="933449"/>
            <a:ext cx="3656800" cy="1123950"/>
          </a:xfrm>
          <a:prstGeom prst="wedgeEllipseCallout">
            <a:avLst>
              <a:gd name="adj1" fmla="val -49315"/>
              <a:gd name="adj2" fmla="val 104783"/>
            </a:avLst>
          </a:prstGeom>
          <a:solidFill>
            <a:schemeClr val="accent3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تاکید بر تشکیل ستاد فرماندهی!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30767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28" grpId="0" animBg="1"/>
      <p:bldP spid="30" grpId="0" animBg="1"/>
      <p:bldP spid="33" grpId="0" animBg="1"/>
      <p:bldP spid="31" grpId="0" animBg="1"/>
      <p:bldP spid="32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10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152399"/>
            <a:ext cx="8763000" cy="1248769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مجموعه برنامه های خاص دولت یازدهم</a:t>
            </a:r>
            <a:b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                                    در ارتباط با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 </a:t>
            </a:r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(ادامه)</a:t>
            </a:r>
            <a:r>
              <a:rPr lang="fa-IR" sz="25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:</a:t>
            </a:r>
          </a:p>
        </p:txBody>
      </p:sp>
      <p:sp>
        <p:nvSpPr>
          <p:cNvPr id="32" name="Right Arrow 31"/>
          <p:cNvSpPr/>
          <p:nvPr/>
        </p:nvSpPr>
        <p:spPr>
          <a:xfrm rot="5400000">
            <a:off x="4064017" y="2036285"/>
            <a:ext cx="1689199" cy="393565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 flipH="1">
            <a:off x="1943100" y="3077667"/>
            <a:ext cx="5333999" cy="1371600"/>
          </a:xfrm>
          <a:prstGeom prst="cloudCallout">
            <a:avLst>
              <a:gd name="adj1" fmla="val -15474"/>
              <a:gd name="adj2" fmla="val -44426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ارزیابی برنامه ها:</a:t>
            </a:r>
            <a:endParaRPr lang="fa-I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14312" y="4587876"/>
            <a:ext cx="5195887" cy="1523008"/>
          </a:xfrm>
          <a:prstGeom prst="wedgeEllipseCallout">
            <a:avLst>
              <a:gd name="adj1" fmla="val 39418"/>
              <a:gd name="adj2" fmla="val -56684"/>
            </a:avLst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1.  انحراف (</a:t>
            </a:r>
            <a:r>
              <a:rPr lang="fa-IR" sz="2800" b="1" u="sng" dirty="0" smtClean="0">
                <a:solidFill>
                  <a:schemeClr val="tx1"/>
                </a:solidFill>
                <a:cs typeface="B Zar" panose="00000400000000000000" pitchFamily="2" charset="-78"/>
              </a:rPr>
              <a:t>ضدیت)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برخی برنامه ها با اقتصاد مقاومتی؛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6165" y="1417836"/>
            <a:ext cx="4191000" cy="1123950"/>
          </a:xfrm>
          <a:prstGeom prst="wedgeEllipseCallout">
            <a:avLst>
              <a:gd name="adj1" fmla="val 35842"/>
              <a:gd name="adj2" fmla="val 87525"/>
            </a:avLst>
          </a:prstGeom>
          <a:solidFill>
            <a:schemeClr val="accent3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3. </a:t>
            </a:r>
            <a:r>
              <a:rPr lang="fa-IR" sz="2800" b="1" u="sng" dirty="0" smtClean="0">
                <a:solidFill>
                  <a:schemeClr val="tx1"/>
                </a:solidFill>
                <a:cs typeface="B Zar" panose="00000400000000000000" pitchFamily="2" charset="-78"/>
              </a:rPr>
              <a:t>عدم </a:t>
            </a:r>
            <a:r>
              <a:rPr lang="fa-IR" sz="2800" b="1" u="sng" dirty="0">
                <a:solidFill>
                  <a:schemeClr val="tx1"/>
                </a:solidFill>
                <a:cs typeface="B Zar" panose="00000400000000000000" pitchFamily="2" charset="-78"/>
              </a:rPr>
              <a:t>اجرای 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بسیاری برنامه های مناسب!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067299" y="4786512"/>
            <a:ext cx="3994528" cy="1523008"/>
          </a:xfrm>
          <a:prstGeom prst="wedgeEllipseCallout">
            <a:avLst>
              <a:gd name="adj1" fmla="val -28998"/>
              <a:gd name="adj2" fmla="val -79427"/>
            </a:avLst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2. برخی پروژه ها </a:t>
            </a:r>
            <a:r>
              <a:rPr lang="fa-IR" sz="2800" b="1" u="sng" dirty="0" smtClean="0">
                <a:solidFill>
                  <a:schemeClr val="tx1"/>
                </a:solidFill>
                <a:cs typeface="B Zar" panose="00000400000000000000" pitchFamily="2" charset="-78"/>
              </a:rPr>
              <a:t>بسیار کلی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هستند!!!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38800" y="3962399"/>
            <a:ext cx="3278464" cy="5306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اصلاح نظام پولی و بانکی!</a:t>
            </a:r>
          </a:p>
        </p:txBody>
      </p:sp>
      <p:sp>
        <p:nvSpPr>
          <p:cNvPr id="19" name="Right Arrow 18"/>
          <p:cNvSpPr/>
          <p:nvPr/>
        </p:nvSpPr>
        <p:spPr>
          <a:xfrm rot="5400000" flipH="1">
            <a:off x="7511009" y="4559951"/>
            <a:ext cx="457671" cy="3883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38800" y="3431777"/>
            <a:ext cx="3276600" cy="5306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رونق بخش مسکن!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38800" y="2895600"/>
            <a:ext cx="3278464" cy="5306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اصلاح ساختار کلان دولت و ...</a:t>
            </a:r>
          </a:p>
        </p:txBody>
      </p:sp>
      <p:sp>
        <p:nvSpPr>
          <p:cNvPr id="24" name="Right Arrow 23"/>
          <p:cNvSpPr/>
          <p:nvPr/>
        </p:nvSpPr>
        <p:spPr>
          <a:xfrm rot="16200000" flipH="1">
            <a:off x="1862267" y="2520579"/>
            <a:ext cx="457671" cy="2960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4799" y="2918551"/>
            <a:ext cx="3278464" cy="6900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مثال: از 7500 واحد، تنها 300 واحد وام گرفته اند!!!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4800" y="3653364"/>
            <a:ext cx="3278464" cy="491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بسیاری هنوز شروع نشده اند!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04799" y="4191000"/>
            <a:ext cx="3619499" cy="491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دستگاه ها حاضر به گزارش نیستند!</a:t>
            </a:r>
          </a:p>
        </p:txBody>
      </p:sp>
    </p:spTree>
    <p:extLst>
      <p:ext uri="{BB962C8B-B14F-4D97-AF65-F5344CB8AC3E}">
        <p14:creationId xmlns:p14="http://schemas.microsoft.com/office/powerpoint/2010/main" val="25259979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 flipH="1">
            <a:off x="380999" y="533400"/>
            <a:ext cx="8610599" cy="1371600"/>
          </a:xfrm>
          <a:prstGeom prst="cloudCallout">
            <a:avLst>
              <a:gd name="adj1" fmla="val -15474"/>
              <a:gd name="adj2" fmla="val -44426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ب. انواع اقدامات 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منفی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دولت:</a:t>
            </a:r>
            <a:endParaRPr lang="fa-I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7310616" y="2510017"/>
            <a:ext cx="2066567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3276600"/>
            <a:ext cx="8028710" cy="990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1. </a:t>
            </a:r>
            <a:r>
              <a:rPr lang="fa-IR" sz="5000" b="1" dirty="0">
                <a:solidFill>
                  <a:srgbClr val="FF0000"/>
                </a:solidFill>
                <a:cs typeface="B Bardiya" panose="00000700000000000000" pitchFamily="2" charset="-78"/>
              </a:rPr>
              <a:t>انحراف</a:t>
            </a:r>
            <a:r>
              <a:rPr lang="fa-I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برنامه ها از </a:t>
            </a:r>
            <a:r>
              <a:rPr lang="fa-I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مقاومتی؛</a:t>
            </a: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979838" y="3135204"/>
            <a:ext cx="3316941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4495800"/>
            <a:ext cx="8267699" cy="8382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2. </a:t>
            </a:r>
            <a:r>
              <a:rPr lang="fa-IR" sz="50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ضدیت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اقدامات با اقتصاد </a:t>
            </a:r>
            <a:r>
              <a:rPr lang="fa-I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مقاومتی؛</a:t>
            </a:r>
          </a:p>
        </p:txBody>
      </p:sp>
    </p:spTree>
    <p:extLst>
      <p:ext uri="{BB962C8B-B14F-4D97-AF65-F5344CB8AC3E}">
        <p14:creationId xmlns:p14="http://schemas.microsoft.com/office/powerpoint/2010/main" val="38244001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52399"/>
            <a:ext cx="8763000" cy="9144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1. </a:t>
            </a:r>
            <a:r>
              <a:rPr lang="fa-IR" sz="5000" dirty="0" smtClean="0">
                <a:solidFill>
                  <a:srgbClr val="FF0000"/>
                </a:solidFill>
                <a:cs typeface="B Bardiya" panose="00000700000000000000" pitchFamily="2" charset="-78"/>
              </a:rPr>
              <a:t>انحراف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برنامه </a:t>
            </a:r>
            <a:r>
              <a:rPr lang="fa-I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 از اقتصاد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مقاومتی: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4380" y="1606780"/>
            <a:ext cx="6952344" cy="100767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1. تاکید 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بر فروش بیشتر نفت خام و در نتیجه وابستگی بیشتر کشور به درآمدهای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نفتی؛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4380" y="2992073"/>
            <a:ext cx="7299795" cy="83712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2. بزرگنمایی تحریم ها در برنامه ها (تاکید بیش از اندازه بر محدودیت های تجاری!)؛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26425" y="4191001"/>
            <a:ext cx="69342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3. حساب بیش از اندازه روی منابع سرمایه ای خارجی؛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43564" y="5257800"/>
            <a:ext cx="69342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4. نگارش برنامه ها با پیش فرض رفع تحریم ها؛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4" name="Bent-Up Arrow 23"/>
          <p:cNvSpPr/>
          <p:nvPr/>
        </p:nvSpPr>
        <p:spPr>
          <a:xfrm rot="5400000" flipV="1">
            <a:off x="7022064" y="1459463"/>
            <a:ext cx="1043474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5400000" flipV="1">
            <a:off x="6717542" y="2121660"/>
            <a:ext cx="2286001" cy="481084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5400000" flipV="1">
            <a:off x="6504694" y="2693158"/>
            <a:ext cx="3429000" cy="481084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rot="5400000" flipV="1">
            <a:off x="6484623" y="3212341"/>
            <a:ext cx="4419600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0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52399"/>
            <a:ext cx="8763000" cy="9144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1. </a:t>
            </a:r>
            <a:r>
              <a:rPr lang="fa-IR" sz="5000" dirty="0" smtClean="0">
                <a:solidFill>
                  <a:srgbClr val="FF0000"/>
                </a:solidFill>
                <a:cs typeface="B Bardiya" panose="00000700000000000000" pitchFamily="2" charset="-78"/>
              </a:rPr>
              <a:t>انحراف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برنامه </a:t>
            </a:r>
            <a:r>
              <a:rPr lang="fa-I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 از اقتصاد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مقاومتی: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0529" y="1600200"/>
            <a:ext cx="69342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5. تاکید مطلق بر آزادسازی نرخ ها و قیمت ها؛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7364679" y="1398321"/>
            <a:ext cx="791559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70529" y="2398686"/>
            <a:ext cx="7224783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6. غفلت از موضوع شفاف سازی و مبارزه با فساد؛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6" name="Bent-Up Arrow 15"/>
          <p:cNvSpPr/>
          <p:nvPr/>
        </p:nvSpPr>
        <p:spPr>
          <a:xfrm rot="5400000" flipV="1">
            <a:off x="7249971" y="1764541"/>
            <a:ext cx="1524000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0530" y="3200402"/>
            <a:ext cx="7454354" cy="98737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lvl="3"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7. 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تعارض برخی از پروژه ها با سیاست های کلان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اقتصادی </a:t>
            </a:r>
            <a:r>
              <a:rPr lang="fa-IR" sz="22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(مثال: مستثنی نمودن خارجی ها از قیمت گذاری!)؛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7078684" y="2165399"/>
            <a:ext cx="2325715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70529" y="4267200"/>
            <a:ext cx="7682955" cy="73244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lvl="3"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8. بی توجهی به مقاوم سازی اقتصاد و مساله تهدیدها!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8" name="Bent-Up Arrow 27"/>
          <p:cNvSpPr/>
          <p:nvPr/>
        </p:nvSpPr>
        <p:spPr>
          <a:xfrm rot="5400000" flipV="1">
            <a:off x="6696070" y="2776613"/>
            <a:ext cx="3548143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99129" y="5105400"/>
            <a:ext cx="7682955" cy="73244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lvl="3"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......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0" name="Bent-Up Arrow 29"/>
          <p:cNvSpPr/>
          <p:nvPr/>
        </p:nvSpPr>
        <p:spPr>
          <a:xfrm rot="5400000" flipV="1">
            <a:off x="6505570" y="3195713"/>
            <a:ext cx="4386344" cy="43331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60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10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2. </a:t>
            </a:r>
            <a:r>
              <a:rPr lang="fa-IR" sz="7000" dirty="0">
                <a:solidFill>
                  <a:srgbClr val="FF0000"/>
                </a:solidFill>
                <a:cs typeface="B Bardiya" panose="00000700000000000000" pitchFamily="2" charset="-78"/>
              </a:rPr>
              <a:t>ضد</a:t>
            </a:r>
            <a:r>
              <a:rPr lang="fa-I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اقتصاد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مقاومتی: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04800" y="5410200"/>
            <a:ext cx="8572501" cy="1143000"/>
          </a:xfrm>
          <a:prstGeom prst="wedgeEllipseCallout">
            <a:avLst>
              <a:gd name="adj1" fmla="val 35826"/>
              <a:gd name="adj2" fmla="val -441575"/>
            </a:avLst>
          </a:prstGeom>
          <a:solidFill>
            <a:schemeClr val="bg2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محور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چهارم:</a:t>
            </a: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3200" b="1" dirty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5000" dirty="0">
                <a:solidFill>
                  <a:srgbClr val="FF0000"/>
                </a:solidFill>
                <a:cs typeface="B Bardiya" panose="00000700000000000000" pitchFamily="2" charset="-78"/>
              </a:rPr>
              <a:t>تخریب</a:t>
            </a:r>
            <a:r>
              <a:rPr lang="fa-IR" sz="5000" dirty="0" smtClean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 </a:t>
            </a:r>
            <a:r>
              <a:rPr lang="fa-IR" sz="5000" dirty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فرهنگ اقتصادی؛</a:t>
            </a:r>
            <a:endParaRPr lang="en-US" sz="5000" dirty="0">
              <a:solidFill>
                <a:schemeClr val="accent4">
                  <a:lumMod val="75000"/>
                </a:schemeClr>
              </a:solidFill>
              <a:cs typeface="B Bardiya" panose="00000700000000000000" pitchFamily="2" charset="-78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28600" y="4191000"/>
            <a:ext cx="8762999" cy="1143000"/>
          </a:xfrm>
          <a:prstGeom prst="wedgeEllipseCallout">
            <a:avLst>
              <a:gd name="adj1" fmla="val 35172"/>
              <a:gd name="adj2" fmla="val -337278"/>
            </a:avLst>
          </a:prstGeom>
          <a:solidFill>
            <a:schemeClr val="bg2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محور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سوم: </a:t>
            </a: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3200" b="1" dirty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500" dirty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افزایش </a:t>
            </a:r>
            <a:r>
              <a:rPr lang="fa-IR" sz="5000" dirty="0">
                <a:solidFill>
                  <a:srgbClr val="FF0000"/>
                </a:solidFill>
                <a:cs typeface="B Bardiya" panose="00000700000000000000" pitchFamily="2" charset="-78"/>
              </a:rPr>
              <a:t>شکنندگی</a:t>
            </a:r>
            <a:r>
              <a:rPr lang="fa-IR" sz="4500" dirty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 اقتصاد ملی؛</a:t>
            </a:r>
            <a:endParaRPr lang="en-US" sz="4500" dirty="0">
              <a:solidFill>
                <a:schemeClr val="accent4">
                  <a:lumMod val="75000"/>
                </a:schemeClr>
              </a:solidFill>
              <a:cs typeface="B Bardiya" panose="00000700000000000000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04800" y="2895600"/>
            <a:ext cx="8572501" cy="1219200"/>
          </a:xfrm>
          <a:prstGeom prst="wedgeEllipseCallout">
            <a:avLst>
              <a:gd name="adj1" fmla="val 35812"/>
              <a:gd name="adj2" fmla="val -215802"/>
            </a:avLst>
          </a:prstGeom>
          <a:solidFill>
            <a:schemeClr val="bg2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محور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دوم:</a:t>
            </a: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3200" b="1" dirty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5000" dirty="0">
                <a:solidFill>
                  <a:srgbClr val="FF0000"/>
                </a:solidFill>
                <a:cs typeface="B Bardiya" panose="00000700000000000000" pitchFamily="2" charset="-78"/>
              </a:rPr>
              <a:t>تضعیف</a:t>
            </a:r>
            <a:r>
              <a:rPr lang="fa-IR" sz="5000" dirty="0" smtClean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 </a:t>
            </a:r>
            <a:r>
              <a:rPr lang="fa-IR" sz="5000" dirty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تولید </a:t>
            </a:r>
            <a:r>
              <a:rPr lang="fa-IR" sz="5000" dirty="0" smtClean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ملی؛</a:t>
            </a:r>
            <a:endParaRPr lang="en-US" sz="5000" dirty="0">
              <a:solidFill>
                <a:schemeClr val="accent4">
                  <a:lumMod val="75000"/>
                </a:schemeClr>
              </a:solidFill>
              <a:cs typeface="B Bardiya" panose="00000700000000000000" pitchFamily="2" charset="-78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57200" y="1600200"/>
            <a:ext cx="8572501" cy="1219200"/>
          </a:xfrm>
          <a:prstGeom prst="wedgeEllipseCallout">
            <a:avLst>
              <a:gd name="adj1" fmla="val 34357"/>
              <a:gd name="adj2" fmla="val -105575"/>
            </a:avLst>
          </a:prstGeom>
          <a:solidFill>
            <a:schemeClr val="bg2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محور اول:</a:t>
            </a:r>
            <a:br>
              <a:rPr lang="fa-IR" sz="3200" b="1" dirty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5000" dirty="0">
                <a:solidFill>
                  <a:srgbClr val="FF0000"/>
                </a:solidFill>
                <a:cs typeface="B Bardiya" panose="00000700000000000000" pitchFamily="2" charset="-78"/>
              </a:rPr>
              <a:t>تحریف</a:t>
            </a:r>
            <a:r>
              <a:rPr lang="fa-IR" sz="4500" dirty="0" smtClean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 مفهوم اقتصاد مقاومتی؛</a:t>
            </a:r>
            <a:endParaRPr lang="en-US" sz="4500" dirty="0">
              <a:solidFill>
                <a:schemeClr val="accent4">
                  <a:lumMod val="75000"/>
                </a:schemeClr>
              </a:solidFill>
              <a:cs typeface="B Bardiy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01941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 flipH="1">
            <a:off x="609600" y="228600"/>
            <a:ext cx="8458199" cy="1981200"/>
          </a:xfrm>
          <a:prstGeom prst="cloudCallout">
            <a:avLst>
              <a:gd name="adj1" fmla="val -15474"/>
              <a:gd name="adj2" fmla="val -44426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نقشه تحریم های اقتصادی </a:t>
            </a:r>
            <a:r>
              <a:rPr lang="fa-IR" sz="3600" b="1" dirty="0">
                <a:solidFill>
                  <a:schemeClr val="tx1"/>
                </a:solidFill>
                <a:cs typeface="B Titr" pitchFamily="2" charset="-78"/>
              </a:rPr>
              <a:t>در دهه چهارم انقلاب اسلامی</a:t>
            </a: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6667501" y="2400300"/>
            <a:ext cx="1524000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687169"/>
            <a:ext cx="7010401" cy="10466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الف. 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 های یک جانبه آمریکا؛</a:t>
            </a:r>
            <a:endParaRPr lang="fa-I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553200" y="2895602"/>
            <a:ext cx="2514601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3906369"/>
            <a:ext cx="7277100" cy="8382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ب. 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 های چند جانبه اتحادیه اروپا؛</a:t>
            </a:r>
            <a:endParaRPr lang="fa-I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Bent-Up Arrow 6"/>
          <p:cNvSpPr/>
          <p:nvPr/>
        </p:nvSpPr>
        <p:spPr>
          <a:xfrm rot="5400000" flipV="1">
            <a:off x="6448985" y="3380816"/>
            <a:ext cx="3485030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4876800"/>
            <a:ext cx="7658101" cy="8382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ج. 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 های شورای امنیت سازمان ملل؛</a:t>
            </a:r>
            <a:endParaRPr lang="fa-I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962400" y="2082540"/>
            <a:ext cx="4800600" cy="1956059"/>
          </a:xfrm>
          <a:prstGeom prst="wedgeEllipseCallout">
            <a:avLst>
              <a:gd name="adj1" fmla="val -21396"/>
              <a:gd name="adj2" fmla="val -70586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رهیافت دولت یازدهم در تقابل با تحریم ها:</a:t>
            </a:r>
            <a:endParaRPr lang="en-US" sz="36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67074" y="5121297"/>
            <a:ext cx="4400674" cy="1391349"/>
          </a:xfrm>
          <a:prstGeom prst="cloudCallout">
            <a:avLst>
              <a:gd name="adj1" fmla="val 478"/>
              <a:gd name="adj2" fmla="val 513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مذاکره!!!</a:t>
            </a:r>
          </a:p>
        </p:txBody>
      </p:sp>
      <p:sp>
        <p:nvSpPr>
          <p:cNvPr id="15" name="Bent-Up Arrow 14"/>
          <p:cNvSpPr/>
          <p:nvPr/>
        </p:nvSpPr>
        <p:spPr>
          <a:xfrm rot="5400000" flipV="1">
            <a:off x="6071778" y="4588001"/>
            <a:ext cx="2067991" cy="704727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0" y="2694976"/>
            <a:ext cx="5638800" cy="1654866"/>
          </a:xfrm>
          <a:prstGeom prst="wedgeEllipseCallout">
            <a:avLst>
              <a:gd name="adj1" fmla="val 25649"/>
              <a:gd name="adj2" fmla="val 111936"/>
            </a:avLst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برجام</a:t>
            </a:r>
            <a:r>
              <a:rPr lang="fa-IR" sz="45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(</a:t>
            </a:r>
            <a:r>
              <a:rPr lang="en-US" sz="4500" b="1" dirty="0" smtClean="0">
                <a:solidFill>
                  <a:srgbClr val="7030A0"/>
                </a:solidFill>
                <a:cs typeface="B Bardiya" panose="00000700000000000000" pitchFamily="2" charset="-78"/>
              </a:rPr>
              <a:t>JCPOA</a:t>
            </a:r>
            <a:r>
              <a:rPr lang="fa-IR" sz="4500" b="1" dirty="0" smtClean="0">
                <a:solidFill>
                  <a:srgbClr val="FF0000"/>
                </a:solidFill>
                <a:cs typeface="B Bardiya" panose="00000700000000000000" pitchFamily="2" charset="-78"/>
              </a:rPr>
              <a:t>)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Bardiy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87981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1" grpId="0" animBg="1"/>
      <p:bldP spid="12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10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2. </a:t>
            </a:r>
            <a:r>
              <a:rPr lang="fa-IR" sz="7000" dirty="0">
                <a:solidFill>
                  <a:srgbClr val="FF0000"/>
                </a:solidFill>
                <a:cs typeface="B Bardiya" panose="00000700000000000000" pitchFamily="2" charset="-78"/>
              </a:rPr>
              <a:t>ضد</a:t>
            </a:r>
            <a:r>
              <a:rPr lang="fa-I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اقتصاد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مقاومتی: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57200" y="1295400"/>
            <a:ext cx="8572501" cy="1219200"/>
          </a:xfrm>
          <a:prstGeom prst="wedgeEllipseCallout">
            <a:avLst>
              <a:gd name="adj1" fmla="val 34357"/>
              <a:gd name="adj2" fmla="val -86257"/>
            </a:avLst>
          </a:prstGeom>
          <a:solidFill>
            <a:schemeClr val="bg2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محور اول:</a:t>
            </a:r>
            <a:br>
              <a:rPr lang="fa-IR" sz="3200" b="1" dirty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500" dirty="0" smtClean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تحریف مفهوم اقتصاد مقاومتی؛</a:t>
            </a:r>
            <a:endParaRPr lang="en-US" sz="4500" dirty="0">
              <a:solidFill>
                <a:schemeClr val="accent4">
                  <a:lumMod val="75000"/>
                </a:schemeClr>
              </a:solidFill>
              <a:cs typeface="B Bardiya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3236" y="2590800"/>
            <a:ext cx="8652164" cy="609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3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نهاوندیان (94/6/7): اقتصاد مقاومتی یعنی مسیر مشارکت و سرمایه گذاری مشترک ... </a:t>
            </a:r>
            <a:endParaRPr lang="en-US" sz="23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236" y="3276601"/>
            <a:ext cx="8652164" cy="609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3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طیب نیا (93/8/16): اقتصاد مقاومتی... از راه تعامل گسترده با جهان حاصل می شود.</a:t>
            </a:r>
            <a:endParaRPr lang="en-US" sz="23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3236" y="4038600"/>
            <a:ext cx="8652164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3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نعمت زاده (94/5/18): اقتصاد مقاومتی یعنی از ظرفیت های دیپلماسی به وجود آمده بعد از مذاکرات به خوبی استفاده کنیم.</a:t>
            </a:r>
            <a:endParaRPr lang="en-US" sz="23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63236" y="4876800"/>
            <a:ext cx="8652164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3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زنگنه (93/1): اقتصاد مقاومتی از راه صادرات بیشتر نفت و گاز به جهان محقق می شود.</a:t>
            </a:r>
            <a:endParaRPr lang="en-US" sz="23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63236" y="5715001"/>
            <a:ext cx="8652164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3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ترکان (94/1/25): دولت با گسترش فعالیت های دیپلماتیک راه افزایش مبادلات تجاری را گشود که این عین اقتصاد مقاومتی است. </a:t>
            </a:r>
            <a:endParaRPr lang="en-US" sz="23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73476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10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2. </a:t>
            </a:r>
            <a:r>
              <a:rPr lang="fa-IR" sz="7000" dirty="0">
                <a:solidFill>
                  <a:srgbClr val="FF0000"/>
                </a:solidFill>
                <a:cs typeface="B Bardiya" panose="00000700000000000000" pitchFamily="2" charset="-78"/>
              </a:rPr>
              <a:t>ضد</a:t>
            </a:r>
            <a:r>
              <a:rPr lang="fa-I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اقتصاد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مقاومتی: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23848" y="1485900"/>
            <a:ext cx="8572501" cy="1219200"/>
          </a:xfrm>
          <a:prstGeom prst="wedgeEllipseCallout">
            <a:avLst>
              <a:gd name="adj1" fmla="val 33549"/>
              <a:gd name="adj2" fmla="val -102166"/>
            </a:avLst>
          </a:prstGeom>
          <a:solidFill>
            <a:schemeClr val="bg2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محور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دوم:</a:t>
            </a: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3200" b="1" dirty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5000" dirty="0" smtClean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تضعیف </a:t>
            </a:r>
            <a:r>
              <a:rPr lang="fa-IR" sz="5000" dirty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تولید </a:t>
            </a:r>
            <a:r>
              <a:rPr lang="fa-IR" sz="5000" dirty="0" smtClean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ملی؛</a:t>
            </a:r>
            <a:endParaRPr lang="en-US" sz="5000" dirty="0">
              <a:solidFill>
                <a:schemeClr val="accent4">
                  <a:lumMod val="75000"/>
                </a:schemeClr>
              </a:solidFill>
              <a:cs typeface="B Bardiya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848" y="3018430"/>
            <a:ext cx="7536695" cy="102017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1. واردات بیش از اندازه کالا و خدمات (حتی گاهی خدمات پژوهشی در علوم انسانی و فرهنگی!!!)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7581901" y="2781301"/>
            <a:ext cx="1143000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3849" y="4085230"/>
            <a:ext cx="7765294" cy="102017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2. واگذاری فعالیت های پیمانکاری به خارجی ها با وجود توان داخلی (مثال: نفت و گاز- کترینگ قطارها)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6" name="Bent-Up Arrow 15"/>
          <p:cNvSpPr/>
          <p:nvPr/>
        </p:nvSpPr>
        <p:spPr>
          <a:xfrm rot="5400000" flipV="1">
            <a:off x="7277101" y="3314702"/>
            <a:ext cx="2209799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3848" y="5152030"/>
            <a:ext cx="7993895" cy="147737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3. تشویق مصرف کالاهای خارجی </a:t>
            </a:r>
            <a:b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(مثال: کارت کالا- تشویق گشایش نمایندگی برندهای خارجی در کشور و ...)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8" name="Bent-Up Arrow 17"/>
          <p:cNvSpPr/>
          <p:nvPr/>
        </p:nvSpPr>
        <p:spPr>
          <a:xfrm rot="5400000" flipV="1">
            <a:off x="6972300" y="3848101"/>
            <a:ext cx="3276601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 flipH="1">
            <a:off x="1066799" y="2918916"/>
            <a:ext cx="6958261" cy="1614985"/>
          </a:xfrm>
          <a:prstGeom prst="cloudCallout">
            <a:avLst>
              <a:gd name="adj1" fmla="val -18148"/>
              <a:gd name="adj2" fmla="val -7371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4. معطل گذاشتن ظرفیت های تولیدی، به امید مذاکرات و سرمایه گذاری خارجی!</a:t>
            </a:r>
          </a:p>
        </p:txBody>
      </p:sp>
    </p:spTree>
    <p:extLst>
      <p:ext uri="{BB962C8B-B14F-4D97-AF65-F5344CB8AC3E}">
        <p14:creationId xmlns:p14="http://schemas.microsoft.com/office/powerpoint/2010/main" val="24724965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10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2. </a:t>
            </a:r>
            <a:r>
              <a:rPr lang="fa-IR" sz="7000" dirty="0">
                <a:solidFill>
                  <a:srgbClr val="FF0000"/>
                </a:solidFill>
                <a:cs typeface="B Bardiya" panose="00000700000000000000" pitchFamily="2" charset="-78"/>
              </a:rPr>
              <a:t>ضد</a:t>
            </a:r>
            <a:r>
              <a:rPr lang="fa-I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اقتصاد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مقاومتی: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23848" y="1485900"/>
            <a:ext cx="8572501" cy="1219200"/>
          </a:xfrm>
          <a:prstGeom prst="wedgeEllipseCallout">
            <a:avLst>
              <a:gd name="adj1" fmla="val 33549"/>
              <a:gd name="adj2" fmla="val -102166"/>
            </a:avLst>
          </a:prstGeom>
          <a:solidFill>
            <a:schemeClr val="bg2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محور سوم:</a:t>
            </a:r>
            <a:b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500" dirty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افزایش شکنندگی اقتصاد ملی؛</a:t>
            </a:r>
            <a:endParaRPr lang="en-US" sz="4500" dirty="0">
              <a:solidFill>
                <a:schemeClr val="accent4">
                  <a:lumMod val="75000"/>
                </a:schemeClr>
              </a:solidFill>
              <a:cs typeface="B Bardiya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848" y="3018430"/>
            <a:ext cx="7536695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1. بزرگنمایی تحریم ها و ربط دادن همه چیز به تحریم؛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7696202" y="2667001"/>
            <a:ext cx="914399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3849" y="3733800"/>
            <a:ext cx="7765294" cy="10201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2. الگوی جدید قراردادهای خارجی و افزایش وابستگی به غربی ها (مثال: قراردادهای نفتی، خودرو، راه آهن و ...)؛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6" name="Bent-Up Arrow 15"/>
          <p:cNvSpPr/>
          <p:nvPr/>
        </p:nvSpPr>
        <p:spPr>
          <a:xfrm rot="5400000" flipV="1">
            <a:off x="7277101" y="3314702"/>
            <a:ext cx="2209799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3848" y="4876800"/>
            <a:ext cx="7993895" cy="10201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3. افزایش وابستگی کشور به فروش نفت خام، به خصوص به کشورهای غربی؛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8" name="Bent-Up Arrow 17"/>
          <p:cNvSpPr/>
          <p:nvPr/>
        </p:nvSpPr>
        <p:spPr>
          <a:xfrm rot="5400000" flipV="1">
            <a:off x="7048501" y="3771901"/>
            <a:ext cx="3124200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rId2" action="ppaction://hlinksldjump" highlightClick="1"/>
          </p:cNvPr>
          <p:cNvSpPr/>
          <p:nvPr/>
        </p:nvSpPr>
        <p:spPr>
          <a:xfrm>
            <a:off x="259589" y="3184685"/>
            <a:ext cx="609600" cy="367404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875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10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2. </a:t>
            </a:r>
            <a:r>
              <a:rPr lang="fa-IR" sz="7000" dirty="0">
                <a:solidFill>
                  <a:srgbClr val="FF0000"/>
                </a:solidFill>
                <a:cs typeface="B Bardiya" panose="00000700000000000000" pitchFamily="2" charset="-78"/>
              </a:rPr>
              <a:t>ضد</a:t>
            </a:r>
            <a:r>
              <a:rPr lang="fa-I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اقتصاد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مقاومتی: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23848" y="1485900"/>
            <a:ext cx="8572501" cy="1219200"/>
          </a:xfrm>
          <a:prstGeom prst="wedgeEllipseCallout">
            <a:avLst>
              <a:gd name="adj1" fmla="val 33549"/>
              <a:gd name="adj2" fmla="val -102166"/>
            </a:avLst>
          </a:prstGeom>
          <a:solidFill>
            <a:schemeClr val="bg2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chemeClr val="tx1"/>
                </a:solidFill>
                <a:cs typeface="B Titr" pitchFamily="2" charset="-78"/>
              </a:rPr>
              <a:t>محور چهارم:</a:t>
            </a:r>
            <a:br>
              <a:rPr lang="fa-IR" sz="2400" b="1" dirty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5000" dirty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تخریب فرهنگ اقتصادی؛</a:t>
            </a:r>
            <a:endParaRPr lang="en-US" sz="5000" dirty="0">
              <a:solidFill>
                <a:schemeClr val="accent4">
                  <a:lumMod val="75000"/>
                </a:schemeClr>
              </a:solidFill>
              <a:cs typeface="B Bardiya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848" y="3018430"/>
            <a:ext cx="7536695" cy="102017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1. القاء فرهنگ 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"</a:t>
            </a:r>
            <a:r>
              <a:rPr lang="fa-IR" sz="3000" dirty="0">
                <a:solidFill>
                  <a:srgbClr val="FF0000"/>
                </a:solidFill>
                <a:cs typeface="B Bardiya" panose="00000700000000000000" pitchFamily="2" charset="-78"/>
              </a:rPr>
              <a:t>ما نمی توانیم ..." </a:t>
            </a:r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(مثال: آبگوشت بزباش- بی ظرفیتی در المپیک- تخریب کشور با یک بمب ...!)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7581901" y="2781301"/>
            <a:ext cx="1143000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3848" y="4085230"/>
            <a:ext cx="7794915" cy="102017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2. </a:t>
            </a:r>
            <a:r>
              <a:rPr lang="fa-IR" sz="3000" dirty="0">
                <a:solidFill>
                  <a:srgbClr val="FF0000"/>
                </a:solidFill>
                <a:cs typeface="B Bardiya" panose="00000700000000000000" pitchFamily="2" charset="-78"/>
              </a:rPr>
              <a:t>تفاخر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برخی مسئولین به </a:t>
            </a:r>
            <a:r>
              <a:rPr lang="fa-IR" sz="3000" dirty="0">
                <a:solidFill>
                  <a:srgbClr val="FF0000"/>
                </a:solidFill>
                <a:cs typeface="B Bardiya" panose="00000700000000000000" pitchFamily="2" charset="-78"/>
              </a:rPr>
              <a:t>مصرف کالای خارجی </a:t>
            </a:r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(لباس- </a:t>
            </a:r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خودرو و ...)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6" name="Bent-Up Arrow 15"/>
          <p:cNvSpPr/>
          <p:nvPr/>
        </p:nvSpPr>
        <p:spPr>
          <a:xfrm rot="5400000" flipV="1">
            <a:off x="7277101" y="3314702"/>
            <a:ext cx="2209799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3848" y="5152030"/>
            <a:ext cx="7993895" cy="117257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3. ارائه </a:t>
            </a:r>
            <a:r>
              <a:rPr lang="fa-IR" sz="3000" dirty="0" smtClean="0">
                <a:solidFill>
                  <a:srgbClr val="FF0000"/>
                </a:solidFill>
                <a:cs typeface="B Bardiya" panose="00000700000000000000" pitchFamily="2" charset="-78"/>
              </a:rPr>
              <a:t>مجوز واردات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برخی کالاهای بسیار لوکس با فرهنگ مهاجم </a:t>
            </a:r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(برخی کالاهای گروه 10 که سابقا ممنوع بوده است ...)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8" name="Bent-Up Arrow 17"/>
          <p:cNvSpPr/>
          <p:nvPr/>
        </p:nvSpPr>
        <p:spPr>
          <a:xfrm rot="5400000" flipV="1">
            <a:off x="6972300" y="3848101"/>
            <a:ext cx="3276601" cy="457199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 flipH="1">
            <a:off x="76200" y="3109415"/>
            <a:ext cx="8820148" cy="1242515"/>
          </a:xfrm>
          <a:prstGeom prst="cloudCallout">
            <a:avLst>
              <a:gd name="adj1" fmla="val -15410"/>
              <a:gd name="adj2" fmla="val -88215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4. </a:t>
            </a:r>
            <a:r>
              <a:rPr lang="fa-IR" sz="3000" dirty="0">
                <a:solidFill>
                  <a:srgbClr val="FF0000"/>
                </a:solidFill>
                <a:cs typeface="B Bardiya" panose="00000700000000000000" pitchFamily="2" charset="-78"/>
              </a:rPr>
              <a:t>تسامح</a:t>
            </a:r>
            <a:r>
              <a:rPr lang="fa-IR" sz="3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در برخورد با</a:t>
            </a:r>
            <a:r>
              <a:rPr lang="fa-IR" sz="3000" dirty="0" smtClean="0">
                <a:solidFill>
                  <a:srgbClr val="FF0000"/>
                </a:solidFill>
                <a:cs typeface="B Bardiya" panose="00000700000000000000" pitchFamily="2" charset="-78"/>
              </a:rPr>
              <a:t> </a:t>
            </a:r>
            <a:r>
              <a:rPr lang="fa-IR" sz="3000" dirty="0">
                <a:solidFill>
                  <a:srgbClr val="FF0000"/>
                </a:solidFill>
                <a:cs typeface="B Bardiya" panose="00000700000000000000" pitchFamily="2" charset="-78"/>
              </a:rPr>
              <a:t>مفسدان </a:t>
            </a:r>
            <a:r>
              <a:rPr lang="fa-IR" sz="3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اقتصادی!!!</a:t>
            </a:r>
            <a:endParaRPr lang="fa-IR" sz="3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9" name="Action Button: Forward or Next 18">
            <a:hlinkClick r:id="rId2" action="ppaction://hlinksldjump" highlightClick="1"/>
          </p:cNvPr>
          <p:cNvSpPr/>
          <p:nvPr/>
        </p:nvSpPr>
        <p:spPr>
          <a:xfrm>
            <a:off x="727364" y="732430"/>
            <a:ext cx="609600" cy="3674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ction Button: Forward or Next 19">
            <a:hlinkClick r:id="rId3" action="ppaction://hlinksldjump" highlightClick="1"/>
          </p:cNvPr>
          <p:cNvSpPr/>
          <p:nvPr/>
        </p:nvSpPr>
        <p:spPr>
          <a:xfrm>
            <a:off x="117764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15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2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385A0A9-1429-4634-8626-AA107F3A102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9268"/>
            <a:ext cx="8858250" cy="66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314" y="95251"/>
            <a:ext cx="4643437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fa-IR" sz="4500" dirty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و السلام علی عبادالله الصالحین</a:t>
            </a:r>
            <a:endParaRPr lang="en-US" sz="4500" dirty="0">
              <a:solidFill>
                <a:schemeClr val="bg1"/>
              </a:solidFill>
              <a:latin typeface="+mj-lt"/>
              <a:ea typeface="+mj-ea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634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4102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86100" y="266700"/>
            <a:ext cx="3543300" cy="685799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فهرست ضمیمه ها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676401"/>
            <a:ext cx="8382000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یک</a:t>
            </a:r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الگوی ج.ا. ایران در نبرد اقتصادی</a:t>
            </a:r>
            <a:endParaRPr lang="en-US" sz="3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590800"/>
            <a:ext cx="8382001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دو</a:t>
            </a:r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آشنایی با نظریه اقتصاد مقاومتی</a:t>
            </a:r>
            <a:endParaRPr lang="en-US" sz="3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581400"/>
            <a:ext cx="8382000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سه</a:t>
            </a:r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مبنای خصومت غرب با انقلاب اسلامی</a:t>
            </a:r>
            <a:endParaRPr lang="en-US" sz="3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572000"/>
            <a:ext cx="8382000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چهار</a:t>
            </a:r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مبنای دولت یازدهم برای برجام</a:t>
            </a:r>
            <a:endParaRPr lang="en-US" sz="3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562601"/>
            <a:ext cx="8382000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پنج</a:t>
            </a:r>
            <a:r>
              <a:rPr lang="fa-IR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داستان تحریم های داخلی و خارجی</a:t>
            </a:r>
            <a:endParaRPr lang="en-US" sz="3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745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5943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solidFill>
                  <a:schemeClr val="tx1"/>
                </a:solidFill>
                <a:cs typeface="B Titr" pitchFamily="2" charset="-78"/>
              </a:rPr>
              <a:t>ارتباط با اینجانب:</a:t>
            </a:r>
            <a:endParaRPr lang="en-US" sz="35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کانال </a:t>
            </a: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تلگرام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:                </a:t>
            </a:r>
            <a:r>
              <a:rPr lang="en-US" sz="5000" b="1" dirty="0" smtClean="0">
                <a:solidFill>
                  <a:srgbClr val="7030A0"/>
                </a:solidFill>
                <a:cs typeface="B Titr" pitchFamily="2" charset="-78"/>
              </a:rPr>
              <a:t>@</a:t>
            </a:r>
            <a:r>
              <a:rPr lang="en-US" sz="5000" b="1" dirty="0" err="1" smtClean="0">
                <a:solidFill>
                  <a:srgbClr val="7030A0"/>
                </a:solidFill>
                <a:cs typeface="B Titr" pitchFamily="2" charset="-78"/>
              </a:rPr>
              <a:t>drabdolmaleki_ir</a:t>
            </a:r>
            <a:endParaRPr lang="fa-IR" sz="5000" b="1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صفحه اینستاگرام:                  </a:t>
            </a:r>
            <a:r>
              <a:rPr lang="en-US" sz="4800" b="1" dirty="0">
                <a:solidFill>
                  <a:srgbClr val="7030A0"/>
                </a:solidFill>
                <a:cs typeface="B Titr" pitchFamily="2" charset="-78"/>
              </a:rPr>
              <a:t>@</a:t>
            </a:r>
            <a:r>
              <a:rPr lang="en-US" sz="4800" b="1" dirty="0" err="1" smtClean="0">
                <a:solidFill>
                  <a:srgbClr val="7030A0"/>
                </a:solidFill>
                <a:cs typeface="B Titr" pitchFamily="2" charset="-78"/>
              </a:rPr>
              <a:t>dr.h.abdolmaleki</a:t>
            </a:r>
            <a:endParaRPr lang="en-US" sz="4800" b="1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ایمیل: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          </a:t>
            </a:r>
            <a:r>
              <a:rPr lang="en-US" sz="4000" b="1" dirty="0">
                <a:solidFill>
                  <a:schemeClr val="tx1"/>
                </a:solidFill>
                <a:cs typeface="B Titr" pitchFamily="2" charset="-78"/>
                <a:hlinkClick r:id="rId2"/>
              </a:rPr>
              <a:t>Dr.abdolmaleki@mihanmail.</a:t>
            </a:r>
            <a:r>
              <a:rPr lang="en-US" sz="4000" b="1" dirty="0">
                <a:solidFill>
                  <a:schemeClr val="tx1"/>
                </a:solidFill>
                <a:cs typeface="B Titr" pitchFamily="2" charset="-78"/>
              </a:rPr>
              <a:t>ir</a:t>
            </a:r>
            <a:r>
              <a:rPr lang="fa-IR" sz="5000" b="1" dirty="0" smtClean="0">
                <a:solidFill>
                  <a:schemeClr val="tx1"/>
                </a:solidFill>
                <a:cs typeface="B Titr" pitchFamily="2" charset="-78"/>
                <a:hlinkClick r:id="rId3"/>
              </a:rPr>
              <a:t/>
            </a:r>
            <a:br>
              <a:rPr lang="fa-IR" sz="5000" b="1" dirty="0" smtClean="0">
                <a:solidFill>
                  <a:schemeClr val="tx1"/>
                </a:solidFill>
                <a:cs typeface="B Titr" pitchFamily="2" charset="-78"/>
                <a:hlinkClick r:id="rId3"/>
              </a:rPr>
            </a:b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سایت:  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                            </a:t>
            </a:r>
            <a:r>
              <a:rPr lang="en-US" sz="4000" b="1" dirty="0" smtClean="0">
                <a:solidFill>
                  <a:schemeClr val="tx1"/>
                </a:solidFill>
                <a:cs typeface="B Titr" pitchFamily="2" charset="-78"/>
                <a:hlinkClick r:id="rId4"/>
              </a:rPr>
              <a:t>www.drabdolmaleki.ir</a:t>
            </a:r>
            <a:endParaRPr lang="en-US" sz="4000" b="1" dirty="0">
              <a:solidFill>
                <a:schemeClr val="tx1"/>
              </a:solidFill>
              <a:cs typeface="B Titr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همراه:                       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                                   </a:t>
            </a:r>
            <a:r>
              <a:rPr lang="fa-IR" sz="3200" b="1" dirty="0">
                <a:solidFill>
                  <a:schemeClr val="tx1"/>
                </a:solidFill>
                <a:cs typeface="B Titr" pitchFamily="2" charset="-78"/>
              </a:rPr>
              <a:t>09123958577</a:t>
            </a:r>
          </a:p>
        </p:txBody>
      </p:sp>
    </p:spTree>
    <p:extLst>
      <p:ext uri="{BB962C8B-B14F-4D97-AF65-F5344CB8AC3E}">
        <p14:creationId xmlns:p14="http://schemas.microsoft.com/office/powerpoint/2010/main" val="42519244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577940" y="381000"/>
            <a:ext cx="333746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یک.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752600"/>
            <a:ext cx="8458200" cy="4876800"/>
          </a:xfrm>
          <a:prstGeom prst="cloudCallout">
            <a:avLst>
              <a:gd name="adj1" fmla="val 37040"/>
              <a:gd name="adj2" fmla="val -61161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الگوی ج.ا.ایران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در جنگ اقتصادی</a:t>
            </a:r>
            <a:endParaRPr lang="fa-IR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 غرب </a:t>
            </a:r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</a:t>
            </a:r>
            <a:r>
              <a:rPr lang="fa-I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آمریکا</a:t>
            </a:r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</a:t>
            </a:r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؟!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219200" y="609600"/>
            <a:ext cx="4358740" cy="1847849"/>
          </a:xfrm>
          <a:prstGeom prst="wedgeEllipseCallout">
            <a:avLst>
              <a:gd name="adj1" fmla="val 45963"/>
              <a:gd name="adj2" fmla="val 73206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000" b="1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اقتصاد مقاومتی!</a:t>
            </a:r>
            <a:endParaRPr lang="en-US" sz="9000" b="1" u="sng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25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 flipH="1">
            <a:off x="228600" y="345834"/>
            <a:ext cx="8915400" cy="13716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</a:t>
            </a:r>
            <a:r>
              <a:rPr lang="fa-I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مقاومتی</a:t>
            </a:r>
            <a:r>
              <a:rPr lang="fa-I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چیست؟</a:t>
            </a: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7983070" y="2115672"/>
            <a:ext cx="1640539" cy="4572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1790700" y="3657601"/>
            <a:ext cx="685800" cy="304801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52400" y="2743200"/>
            <a:ext cx="83820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700" b="1" dirty="0" smtClean="0">
                <a:solidFill>
                  <a:schemeClr val="tx1"/>
                </a:solidFill>
                <a:cs typeface="B Mitra" pitchFamily="2" charset="-78"/>
              </a:rPr>
              <a:t>اقتصادی که در شرایط دشواری، تهدید و دشمنی به اهداف خود برسد؛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895600" y="3276600"/>
            <a:ext cx="28956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52600" y="3276600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152400" y="4267201"/>
            <a:ext cx="2971800" cy="68579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700" b="1" noProof="0" dirty="0" smtClean="0">
                <a:solidFill>
                  <a:schemeClr val="tx1"/>
                </a:solidFill>
                <a:cs typeface="B Zar" pitchFamily="2" charset="-78"/>
              </a:rPr>
              <a:t> اهداف اقتصاد مقاومتی</a:t>
            </a:r>
            <a:endParaRPr kumimoji="0" lang="fa-I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02739" y="3657600"/>
            <a:ext cx="48006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اهداف اقتصادی انقلاب اسلامی</a:t>
            </a:r>
          </a:p>
          <a:p>
            <a:pPr algn="r">
              <a:spcAft>
                <a:spcPts val="1200"/>
              </a:spcAft>
            </a:pPr>
            <a:endParaRPr lang="fa-IR" sz="10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استقلال اقتصادی؛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رفاه عمومی؛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پیشرفت؛</a:t>
            </a:r>
            <a:endParaRPr lang="fa-IR" sz="2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3600" y="4724400"/>
            <a:ext cx="2667000" cy="18128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62000" y="4953000"/>
            <a:ext cx="3200398" cy="324131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2286001" y="1796566"/>
            <a:ext cx="3801095" cy="987668"/>
          </a:xfrm>
          <a:prstGeom prst="wedgeEllipseCallout">
            <a:avLst/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 ها!!!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9044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3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91000" y="2815133"/>
            <a:ext cx="4648200" cy="71437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داستان</a:t>
            </a:r>
            <a:r>
              <a:rPr lang="fa-IR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تحریم ها؟؟!!</a:t>
            </a:r>
            <a:endParaRPr lang="en-US" sz="4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H="1" flipV="1">
            <a:off x="6934199" y="1479500"/>
            <a:ext cx="19812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639537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الف. تحریم های خارجی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990391" y="4186763"/>
            <a:ext cx="1896526" cy="5334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52800" y="4953000"/>
            <a:ext cx="4267199" cy="60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ب. تحریم های داخلی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447800"/>
            <a:ext cx="5105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الف. تحریم تولیدکننده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مردم!!!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5" name="Straight Arrow Connector 14"/>
          <p:cNvCxnSpPr>
            <a:stCxn id="12" idx="0"/>
            <a:endCxn id="14" idx="3"/>
          </p:cNvCxnSpPr>
          <p:nvPr/>
        </p:nvCxnSpPr>
        <p:spPr>
          <a:xfrm flipH="1" flipV="1">
            <a:off x="5257800" y="1714500"/>
            <a:ext cx="228600" cy="32385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057400"/>
            <a:ext cx="48006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ب. تحریم مردم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تولیدکننده!!!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>
            <a:stCxn id="12" idx="0"/>
            <a:endCxn id="16" idx="3"/>
          </p:cNvCxnSpPr>
          <p:nvPr/>
        </p:nvCxnSpPr>
        <p:spPr>
          <a:xfrm flipH="1" flipV="1">
            <a:off x="4953000" y="2324100"/>
            <a:ext cx="533400" cy="26289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2667000"/>
            <a:ext cx="46482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ج تحریم بانک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تولیدکننده!!!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9" name="Straight Arrow Connector 18"/>
          <p:cNvCxnSpPr>
            <a:stCxn id="12" idx="0"/>
            <a:endCxn id="18" idx="3"/>
          </p:cNvCxnSpPr>
          <p:nvPr/>
        </p:nvCxnSpPr>
        <p:spPr>
          <a:xfrm flipH="1" flipV="1">
            <a:off x="4800600" y="2933700"/>
            <a:ext cx="685800" cy="20193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" y="3276600"/>
            <a:ext cx="4343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د. تحریم دولت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تولیدکننده!!!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2" name="Straight Arrow Connector 21"/>
          <p:cNvCxnSpPr>
            <a:stCxn id="12" idx="0"/>
            <a:endCxn id="21" idx="3"/>
          </p:cNvCxnSpPr>
          <p:nvPr/>
        </p:nvCxnSpPr>
        <p:spPr>
          <a:xfrm flipH="1" flipV="1">
            <a:off x="4495800" y="3543300"/>
            <a:ext cx="990600" cy="14097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" y="3886200"/>
            <a:ext cx="41667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ه. تحریم مدیران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علیه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مردم!!!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>
            <a:stCxn id="12" idx="0"/>
            <a:endCxn id="23" idx="3"/>
          </p:cNvCxnSpPr>
          <p:nvPr/>
        </p:nvCxnSpPr>
        <p:spPr>
          <a:xfrm flipH="1" flipV="1">
            <a:off x="4319154" y="4152900"/>
            <a:ext cx="1167246" cy="8001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2400" y="4495800"/>
            <a:ext cx="44715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100" b="1" dirty="0" smtClean="0">
                <a:solidFill>
                  <a:schemeClr val="tx1"/>
                </a:solidFill>
                <a:cs typeface="B Zar" pitchFamily="2" charset="-78"/>
              </a:rPr>
              <a:t>و. تحریم جریان های سیاسی علیه مردم!!!</a:t>
            </a:r>
            <a:endParaRPr lang="en-US" sz="21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2" name="Straight Arrow Connector 31"/>
          <p:cNvCxnSpPr>
            <a:stCxn id="12" idx="0"/>
            <a:endCxn id="31" idx="3"/>
          </p:cNvCxnSpPr>
          <p:nvPr/>
        </p:nvCxnSpPr>
        <p:spPr>
          <a:xfrm flipH="1" flipV="1">
            <a:off x="4623954" y="4762500"/>
            <a:ext cx="862446" cy="1905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8600" y="5638800"/>
            <a:ext cx="43953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ز. </a:t>
            </a:r>
            <a:r>
              <a:rPr lang="fa-IR" sz="2300" b="1" dirty="0">
                <a:solidFill>
                  <a:schemeClr val="tx1"/>
                </a:solidFill>
                <a:cs typeface="B Zar" pitchFamily="2" charset="-78"/>
              </a:rPr>
              <a:t>تحریم </a:t>
            </a: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والدین علیه فرزندان!!!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7" name="Straight Arrow Connector 36"/>
          <p:cNvCxnSpPr>
            <a:stCxn id="12" idx="2"/>
            <a:endCxn id="36" idx="3"/>
          </p:cNvCxnSpPr>
          <p:nvPr/>
        </p:nvCxnSpPr>
        <p:spPr>
          <a:xfrm flipH="1">
            <a:off x="4623954" y="5562600"/>
            <a:ext cx="862446" cy="3429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Callout 39"/>
          <p:cNvSpPr/>
          <p:nvPr/>
        </p:nvSpPr>
        <p:spPr>
          <a:xfrm>
            <a:off x="436418" y="1298679"/>
            <a:ext cx="8205354" cy="3132363"/>
          </a:xfrm>
          <a:prstGeom prst="cloudCallout">
            <a:avLst>
              <a:gd name="adj1" fmla="val 22923"/>
              <a:gd name="adj2" fmla="val 63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یعنی 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مذاکره</a:t>
            </a:r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کنیم برای رفع تحریم های داخلی!!!</a:t>
            </a:r>
            <a:endParaRPr lang="en-US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6248400"/>
            <a:ext cx="4547754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....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6" name="Straight Arrow Connector 25"/>
          <p:cNvCxnSpPr>
            <a:stCxn id="12" idx="2"/>
            <a:endCxn id="25" idx="3"/>
          </p:cNvCxnSpPr>
          <p:nvPr/>
        </p:nvCxnSpPr>
        <p:spPr>
          <a:xfrm flipH="1">
            <a:off x="4776354" y="5562600"/>
            <a:ext cx="710046" cy="95250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793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 flipH="1">
            <a:off x="228600" y="0"/>
            <a:ext cx="8915400" cy="1205345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500" dirty="0" smtClean="0">
                <a:solidFill>
                  <a:srgbClr val="FF0000"/>
                </a:solidFill>
                <a:cs typeface="B Bardiya" panose="00000700000000000000" pitchFamily="2" charset="-78"/>
              </a:rPr>
              <a:t>برجام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و رفع تحریم ها:</a:t>
            </a:r>
            <a:endParaRPr lang="fa-I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8325970" y="1010771"/>
            <a:ext cx="990601" cy="493062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8084127" y="2319063"/>
            <a:ext cx="762000" cy="331455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371600" y="1371600"/>
            <a:ext cx="7162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الف. واقعیت رفع تحریم ها در برجام: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973782" y="2262626"/>
            <a:ext cx="3048000" cy="480574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1. دیدگاه دولتمردان:</a:t>
            </a:r>
            <a:endParaRPr kumimoji="0" lang="fa-I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" y="2965935"/>
            <a:ext cx="9033166" cy="378921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352800" y="3097545"/>
            <a:ext cx="5638800" cy="3657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23 تیرماه 94 (روز اعلام </a:t>
            </a:r>
            <a:r>
              <a:rPr lang="fa-IR" sz="3400" dirty="0">
                <a:solidFill>
                  <a:schemeClr val="accent4">
                    <a:lumMod val="75000"/>
                  </a:schemeClr>
                </a:solidFill>
                <a:cs typeface="B Bardiya" panose="00000700000000000000" pitchFamily="2" charset="-78"/>
              </a:rPr>
              <a:t>برجام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): "امروز 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به ملت شریف ایران </a:t>
            </a:r>
            <a:r>
              <a:rPr lang="fa-IR" sz="2800" b="1" dirty="0">
                <a:solidFill>
                  <a:srgbClr val="7030A0"/>
                </a:solidFill>
                <a:cs typeface="B Zar" panose="00000400000000000000" pitchFamily="2" charset="-78"/>
              </a:rPr>
              <a:t>اعلام می کنم 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که طبق این توافق در 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روز اجرای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توافق</a:t>
            </a:r>
            <a:r>
              <a:rPr lang="en-US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… 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تمام 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تحریم 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های </a:t>
            </a:r>
            <a:r>
              <a:rPr lang="fa-IR" sz="2800" b="1" u="sng" dirty="0">
                <a:solidFill>
                  <a:schemeClr val="tx1"/>
                </a:solidFill>
                <a:cs typeface="B Zar" panose="00000400000000000000" pitchFamily="2" charset="-78"/>
              </a:rPr>
              <a:t>مالی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 و </a:t>
            </a:r>
            <a:r>
              <a:rPr lang="fa-IR" sz="2800" b="1" u="sng" dirty="0">
                <a:solidFill>
                  <a:schemeClr val="tx1"/>
                </a:solidFill>
                <a:cs typeface="B Zar" panose="00000400000000000000" pitchFamily="2" charset="-78"/>
              </a:rPr>
              <a:t>بانکی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 و مربوط به </a:t>
            </a:r>
            <a:r>
              <a:rPr lang="fa-IR" sz="2800" b="1" u="sng" dirty="0">
                <a:solidFill>
                  <a:schemeClr val="tx1"/>
                </a:solidFill>
                <a:cs typeface="B Zar" panose="00000400000000000000" pitchFamily="2" charset="-78"/>
              </a:rPr>
              <a:t>بیمه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 و </a:t>
            </a:r>
            <a:r>
              <a:rPr lang="fa-IR" sz="2800" b="1" u="sng" dirty="0">
                <a:solidFill>
                  <a:schemeClr val="tx1"/>
                </a:solidFill>
                <a:cs typeface="B Zar" panose="00000400000000000000" pitchFamily="2" charset="-78"/>
              </a:rPr>
              <a:t>حمل و نقل 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و مربوط به </a:t>
            </a:r>
            <a:r>
              <a:rPr lang="fa-IR" sz="2800" b="1" u="sng" dirty="0">
                <a:solidFill>
                  <a:schemeClr val="tx1"/>
                </a:solidFill>
                <a:cs typeface="B Zar" panose="00000400000000000000" pitchFamily="2" charset="-78"/>
              </a:rPr>
              <a:t>پتروشیمی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 و فلزات گرانبها و </a:t>
            </a:r>
            <a:r>
              <a:rPr lang="fa-IR" sz="2800" b="1" u="sng" dirty="0">
                <a:solidFill>
                  <a:srgbClr val="FF0000"/>
                </a:solidFill>
                <a:cs typeface="B Zar" panose="00000400000000000000" pitchFamily="2" charset="-78"/>
              </a:rPr>
              <a:t>تمام تحریم های اقتصادی 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به طور کامل </a:t>
            </a:r>
            <a:r>
              <a:rPr lang="fa-IR" sz="2800" b="1" u="sng" dirty="0">
                <a:solidFill>
                  <a:srgbClr val="FF0000"/>
                </a:solidFill>
                <a:cs typeface="B Zar" panose="00000400000000000000" pitchFamily="2" charset="-78"/>
              </a:rPr>
              <a:t>لغو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 و </a:t>
            </a:r>
            <a:r>
              <a:rPr lang="fa-IR" sz="2800" b="1" u="sng" dirty="0">
                <a:solidFill>
                  <a:srgbClr val="0070C0"/>
                </a:solidFill>
                <a:cs typeface="B Zar" panose="00000400000000000000" pitchFamily="2" charset="-78"/>
              </a:rPr>
              <a:t>نه تعلیق </a:t>
            </a:r>
            <a:r>
              <a:rPr lang="fa-IR" sz="2800" b="1" dirty="0">
                <a:solidFill>
                  <a:schemeClr val="tx1"/>
                </a:solidFill>
                <a:cs typeface="B Zar" panose="00000400000000000000" pitchFamily="2" charset="-78"/>
              </a:rPr>
              <a:t>خواهد شد". 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2133600" y="2465309"/>
            <a:ext cx="3733800" cy="966233"/>
          </a:xfrm>
          <a:prstGeom prst="wedgeEllipseCallout">
            <a:avLst>
              <a:gd name="adj1" fmla="val -34396"/>
              <a:gd name="adj2" fmla="val 83302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همه تحریم ها!!!</a:t>
            </a:r>
            <a:endParaRPr lang="en-US" sz="3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3124200" y="3529567"/>
            <a:ext cx="4267200" cy="966233"/>
          </a:xfrm>
          <a:prstGeom prst="wedgeEllipseCallout">
            <a:avLst>
              <a:gd name="adj1" fmla="val -56288"/>
              <a:gd name="adj2" fmla="val 41719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روز اجرا (یکباره)!!!</a:t>
            </a:r>
            <a:endParaRPr lang="en-US" sz="3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3200400" y="4748767"/>
            <a:ext cx="3733800" cy="966233"/>
          </a:xfrm>
          <a:prstGeom prst="wedgeEllipseCallout">
            <a:avLst>
              <a:gd name="adj1" fmla="val -58885"/>
              <a:gd name="adj2" fmla="val -57218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لغو (نه تعلیق)!!!</a:t>
            </a:r>
            <a:endParaRPr lang="en-US" sz="3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8899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1" grpId="0" animBg="1"/>
      <p:bldP spid="28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12954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خارجی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1" name="Straight Arrow Connector 50"/>
          <p:cNvCxnSpPr>
            <a:stCxn id="69" idx="0"/>
            <a:endCxn id="26" idx="2"/>
          </p:cNvCxnSpPr>
          <p:nvPr/>
        </p:nvCxnSpPr>
        <p:spPr>
          <a:xfrm flipH="1" flipV="1">
            <a:off x="7124700" y="2057400"/>
            <a:ext cx="381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1"/>
            <a:endCxn id="45" idx="3"/>
          </p:cNvCxnSpPr>
          <p:nvPr/>
        </p:nvCxnSpPr>
        <p:spPr>
          <a:xfrm flipH="1" flipV="1">
            <a:off x="4876800" y="1562100"/>
            <a:ext cx="6858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715000" y="3276600"/>
            <a:ext cx="28956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خصومت های اقتصادی معاصر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2600" y="5562600"/>
            <a:ext cx="3200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داخلی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9" name="Straight Arrow Connector 38"/>
          <p:cNvCxnSpPr>
            <a:stCxn id="69" idx="2"/>
            <a:endCxn id="35" idx="0"/>
          </p:cNvCxnSpPr>
          <p:nvPr/>
        </p:nvCxnSpPr>
        <p:spPr>
          <a:xfrm>
            <a:off x="7162800" y="4191000"/>
            <a:ext cx="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200" y="12954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رفع خصومت های خارجی؟؟؟!!!!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5334000"/>
            <a:ext cx="35814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رفع خصومت های داخلی؟؟!!!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43000" y="228600"/>
            <a:ext cx="7315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برای مقابله با تحریم ها از کجا شروع کنیم؟؟</a:t>
            </a:r>
            <a:endParaRPr lang="en-US" sz="3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cxnSp>
        <p:nvCxnSpPr>
          <p:cNvPr id="27" name="Straight Arrow Connector 26"/>
          <p:cNvCxnSpPr>
            <a:endCxn id="25" idx="3"/>
          </p:cNvCxnSpPr>
          <p:nvPr/>
        </p:nvCxnSpPr>
        <p:spPr>
          <a:xfrm flipH="1" flipV="1">
            <a:off x="4419600" y="5829300"/>
            <a:ext cx="11430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3400" y="3657600"/>
            <a:ext cx="4800600" cy="1143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000" b="1" dirty="0" smtClean="0">
                <a:solidFill>
                  <a:schemeClr val="tx1"/>
                </a:solidFill>
                <a:cs typeface="B Titr" pitchFamily="2" charset="-78"/>
              </a:rPr>
              <a:t>اقتصاد مقاومتی</a:t>
            </a:r>
          </a:p>
        </p:txBody>
      </p:sp>
      <p:sp>
        <p:nvSpPr>
          <p:cNvPr id="36" name="Right Arrow 35"/>
          <p:cNvSpPr/>
          <p:nvPr/>
        </p:nvSpPr>
        <p:spPr>
          <a:xfrm rot="16200000">
            <a:off x="2781300" y="4914900"/>
            <a:ext cx="4572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209800" y="1295400"/>
            <a:ext cx="7620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86000" y="1219200"/>
            <a:ext cx="609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rot="16200000">
            <a:off x="990601" y="3276599"/>
            <a:ext cx="3810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7200" y="2286000"/>
            <a:ext cx="16002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ایران در قله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057400" y="2514600"/>
            <a:ext cx="3810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14600" y="2209800"/>
            <a:ext cx="57912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حضرت آقا: وقتی ملت ایران به قله برسد همه دشمنی ها تمام خواهد شد!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1066800"/>
            <a:ext cx="4648200" cy="990600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33400" y="1905000"/>
            <a:ext cx="1524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چرا؟!</a:t>
            </a:r>
            <a:endParaRPr lang="fa-IR" sz="4000" b="1" dirty="0" smtClean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2895600"/>
            <a:ext cx="357237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1. دشمنی ها ریشه دار است!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1000" y="3429000"/>
            <a:ext cx="76962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2. اثرات برداشتن تحریم ها در بهترین حالت: </a:t>
            </a:r>
          </a:p>
          <a:p>
            <a:pPr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الف. فروش بیشتر نفت خام!!!، ب. واردات بیشتر!!! (هر دو نامطلوب!)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1000" y="4419600"/>
            <a:ext cx="5334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3. دشمن راه را یاد گرفته!!! تکرار خواهد کرد!</a:t>
            </a:r>
          </a:p>
        </p:txBody>
      </p:sp>
      <p:sp>
        <p:nvSpPr>
          <p:cNvPr id="37" name="Right Arrow 36"/>
          <p:cNvSpPr/>
          <p:nvPr/>
        </p:nvSpPr>
        <p:spPr>
          <a:xfrm rot="16200000">
            <a:off x="4229100" y="3162300"/>
            <a:ext cx="685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914400" y="2133600"/>
            <a:ext cx="71628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 چگونه است؟! ...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آموزش</a:t>
            </a:r>
            <a:endParaRPr lang="fa-IR" sz="3600" b="1" dirty="0" smtClean="0">
              <a:solidFill>
                <a:srgbClr val="00B0F0"/>
              </a:solidFill>
              <a:cs typeface="B Z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3000" y="2133600"/>
            <a:ext cx="1371600" cy="6858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117764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212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9" grpId="0" animBg="1"/>
      <p:bldP spid="35" grpId="0" animBg="1"/>
      <p:bldP spid="45" grpId="0" animBg="1"/>
      <p:bldP spid="25" grpId="0" animBg="1"/>
      <p:bldP spid="32" grpId="0" animBg="1"/>
      <p:bldP spid="33" grpId="0" animBg="1"/>
      <p:bldP spid="36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7" grpId="0" animBg="1"/>
      <p:bldP spid="38" grpId="0" animBg="1"/>
      <p:bldP spid="40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577940" y="381000"/>
            <a:ext cx="333746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دو.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752600"/>
            <a:ext cx="8458200" cy="4876800"/>
          </a:xfrm>
          <a:prstGeom prst="cloudCallout">
            <a:avLst>
              <a:gd name="adj1" fmla="val 37040"/>
              <a:gd name="adj2" fmla="val -61161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آشنایی با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نظریه</a:t>
            </a:r>
            <a:endParaRPr lang="fa-IR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04800" y="1295400"/>
            <a:ext cx="5791200" cy="1162049"/>
          </a:xfrm>
          <a:prstGeom prst="wedgeEllipseCallout">
            <a:avLst>
              <a:gd name="adj1" fmla="val 37829"/>
              <a:gd name="adj2" fmla="val 93474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000" b="1" dirty="0" smtClean="0">
                <a:solidFill>
                  <a:schemeClr val="tx1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1. کلان آموزه ها</a:t>
            </a:r>
            <a:endParaRPr lang="en-US" sz="5000" b="1" u="sng" dirty="0">
              <a:solidFill>
                <a:schemeClr val="tx1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318655" y="197298"/>
            <a:ext cx="609600" cy="367404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216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6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1000" y="228600"/>
            <a:ext cx="70866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جنگ اقتصادی (داخلی- خارجی):</a:t>
            </a:r>
            <a:endParaRPr lang="fa-IR" sz="3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3505200" y="1295400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828800"/>
            <a:ext cx="8077200" cy="1219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مقدمه مهم: </a:t>
            </a:r>
          </a:p>
          <a:p>
            <a:pPr rtl="1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آشنایی با نظریه اقتصاد مقاومتی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6858000" y="3886200"/>
            <a:ext cx="22098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5400" y="4724400"/>
            <a:ext cx="63246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الف. آشنایی با ماهیت و شدت جنگ اقتصادی</a:t>
            </a:r>
            <a:endParaRPr lang="en-US" sz="30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6858000" y="4267200"/>
            <a:ext cx="29718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95400" y="5638800"/>
            <a:ext cx="6705600" cy="6858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ب. آشنایی با ماهیت و برنامه های اقتصاد مقاومتی</a:t>
            </a:r>
            <a:endParaRPr lang="en-US" sz="30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838200" y="4648200"/>
            <a:ext cx="381000" cy="1905000"/>
          </a:xfrm>
          <a:prstGeom prst="leftBrace">
            <a:avLst>
              <a:gd name="adj1" fmla="val 8333"/>
              <a:gd name="adj2" fmla="val 54410"/>
            </a:avLst>
          </a:prstGeom>
          <a:ln w="635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Right Arrow 16"/>
          <p:cNvSpPr/>
          <p:nvPr/>
        </p:nvSpPr>
        <p:spPr>
          <a:xfrm rot="10800000" flipH="1">
            <a:off x="152401" y="3852155"/>
            <a:ext cx="763022" cy="1929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36576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خلاصه نظریه: کلان آموزه های اقتصاد مقاومتی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772400" y="304800"/>
            <a:ext cx="1200150" cy="666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ورود: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0046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1. دو دشمن داریم: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الف. دشمن خارجی- ب. دشمن داخلی</a:t>
            </a:r>
            <a:endParaRPr lang="en-US" sz="33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01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2. دشمن خارجی: جهان غرب- در راس آن آمریکا!!!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02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3. هدف آمریکا از تحریم ها: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فلج کردن زندگی مردم ایران</a:t>
            </a:r>
            <a:endParaRPr lang="en-US" sz="33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87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4. اهداف نزدیک آمریکا از تحریم ها: </a:t>
            </a:r>
          </a:p>
          <a:p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تورم شدید، بیکاری شدید، قحطی </a:t>
            </a:r>
          </a:p>
          <a:p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(یعنی فشار به 80 میلیون نفر جمعیت!)</a:t>
            </a:r>
            <a:endParaRPr lang="en-US" sz="3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2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5. هدف آمریکا جنگ با آرمان هاست، نه برنامه هسته ای!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60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6. قدرت اقتصادی ایران =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سقوط تمدن اقتصادی غرب!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21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971800"/>
            <a:ext cx="6324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7. عامل موفقیت تحریم های آمریکایی: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ناکارآمدی اقتصاد داخلی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17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Callout 52"/>
          <p:cNvSpPr/>
          <p:nvPr/>
        </p:nvSpPr>
        <p:spPr>
          <a:xfrm flipH="1">
            <a:off x="304800" y="1111624"/>
            <a:ext cx="8839200" cy="1326776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یک: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حدود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50 درصد تحریم ها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باقی می ماند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(حتی روی کاغذ هم رفع نمی شوند)!</a:t>
            </a:r>
          </a:p>
        </p:txBody>
      </p:sp>
      <p:sp>
        <p:nvSpPr>
          <p:cNvPr id="8" name="Cloud Callout 7"/>
          <p:cNvSpPr/>
          <p:nvPr/>
        </p:nvSpPr>
        <p:spPr>
          <a:xfrm flipH="1">
            <a:off x="76200" y="2438400"/>
            <a:ext cx="8915400" cy="13716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دو: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50 درصد رفع شده: 10 درصد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لغو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، 40 درصد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توقف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موقت!</a:t>
            </a:r>
          </a:p>
        </p:txBody>
      </p:sp>
      <p:sp>
        <p:nvSpPr>
          <p:cNvPr id="9" name="Cloud Callout 8"/>
          <p:cNvSpPr/>
          <p:nvPr/>
        </p:nvSpPr>
        <p:spPr>
          <a:xfrm flipH="1">
            <a:off x="76200" y="3810000"/>
            <a:ext cx="8915400" cy="16764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سه: 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زمان بندی رفع: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1.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روز اجرای برجام،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2.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8 سال بعد،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3.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10 سال بعد- با تایید آژانس!</a:t>
            </a:r>
            <a:endParaRPr lang="fa-IR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Cloud Callout 10"/>
          <p:cNvSpPr/>
          <p:nvPr/>
        </p:nvSpPr>
        <p:spPr>
          <a:xfrm flipH="1">
            <a:off x="152400" y="5486400"/>
            <a:ext cx="8915400" cy="12954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چهار: 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تحریم های آمریکایی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لغو نمی شود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(بجز چند مورد جزیی)!</a:t>
            </a:r>
            <a:endParaRPr lang="fa-IR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Cloud Callout 12"/>
          <p:cNvSpPr/>
          <p:nvPr/>
        </p:nvSpPr>
        <p:spPr>
          <a:xfrm flipH="1">
            <a:off x="266700" y="2448120"/>
            <a:ext cx="8915400" cy="1662545"/>
          </a:xfrm>
          <a:prstGeom prst="cloudCallout">
            <a:avLst>
              <a:gd name="adj1" fmla="val -18657"/>
              <a:gd name="adj2" fmla="val 55833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پنجم: </a:t>
            </a:r>
            <a:b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تقریبا همه تحریم ها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برگشت پذیر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است!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95600" y="228599"/>
            <a:ext cx="6096000" cy="696191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2. واقعیت رفع تحریم ها براساس متن برجام: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42900" y="214700"/>
            <a:ext cx="4953000" cy="931545"/>
          </a:xfrm>
          <a:prstGeom prst="wedgeEllipseCallout">
            <a:avLst>
              <a:gd name="adj1" fmla="val 51245"/>
              <a:gd name="adj2" fmla="val 6139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بخش </a:t>
            </a:r>
            <a:r>
              <a:rPr lang="en-US" sz="2100" b="1" dirty="0">
                <a:solidFill>
                  <a:schemeClr val="tx1"/>
                </a:solidFill>
                <a:cs typeface="B Mitra" panose="00000400000000000000" pitchFamily="2" charset="-78"/>
              </a:rPr>
              <a:t>B</a:t>
            </a:r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 از ضمیمه دوم (</a:t>
            </a:r>
            <a:r>
              <a:rPr lang="en-US" sz="2100" b="1" dirty="0">
                <a:solidFill>
                  <a:schemeClr val="tx1"/>
                </a:solidFill>
                <a:cs typeface="B Mitra" panose="00000400000000000000" pitchFamily="2" charset="-78"/>
              </a:rPr>
              <a:t>Annex II</a:t>
            </a:r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) برجام و پاورقی ششم از همین بخش</a:t>
            </a:r>
            <a:endParaRPr lang="en-US" sz="2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57200" y="1659255"/>
            <a:ext cx="4953000" cy="931545"/>
          </a:xfrm>
          <a:prstGeom prst="wedgeEllipseCallout">
            <a:avLst>
              <a:gd name="adj1" fmla="val 51245"/>
              <a:gd name="adj2" fmla="val 6139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قسمت چهارم از بخش </a:t>
            </a:r>
            <a:r>
              <a:rPr lang="en-US" sz="2100" b="1" dirty="0">
                <a:solidFill>
                  <a:schemeClr val="tx1"/>
                </a:solidFill>
                <a:cs typeface="B Mitra" panose="00000400000000000000" pitchFamily="2" charset="-78"/>
              </a:rPr>
              <a:t>B</a:t>
            </a:r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 از ضمیمه دوم (</a:t>
            </a:r>
            <a:r>
              <a:rPr lang="en-US" sz="2100" b="1" dirty="0">
                <a:solidFill>
                  <a:schemeClr val="tx1"/>
                </a:solidFill>
                <a:cs typeface="B Mitra" panose="00000400000000000000" pitchFamily="2" charset="-78"/>
              </a:rPr>
              <a:t>Annex II</a:t>
            </a:r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) برجام</a:t>
            </a:r>
            <a:endParaRPr lang="en-US" sz="2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09600" y="3030855"/>
            <a:ext cx="4953000" cy="931545"/>
          </a:xfrm>
          <a:prstGeom prst="wedgeEllipseCallout">
            <a:avLst>
              <a:gd name="adj1" fmla="val 51245"/>
              <a:gd name="adj2" fmla="val 6139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ضمیمه پنجم </a:t>
            </a:r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(</a:t>
            </a:r>
            <a:r>
              <a:rPr lang="en-US" sz="2100" b="1" dirty="0">
                <a:solidFill>
                  <a:schemeClr val="tx1"/>
                </a:solidFill>
                <a:cs typeface="B Mitra" panose="00000400000000000000" pitchFamily="2" charset="-78"/>
              </a:rPr>
              <a:t>Annex </a:t>
            </a:r>
            <a:r>
              <a:rPr lang="en-US" sz="21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V</a:t>
            </a:r>
            <a:r>
              <a:rPr lang="fa-IR" sz="21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) </a:t>
            </a:r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برجام</a:t>
            </a:r>
            <a:endParaRPr lang="en-US" sz="2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09600" y="4631055"/>
            <a:ext cx="4953000" cy="931545"/>
          </a:xfrm>
          <a:prstGeom prst="wedgeEllipseCallout">
            <a:avLst>
              <a:gd name="adj1" fmla="val 51245"/>
              <a:gd name="adj2" fmla="val 6139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قسمت چهارم از بخش </a:t>
            </a:r>
            <a:r>
              <a:rPr lang="en-US" sz="2100" b="1" dirty="0">
                <a:solidFill>
                  <a:schemeClr val="tx1"/>
                </a:solidFill>
                <a:cs typeface="B Mitra" panose="00000400000000000000" pitchFamily="2" charset="-78"/>
              </a:rPr>
              <a:t>B</a:t>
            </a:r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 از ضمیمه دوم (</a:t>
            </a:r>
            <a:r>
              <a:rPr lang="en-US" sz="2100" b="1" dirty="0">
                <a:solidFill>
                  <a:schemeClr val="tx1"/>
                </a:solidFill>
                <a:cs typeface="B Mitra" panose="00000400000000000000" pitchFamily="2" charset="-78"/>
              </a:rPr>
              <a:t>Annex II</a:t>
            </a:r>
            <a:r>
              <a:rPr lang="fa-IR" sz="2100" b="1" dirty="0">
                <a:solidFill>
                  <a:schemeClr val="tx1"/>
                </a:solidFill>
                <a:cs typeface="B Mitra" panose="00000400000000000000" pitchFamily="2" charset="-78"/>
              </a:rPr>
              <a:t>) برجام</a:t>
            </a:r>
            <a:endParaRPr lang="en-US" sz="2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3505200" y="1251078"/>
            <a:ext cx="5334000" cy="1384373"/>
          </a:xfrm>
          <a:prstGeom prst="wedgeEllipseCallout">
            <a:avLst>
              <a:gd name="adj1" fmla="val -32338"/>
              <a:gd name="adj2" fmla="val 9878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الف. بندهای 36 و 37 متن اصلی برجام</a:t>
            </a:r>
          </a:p>
          <a:p>
            <a:pPr algn="ctr" rtl="1"/>
            <a:r>
              <a:rPr lang="fa-IR" sz="21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ب. بندهای 11 و 12 قطعنامه 2231 شورای امنیت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2400" y="7620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غیر قابل اعتماد!!!</a:t>
            </a:r>
            <a:endParaRPr lang="en-US" sz="32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2019299" y="417252"/>
            <a:ext cx="7810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rId2" action="ppaction://hlinksldjump" highlightClick="1"/>
          </p:cNvPr>
          <p:cNvSpPr/>
          <p:nvPr/>
        </p:nvSpPr>
        <p:spPr>
          <a:xfrm>
            <a:off x="117764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ction Button: Forward or Next 20">
            <a:hlinkClick r:id="rId3" action="ppaction://hlinkfile" highlightClick="1"/>
          </p:cNvPr>
          <p:cNvSpPr/>
          <p:nvPr/>
        </p:nvSpPr>
        <p:spPr>
          <a:xfrm>
            <a:off x="838200" y="2694753"/>
            <a:ext cx="651163" cy="367404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loud Callout 21"/>
          <p:cNvSpPr/>
          <p:nvPr/>
        </p:nvSpPr>
        <p:spPr>
          <a:xfrm>
            <a:off x="609600" y="1659255"/>
            <a:ext cx="9144000" cy="3352800"/>
          </a:xfrm>
          <a:prstGeom prst="cloudCallout">
            <a:avLst>
              <a:gd name="adj1" fmla="val 17285"/>
              <a:gd name="adj2" fmla="val -74523"/>
            </a:avLst>
          </a:prstGeom>
          <a:solidFill>
            <a:srgbClr val="F7C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روی رفع تحریم ها نمی شود حساب کرد!!!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152400" y="63819"/>
            <a:ext cx="8686800" cy="1993581"/>
          </a:xfrm>
          <a:prstGeom prst="wedgeEllipseCallout">
            <a:avLst>
              <a:gd name="adj1" fmla="val -5324"/>
              <a:gd name="adj2" fmla="val 93714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5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چرا آمریکا دست از تحریم </a:t>
            </a:r>
          </a:p>
          <a:p>
            <a:pPr algn="ctr"/>
            <a:r>
              <a:rPr lang="fa-IR" sz="45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بر نمی دارد؟!</a:t>
            </a:r>
            <a:endParaRPr lang="en-US" sz="45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49617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 animBg="1"/>
      <p:bldP spid="9" grpId="0" animBg="1"/>
      <p:bldP spid="11" grpId="0" animBg="1"/>
      <p:bldP spid="13" grpId="0" animBg="1"/>
      <p:bldP spid="12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971800"/>
            <a:ext cx="6324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8. امید آمریکا به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الگوی نامطلوب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مصرف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در ایران!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32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971800"/>
            <a:ext cx="6324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9. امید آمریکا به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الگوی نامطلوب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تولید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در ایران!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49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971800"/>
            <a:ext cx="6781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10. امید آمریکا به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الگوی نامطلوب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مدیریت اقتصادی 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در ایران!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66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971800"/>
            <a:ext cx="6781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11. دو رکن اقتصاد مقاومتی: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الف. تقویت تولید ملی، ب. فرهنگ جهادی،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971800"/>
            <a:ext cx="6781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12. اقتصاد مقاومتی یعنی اصلاح از درون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13. در حد امکان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کالای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خارجی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مصرف نکنیم!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Action Button: Forward or Next 5">
            <a:hlinkClick r:id="rId2" action="ppaction://hlinkfile" highlightClick="1"/>
          </p:cNvPr>
          <p:cNvSpPr/>
          <p:nvPr/>
        </p:nvSpPr>
        <p:spPr>
          <a:xfrm>
            <a:off x="211297" y="1371600"/>
            <a:ext cx="685800" cy="3048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14. جهاد تولید کننده: </a:t>
            </a:r>
          </a:p>
          <a:p>
            <a:pPr rtl="1"/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تولید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بیشتر با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کیفیت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بالاتر و </a:t>
            </a:r>
            <a:r>
              <a:rPr lang="fa-IR" sz="33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قیمت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کمتر!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15. کالاهای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خارجی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مورد نیاز را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در </a:t>
            </a:r>
            <a:r>
              <a:rPr lang="fa-IR" sz="3300" b="1" dirty="0" smtClean="0">
                <a:solidFill>
                  <a:srgbClr val="92D050"/>
                </a:solidFill>
                <a:cs typeface="B Titr" pitchFamily="2" charset="-78"/>
              </a:rPr>
              <a:t>داخل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تولید کنیم!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16.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نفت و گاز</a:t>
            </a:r>
            <a:r>
              <a:rPr lang="fa-IR" sz="3300" b="1" dirty="0" smtClean="0">
                <a:solidFill>
                  <a:srgbClr val="92D050"/>
                </a:solidFill>
                <a:cs typeface="B Titr" pitchFamily="2" charset="-78"/>
              </a:rPr>
              <a:t>، 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یکی از ابزارهای قدرت اقتصادی ج.ا. ایران!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آن را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خام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نفروشیم!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17.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نظام بانکی کشور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را اصلاح کنیم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پرداخت تسهیلات به صاحبان ایده و فکر!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Action Button: Forward or Next 5">
            <a:hlinkClick r:id="rId2" action="ppaction://hlinkfile" highlightClick="1"/>
          </p:cNvPr>
          <p:cNvSpPr/>
          <p:nvPr/>
        </p:nvSpPr>
        <p:spPr>
          <a:xfrm>
            <a:off x="211297" y="1371600"/>
            <a:ext cx="685800" cy="3048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019800" y="381000"/>
            <a:ext cx="2895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مبحث دوم: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752600"/>
            <a:ext cx="8458200" cy="4876800"/>
          </a:xfrm>
          <a:prstGeom prst="cloudCallout">
            <a:avLst>
              <a:gd name="adj1" fmla="val 37040"/>
              <a:gd name="adj2" fmla="val -61161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مبنای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تعارض غرب </a:t>
            </a:r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</a:t>
            </a:r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آمریکا</a:t>
            </a:r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</a:t>
            </a: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 انقلاب اسلامی؟!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52400" y="762000"/>
            <a:ext cx="5715000" cy="1321377"/>
          </a:xfrm>
          <a:prstGeom prst="wedgeEllipseCallout">
            <a:avLst>
              <a:gd name="adj1" fmla="val 25885"/>
              <a:gd name="adj2" fmla="val 115732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مشکل آمریکا با انقلاب اسلامی؟!</a:t>
            </a:r>
            <a:endParaRPr lang="en-US" sz="4000" b="1" u="sng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60475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18.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توان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توسعه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همه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صنایع را داریم!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19. در کشاورزی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خودکفا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و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صادر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کننده باشیم، نه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وارد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کننده!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20. هر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جوان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ایرانی یک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کارآفرین!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21.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افزایش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بهره وری 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و کار مفید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!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Action Button: Forward or Next 5">
            <a:hlinkClick r:id="rId2" action="ppaction://hlinkfile" highlightClick="1"/>
          </p:cNvPr>
          <p:cNvSpPr/>
          <p:nvPr/>
        </p:nvSpPr>
        <p:spPr>
          <a:xfrm>
            <a:off x="211297" y="1371600"/>
            <a:ext cx="685800" cy="3048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22.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دولت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و </a:t>
            </a:r>
            <a:r>
              <a:rPr lang="fa-IR" sz="3300" b="1" dirty="0" smtClean="0">
                <a:solidFill>
                  <a:srgbClr val="002060"/>
                </a:solidFill>
                <a:cs typeface="B Titr" pitchFamily="2" charset="-78"/>
              </a:rPr>
              <a:t>مجلس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از توان فکری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10 میلیون دانشگاهی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استفاده کنند! 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23. از ظرفیت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کشورهای همسایه 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استفاده کنیم!           </a:t>
            </a:r>
          </a:p>
          <a:p>
            <a:pPr rtl="1"/>
            <a:r>
              <a:rPr lang="fa-IR" sz="2500" b="1" dirty="0" smtClean="0">
                <a:solidFill>
                  <a:schemeClr val="tx1"/>
                </a:solidFill>
                <a:cs typeface="B Titr" pitchFamily="2" charset="-78"/>
              </a:rPr>
              <a:t>(15 کشور با فرهنگ نزدیک)</a:t>
            </a:r>
            <a:endParaRPr lang="en-US" sz="25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24.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دیپلماسی اقتصادی 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خود را تقویت کنیم!           </a:t>
            </a: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....</a:t>
            </a: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7" name="Oval 6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Action Button: Forward or Next 4">
            <a:hlinkClick r:id="rId2" action="ppaction://hlinkfile" highlightClick="1"/>
          </p:cNvPr>
          <p:cNvSpPr/>
          <p:nvPr/>
        </p:nvSpPr>
        <p:spPr>
          <a:xfrm>
            <a:off x="457200" y="1219200"/>
            <a:ext cx="685800" cy="3048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577940" y="381000"/>
            <a:ext cx="333746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دو.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752600"/>
            <a:ext cx="8458200" cy="4876800"/>
          </a:xfrm>
          <a:prstGeom prst="cloudCallout">
            <a:avLst>
              <a:gd name="adj1" fmla="val 37040"/>
              <a:gd name="adj2" fmla="val -61161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آشنایی با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نظریه</a:t>
            </a:r>
            <a:endParaRPr lang="fa-IR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0" y="1295400"/>
            <a:ext cx="6477000" cy="1162049"/>
          </a:xfrm>
          <a:prstGeom prst="wedgeEllipseCallout">
            <a:avLst>
              <a:gd name="adj1" fmla="val 36770"/>
              <a:gd name="adj2" fmla="val 80359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2. مفهوم "اقدام و عمل"</a:t>
            </a:r>
            <a:endParaRPr lang="en-US" sz="4000" b="1" u="sng" dirty="0">
              <a:solidFill>
                <a:schemeClr val="tx1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6534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276225"/>
            <a:ext cx="8610600" cy="7905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اقدام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و 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عمل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یعنی فعالیت هم زمان چهار جبهه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19800" y="25908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جبهه علمی:</a:t>
            </a:r>
          </a:p>
        </p:txBody>
      </p:sp>
      <p:sp>
        <p:nvSpPr>
          <p:cNvPr id="23" name="Right Arrow 22"/>
          <p:cNvSpPr/>
          <p:nvPr/>
        </p:nvSpPr>
        <p:spPr>
          <a:xfrm flipH="1">
            <a:off x="3429000" y="2743200"/>
            <a:ext cx="2438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8600" y="2514600"/>
            <a:ext cx="3048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نظریه پردازی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19800" y="36576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2. جبهه فرهنگی:</a:t>
            </a:r>
          </a:p>
        </p:txBody>
      </p:sp>
      <p:sp>
        <p:nvSpPr>
          <p:cNvPr id="33" name="Right Arrow 32"/>
          <p:cNvSpPr/>
          <p:nvPr/>
        </p:nvSpPr>
        <p:spPr>
          <a:xfrm flipH="1">
            <a:off x="3429000" y="3810000"/>
            <a:ext cx="2438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28600" y="3581400"/>
            <a:ext cx="3048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گفتمان سازی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19800" y="47244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3. جبهه سیاسی:</a:t>
            </a:r>
          </a:p>
        </p:txBody>
      </p:sp>
      <p:sp>
        <p:nvSpPr>
          <p:cNvPr id="36" name="Right Arrow 35"/>
          <p:cNvSpPr/>
          <p:nvPr/>
        </p:nvSpPr>
        <p:spPr>
          <a:xfrm flipH="1">
            <a:off x="3429000" y="4876800"/>
            <a:ext cx="2438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28600" y="4648200"/>
            <a:ext cx="3048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مطالبه گری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19800" y="58674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4. جبهه اجرایی:</a:t>
            </a:r>
          </a:p>
        </p:txBody>
      </p:sp>
      <p:sp>
        <p:nvSpPr>
          <p:cNvPr id="39" name="Right Arrow 38"/>
          <p:cNvSpPr/>
          <p:nvPr/>
        </p:nvSpPr>
        <p:spPr>
          <a:xfrm flipH="1">
            <a:off x="3429000" y="6019800"/>
            <a:ext cx="2438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28600" y="5791200"/>
            <a:ext cx="3048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4400" b="1" dirty="0" smtClean="0">
                <a:solidFill>
                  <a:schemeClr val="tx1"/>
                </a:solidFill>
                <a:cs typeface="B Zar" pitchFamily="2" charset="-78"/>
              </a:rPr>
              <a:t>اجرا و اقدام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44532" y="1524000"/>
            <a:ext cx="4953000" cy="914400"/>
          </a:xfrm>
          <a:prstGeom prst="wedgeEllipseCallout">
            <a:avLst/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نظریه پردازی و تولید علم کاربردی در عرصه اقتصاد مقاومتی</a:t>
            </a:r>
            <a:endParaRPr lang="en-US" sz="2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152400" y="2667000"/>
            <a:ext cx="4953000" cy="914400"/>
          </a:xfrm>
          <a:prstGeom prst="wedgeEllipseCallout">
            <a:avLst/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تبدیل اندیشه اقتصاد مقاومتی به فرهنگ و گفتمان عمومی</a:t>
            </a:r>
            <a:endParaRPr lang="en-US" sz="24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152400" y="1905000"/>
            <a:ext cx="4267200" cy="2743200"/>
          </a:xfrm>
          <a:prstGeom prst="wedgeEllipseCallout">
            <a:avLst/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درخواست از همه گروه ها برای ایفای نقش صحیح: 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الف. حاکمیت،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ب. نخبگان، 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ج. تولیدکنندگان و 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د. آحاد مردم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152400" y="4343400"/>
            <a:ext cx="5257800" cy="1371600"/>
          </a:xfrm>
          <a:prstGeom prst="wedgeEllipseCallout">
            <a:avLst/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هرکس در هر جایی و موقعیتی 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اجرای اقتصاد مقاومتی </a:t>
            </a:r>
            <a:r>
              <a:rPr lang="fa-IR" sz="2400" b="1" dirty="0" smtClean="0">
                <a:solidFill>
                  <a:schemeClr val="tx1"/>
                </a:solidFill>
                <a:cs typeface="B Badr" pitchFamily="2" charset="-78"/>
              </a:rPr>
              <a:t>را آغاز کند!</a:t>
            </a:r>
            <a:endParaRPr lang="en-US" sz="2400" b="1" dirty="0">
              <a:solidFill>
                <a:schemeClr val="tx1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53248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 flipH="1">
            <a:off x="228600" y="345834"/>
            <a:ext cx="8915400" cy="13716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مساله غرب (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آمریکا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 با انقلاب اسلامی چیست؟</a:t>
            </a:r>
            <a:endParaRPr lang="fa-I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8193740" y="1752600"/>
            <a:ext cx="1219199" cy="4572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1000" y="2133600"/>
            <a:ext cx="81534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چند نکته از نظر مقام معظم رهبری (مدظله العالی):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42999" y="3019090"/>
            <a:ext cx="7431739" cy="1098644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1. تحلیل رفتارهای غرب: در چارچوب</a:t>
            </a:r>
            <a:b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رویارویی عمیق و مبنایی غرب با اسلام؛</a:t>
            </a: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2999" y="4317425"/>
            <a:ext cx="7391402" cy="94037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2. مشکل آمریکا با مسلمانان: </a:t>
            </a:r>
            <a:b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تلاش برای پایه ریزی تمدن نوین اسلامی؛</a:t>
            </a: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2999" y="5478839"/>
            <a:ext cx="7431740" cy="909552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3. آرمان بزرگ انقلاب اسلامی:</a:t>
            </a:r>
            <a:b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تشکیل تمدن نوین اسلامی</a:t>
            </a: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7" name="Left Brace 16"/>
          <p:cNvSpPr/>
          <p:nvPr/>
        </p:nvSpPr>
        <p:spPr>
          <a:xfrm flipH="1">
            <a:off x="8546964" y="2972329"/>
            <a:ext cx="512750" cy="3809999"/>
          </a:xfrm>
          <a:prstGeom prst="leftBrace">
            <a:avLst>
              <a:gd name="adj1" fmla="val 8333"/>
              <a:gd name="adj2" fmla="val 40774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ction Button: Forward or Next 18">
            <a:hlinkClick r:id="rId2" action="ppaction://hlinksldjump" highlightClick="1"/>
          </p:cNvPr>
          <p:cNvSpPr/>
          <p:nvPr/>
        </p:nvSpPr>
        <p:spPr>
          <a:xfrm>
            <a:off x="1295400" y="3638765"/>
            <a:ext cx="609600" cy="3674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ction Button: Forward or Next 21">
            <a:hlinkClick r:id="rId3" action="ppaction://hlinksldjump" highlightClick="1"/>
          </p:cNvPr>
          <p:cNvSpPr/>
          <p:nvPr/>
        </p:nvSpPr>
        <p:spPr>
          <a:xfrm>
            <a:off x="1295400" y="4632027"/>
            <a:ext cx="609600" cy="3674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ction Button: Forward or Next 22">
            <a:hlinkClick r:id="rId4" action="ppaction://hlinksldjump" highlightClick="1"/>
          </p:cNvPr>
          <p:cNvSpPr/>
          <p:nvPr/>
        </p:nvSpPr>
        <p:spPr>
          <a:xfrm>
            <a:off x="1295400" y="5749913"/>
            <a:ext cx="609600" cy="3674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742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21" grpId="0" animBg="1"/>
      <p:bldP spid="28" grpId="0" animBg="1"/>
      <p:bldP spid="12" grpId="0" animBg="1"/>
      <p:bldP spid="14" grpId="0" animBg="1"/>
      <p:bldP spid="17" grpId="0" animBg="1"/>
      <p:bldP spid="19" grpId="0" animBg="1"/>
      <p:bldP spid="22" grpId="0" animBg="1"/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304800"/>
            <a:ext cx="5334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1.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علمی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05600" y="1905000"/>
            <a:ext cx="22098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ماموریت: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5486400" y="2680855"/>
            <a:ext cx="13716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2000" y="3124200"/>
            <a:ext cx="5715000" cy="8555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1. ورود جهادی به عرصه تولید علم با رویکرد اسلامی؛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4139046"/>
            <a:ext cx="7086600" cy="904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2. کمک به تکمیل نظریه اقتصاد مقاومتی در حوزه ماموریت خود؛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2000" y="5240482"/>
            <a:ext cx="5715000" cy="8555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3. شناسایی حوزه های آسیب پذیر کشور و رفع آنها؛</a:t>
            </a:r>
          </a:p>
        </p:txBody>
      </p:sp>
    </p:spTree>
    <p:extLst>
      <p:ext uri="{BB962C8B-B14F-4D97-AF65-F5344CB8AC3E}">
        <p14:creationId xmlns:p14="http://schemas.microsoft.com/office/powerpoint/2010/main" val="628402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0" grpId="0" animBg="1"/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304800"/>
            <a:ext cx="5334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2.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فرهنگی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19800" y="24384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ماموریت: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5029200" y="2667000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981200" y="1981200"/>
            <a:ext cx="2667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1. اطلاع رسانی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81200" y="2895600"/>
            <a:ext cx="2667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2. فرهنگ سازی</a:t>
            </a:r>
          </a:p>
        </p:txBody>
      </p:sp>
      <p:sp>
        <p:nvSpPr>
          <p:cNvPr id="11" name="Bent-Up Arrow 10"/>
          <p:cNvSpPr/>
          <p:nvPr/>
        </p:nvSpPr>
        <p:spPr>
          <a:xfrm rot="16200000" flipH="1" flipV="1">
            <a:off x="-381000" y="4419600"/>
            <a:ext cx="3429000" cy="5334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1447800" y="1828800"/>
            <a:ext cx="457200" cy="20574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752600" y="5715000"/>
            <a:ext cx="54864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در بین گروه های مخاطب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4495800" y="3962400"/>
            <a:ext cx="21336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فرهنگ عمومی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1" name="Straight Arrow Connector 20"/>
          <p:cNvCxnSpPr>
            <a:stCxn id="10" idx="2"/>
            <a:endCxn id="20" idx="1"/>
          </p:cNvCxnSpPr>
          <p:nvPr/>
        </p:nvCxnSpPr>
        <p:spPr>
          <a:xfrm>
            <a:off x="3314700" y="3657600"/>
            <a:ext cx="1181100" cy="6477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72000" y="4800600"/>
            <a:ext cx="21336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فرهنگ حرفه ای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3" name="Straight Arrow Connector 22"/>
          <p:cNvCxnSpPr>
            <a:stCxn id="10" idx="2"/>
            <a:endCxn id="22" idx="1"/>
          </p:cNvCxnSpPr>
          <p:nvPr/>
        </p:nvCxnSpPr>
        <p:spPr>
          <a:xfrm>
            <a:off x="3314700" y="3657600"/>
            <a:ext cx="1257300" cy="14859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498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76600" y="609600"/>
            <a:ext cx="5486400" cy="8382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عناصر اساسی در فرهنگ اقتصاد مقاومتی: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2400" y="19050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الف. تقویت فرهنگ جهادی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3581400" y="1828800"/>
            <a:ext cx="381000" cy="46482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152400" y="24384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ب. تقویت روحیه خودباوری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4191000" y="3581400"/>
            <a:ext cx="7810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2400" y="35052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ج. تقویت دانش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40386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د. آشنایی با عقاید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45720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ه. آشنایی با احکام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2400" y="51054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و. آشنایی با اخلاق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2971800"/>
            <a:ext cx="3505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ج. تقویت روحیه خلاقیت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5638800"/>
            <a:ext cx="3505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ک. مبارزه با مفاسد اقتصادی </a:t>
            </a:r>
          </a:p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(سخت- نرم)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76800" y="5715000"/>
            <a:ext cx="32004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تربیت اقتصادی صحیح</a:t>
            </a:r>
            <a:endParaRPr lang="en-US" sz="26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>
            <a:off x="3657600" y="3733800"/>
            <a:ext cx="1219200" cy="23241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22" idx="1"/>
          </p:cNvCxnSpPr>
          <p:nvPr/>
        </p:nvCxnSpPr>
        <p:spPr>
          <a:xfrm>
            <a:off x="3657600" y="4267200"/>
            <a:ext cx="1219200" cy="17907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22" idx="1"/>
          </p:cNvCxnSpPr>
          <p:nvPr/>
        </p:nvCxnSpPr>
        <p:spPr>
          <a:xfrm>
            <a:off x="3657600" y="4800600"/>
            <a:ext cx="1219200" cy="12573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" idx="3"/>
            <a:endCxn id="22" idx="1"/>
          </p:cNvCxnSpPr>
          <p:nvPr/>
        </p:nvCxnSpPr>
        <p:spPr>
          <a:xfrm>
            <a:off x="3657600" y="5334000"/>
            <a:ext cx="1219200" cy="7239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066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304800"/>
            <a:ext cx="5334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3.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سیاسی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3048000"/>
            <a:ext cx="2743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ماموریت: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5181600" y="3276600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600" y="2133600"/>
            <a:ext cx="4800600" cy="2667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1. مطالبه موثر از همه گروه ها برای ایفای نقش های خود در اقتصاد مقاومتی؛</a:t>
            </a:r>
          </a:p>
          <a:p>
            <a:pPr algn="r" rtl="1">
              <a:spcAft>
                <a:spcPts val="12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2. مطالبه همراه با عمل!!!</a:t>
            </a:r>
          </a:p>
          <a:p>
            <a:pPr algn="r" rtl="1">
              <a:spcAft>
                <a:spcPts val="12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(شروع از خود)</a:t>
            </a:r>
          </a:p>
        </p:txBody>
      </p:sp>
    </p:spTree>
    <p:extLst>
      <p:ext uri="{BB962C8B-B14F-4D97-AF65-F5344CB8AC3E}">
        <p14:creationId xmlns:p14="http://schemas.microsoft.com/office/powerpoint/2010/main" val="20903522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304800"/>
            <a:ext cx="53340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4. ایفای نقش در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جبهه اجرایی</a:t>
            </a:r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en-US" sz="3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05400" y="4572000"/>
            <a:ext cx="38100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عرصه های ماموریتی: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4114800" y="4724400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32004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1. عرصه مصرف؛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3657600" y="3048000"/>
            <a:ext cx="381000" cy="3581400"/>
          </a:xfrm>
          <a:prstGeom prst="leftBrace">
            <a:avLst>
              <a:gd name="adj1" fmla="val 8333"/>
              <a:gd name="adj2" fmla="val 49179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" y="38862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2. عرصه تولید؛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1000" y="45720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3. عرصه سیاسی (انتخابات)؛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52578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4. عرصه تربیت؛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33528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5. عرصه مدیریت؛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733800" y="1371600"/>
            <a:ext cx="5257800" cy="2819400"/>
          </a:xfrm>
          <a:prstGeom prst="wedgeEllipseCallout">
            <a:avLst>
              <a:gd name="adj1" fmla="val 34503"/>
              <a:gd name="adj2" fmla="val -57402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Badr" pitchFamily="2" charset="-78"/>
              </a:rPr>
              <a:t>هرکسی </a:t>
            </a:r>
            <a:r>
              <a:rPr lang="fa-IR" sz="3200" b="1" u="sng" dirty="0" smtClean="0">
                <a:solidFill>
                  <a:schemeClr val="tx1"/>
                </a:solidFill>
                <a:cs typeface="B Badr" pitchFamily="2" charset="-78"/>
              </a:rPr>
              <a:t>در هر جا که هست</a:t>
            </a:r>
            <a:r>
              <a:rPr lang="fa-IR" sz="3200" b="1" dirty="0" smtClean="0">
                <a:solidFill>
                  <a:schemeClr val="tx1"/>
                </a:solidFill>
                <a:cs typeface="B Badr" pitchFamily="2" charset="-78"/>
              </a:rPr>
              <a:t>، عملیات اقتصاد مقاومتی را شروع کند؛ </a:t>
            </a:r>
            <a:endParaRPr lang="en-US" sz="3200" b="1" dirty="0">
              <a:solidFill>
                <a:schemeClr val="tx1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98614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152400"/>
            <a:ext cx="57912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8077200" y="1143000"/>
            <a:ext cx="6858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24400" y="1371600"/>
            <a:ext cx="32766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الف. در عرصه مصرف: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7772400" y="2286000"/>
            <a:ext cx="533400" cy="44196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876800" y="24384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مصرف کالای ایرانی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3048000"/>
            <a:ext cx="5715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سهم هر خانواده ایرانی از واردات: 4 هزار دلار (13 میلیون تومان!)</a:t>
            </a:r>
            <a:endParaRPr lang="en-US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- معادل 4 میلیون شغل!!!</a:t>
            </a:r>
          </a:p>
        </p:txBody>
      </p:sp>
      <p:cxnSp>
        <p:nvCxnSpPr>
          <p:cNvPr id="16" name="Straight Arrow Connector 15"/>
          <p:cNvCxnSpPr>
            <a:stCxn id="27" idx="2"/>
            <a:endCxn id="15" idx="3"/>
          </p:cNvCxnSpPr>
          <p:nvPr/>
        </p:nvCxnSpPr>
        <p:spPr>
          <a:xfrm flipH="1">
            <a:off x="5867400" y="2971800"/>
            <a:ext cx="533400" cy="5715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76800" y="30480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عدم اسراف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57600" y="3657600"/>
            <a:ext cx="42672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3. پرهیز از تجمل و مصرف گرایی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76800" y="42672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4. تغذیه صحیح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76800" y="48768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5. پرهیز از احتکار خانگی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43200" y="5486400"/>
            <a:ext cx="51816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6. عدم تقاضای مصرفی برای کالای سرمایه ای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76800" y="60960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7. ...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09650" y="1143000"/>
            <a:ext cx="21336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مصرف عمومی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9" name="Straight Arrow Connector 18"/>
          <p:cNvCxnSpPr>
            <a:stCxn id="13" idx="1"/>
            <a:endCxn id="17" idx="3"/>
          </p:cNvCxnSpPr>
          <p:nvPr/>
        </p:nvCxnSpPr>
        <p:spPr>
          <a:xfrm flipH="1" flipV="1">
            <a:off x="3143250" y="1485900"/>
            <a:ext cx="1581150" cy="1905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85850" y="1981200"/>
            <a:ext cx="21336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>
                <a:solidFill>
                  <a:schemeClr val="tx1"/>
                </a:solidFill>
                <a:cs typeface="B Zar" pitchFamily="2" charset="-78"/>
              </a:rPr>
              <a:t>مصرف 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حرفه‌ای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5" name="Straight Arrow Connector 24"/>
          <p:cNvCxnSpPr>
            <a:stCxn id="13" idx="1"/>
            <a:endCxn id="20" idx="3"/>
          </p:cNvCxnSpPr>
          <p:nvPr/>
        </p:nvCxnSpPr>
        <p:spPr>
          <a:xfrm flipH="1">
            <a:off x="3219450" y="1676400"/>
            <a:ext cx="1504950" cy="6477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tion Button: Forward or Next 27">
            <a:hlinkClick r:id="rId2" action="ppaction://hlinkfile" highlightClick="1"/>
          </p:cNvPr>
          <p:cNvSpPr/>
          <p:nvPr/>
        </p:nvSpPr>
        <p:spPr>
          <a:xfrm>
            <a:off x="4924425" y="2514600"/>
            <a:ext cx="381000" cy="2286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ction Button: Forward or Next 28">
            <a:hlinkClick r:id="rId3" action="ppaction://hlinkfile" highlightClick="1"/>
          </p:cNvPr>
          <p:cNvSpPr/>
          <p:nvPr/>
        </p:nvSpPr>
        <p:spPr>
          <a:xfrm>
            <a:off x="3781425" y="3848100"/>
            <a:ext cx="381000" cy="2286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3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6" grpId="0" animBg="1"/>
      <p:bldP spid="27" grpId="0" animBg="1"/>
      <p:bldP spid="15" grpId="0" animBg="1"/>
      <p:bldP spid="15" grpId="1" animBg="1"/>
      <p:bldP spid="21" grpId="0" animBg="1"/>
      <p:bldP spid="22" grpId="0" animBg="1"/>
      <p:bldP spid="23" grpId="0" animBg="1"/>
      <p:bldP spid="24" grpId="0" animBg="1"/>
      <p:bldP spid="31" grpId="0" animBg="1"/>
      <p:bldP spid="18" grpId="0" animBg="1"/>
      <p:bldP spid="17" grpId="0" animBg="1"/>
      <p:bldP spid="20" grpId="0" animBg="1"/>
      <p:bldP spid="28" grpId="0" animBg="1"/>
      <p:bldP spid="2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7962900" y="1257300"/>
            <a:ext cx="9144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0" y="1600201"/>
            <a:ext cx="3429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ب. در عرصه تولید: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" y="16764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ب. ایجاد ارزش افزوده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7772400" y="2438400"/>
            <a:ext cx="533400" cy="41148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876800" y="2667000"/>
            <a:ext cx="3048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افزایش بهره وری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3886200" y="1752600"/>
            <a:ext cx="533400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3276600"/>
            <a:ext cx="457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افزایش مهارت و دانش، همت، توکل و ...</a:t>
            </a:r>
          </a:p>
        </p:txBody>
      </p:sp>
      <p:cxnSp>
        <p:nvCxnSpPr>
          <p:cNvPr id="16" name="Straight Arrow Connector 15"/>
          <p:cNvCxnSpPr>
            <a:stCxn id="27" idx="2"/>
            <a:endCxn id="15" idx="3"/>
          </p:cNvCxnSpPr>
          <p:nvPr/>
        </p:nvCxnSpPr>
        <p:spPr>
          <a:xfrm flipH="1">
            <a:off x="4800600" y="3200400"/>
            <a:ext cx="1600200" cy="3429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657600" y="3352800"/>
            <a:ext cx="42672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پس انداز و سرمایه گذاری صحیح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8400" y="4038600"/>
            <a:ext cx="54864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3. استفاده مناسب از توان کار (بیکار نماندن و ...)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95600" y="4724400"/>
            <a:ext cx="50292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4. کمک به تولید محصولات مورد نیاز کشور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2400" y="4267200"/>
            <a:ext cx="4724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کاهش هزینه های غیر لازم- پس انداز- خرید سهام عرضه اولیه</a:t>
            </a:r>
          </a:p>
        </p:txBody>
      </p:sp>
      <p:cxnSp>
        <p:nvCxnSpPr>
          <p:cNvPr id="29" name="Straight Arrow Connector 28"/>
          <p:cNvCxnSpPr>
            <a:stCxn id="22" idx="2"/>
            <a:endCxn id="20" idx="3"/>
          </p:cNvCxnSpPr>
          <p:nvPr/>
        </p:nvCxnSpPr>
        <p:spPr>
          <a:xfrm flipH="1">
            <a:off x="4876800" y="3886200"/>
            <a:ext cx="914400" cy="685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28600" y="5334000"/>
            <a:ext cx="4572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کارآفرینی، اکتفا به دستمزدهای بالفعل، تنظیم صحیح اوقات کار و فراغت، ...</a:t>
            </a:r>
          </a:p>
        </p:txBody>
      </p:sp>
      <p:cxnSp>
        <p:nvCxnSpPr>
          <p:cNvPr id="36" name="Straight Arrow Connector 35"/>
          <p:cNvCxnSpPr>
            <a:stCxn id="23" idx="2"/>
            <a:endCxn id="35" idx="3"/>
          </p:cNvCxnSpPr>
          <p:nvPr/>
        </p:nvCxnSpPr>
        <p:spPr>
          <a:xfrm flipH="1">
            <a:off x="4800600" y="4572000"/>
            <a:ext cx="381000" cy="1219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52400" y="5257800"/>
            <a:ext cx="45720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اولویت بندی برنامه تولید براساس نیازها،</a:t>
            </a:r>
          </a:p>
        </p:txBody>
      </p:sp>
      <p:cxnSp>
        <p:nvCxnSpPr>
          <p:cNvPr id="31" name="Straight Arrow Connector 30"/>
          <p:cNvCxnSpPr>
            <a:stCxn id="32" idx="2"/>
            <a:endCxn id="30" idx="3"/>
          </p:cNvCxnSpPr>
          <p:nvPr/>
        </p:nvCxnSpPr>
        <p:spPr>
          <a:xfrm flipH="1">
            <a:off x="4724400" y="5257800"/>
            <a:ext cx="685800" cy="3429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895600" y="5410200"/>
            <a:ext cx="50292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...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5686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5" grpId="1" animBg="1"/>
      <p:bldP spid="22" grpId="0" animBg="1"/>
      <p:bldP spid="23" grpId="0" animBg="1"/>
      <p:bldP spid="32" grpId="0" animBg="1"/>
      <p:bldP spid="20" grpId="0" animBg="1"/>
      <p:bldP spid="20" grpId="1" animBg="1"/>
      <p:bldP spid="35" grpId="0" animBg="1"/>
      <p:bldP spid="35" grpId="1" animBg="1"/>
      <p:bldP spid="30" grpId="0" animBg="1"/>
      <p:bldP spid="30" grpId="1" animBg="1"/>
      <p:bldP spid="4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7962900" y="1257300"/>
            <a:ext cx="9144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0" y="1600201"/>
            <a:ext cx="34290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ج. در عرصه سیاسی: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" y="2209800"/>
            <a:ext cx="3276600" cy="1219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انتخاب کارگزاران معتقد به اقتصاد مقاومتی!!!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62600" y="3810000"/>
            <a:ext cx="23622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رییس جمهور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3886200" y="1752600"/>
            <a:ext cx="533400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257800" y="4495800"/>
            <a:ext cx="2667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نمایندگان مجلس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53000" y="5181600"/>
            <a:ext cx="2971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3. اعضای شورای شهر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53000" y="5867400"/>
            <a:ext cx="2971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4. سایر نمایندگان ...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82593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7" grpId="0" animBg="1"/>
      <p:bldP spid="28" grpId="0" animBg="1"/>
      <p:bldP spid="22" grpId="0" animBg="1"/>
      <p:bldP spid="23" grpId="0" animBg="1"/>
      <p:bldP spid="2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228600"/>
            <a:ext cx="56388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8001000" y="1295400"/>
            <a:ext cx="914400" cy="6096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62600" y="1600201"/>
            <a:ext cx="25146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د. در عرصه تربیت:</a:t>
            </a:r>
            <a:endParaRPr kumimoji="0" lang="fa-I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76400" y="1600200"/>
            <a:ext cx="23622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تربیت اقتصادی:</a:t>
            </a:r>
            <a:endParaRPr lang="en-US" sz="26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8229600" y="2438400"/>
            <a:ext cx="533400" cy="3733800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172200" y="25908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عقاید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4114800" y="1752600"/>
            <a:ext cx="1295400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2590800"/>
            <a:ext cx="51054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توکل- رزاقیت خداوند- اثر تقوا بر برکت- اثر سعی و  ...</a:t>
            </a:r>
          </a:p>
        </p:txBody>
      </p:sp>
      <p:cxnSp>
        <p:nvCxnSpPr>
          <p:cNvPr id="16" name="Straight Arrow Connector 15"/>
          <p:cNvCxnSpPr>
            <a:stCxn id="27" idx="1"/>
            <a:endCxn id="15" idx="3"/>
          </p:cNvCxnSpPr>
          <p:nvPr/>
        </p:nvCxnSpPr>
        <p:spPr>
          <a:xfrm flipH="1">
            <a:off x="5334000" y="2857500"/>
            <a:ext cx="838200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172200" y="35052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احکام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72200" y="44196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3. اخلاق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72200" y="54102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4. سواد اقتصادی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3505200"/>
            <a:ext cx="50292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حلال و حرام اقتصادی (قبح ربا- احتکار- حق کشی و ...)</a:t>
            </a:r>
          </a:p>
        </p:txBody>
      </p:sp>
      <p:cxnSp>
        <p:nvCxnSpPr>
          <p:cNvPr id="20" name="Straight Arrow Connector 19"/>
          <p:cNvCxnSpPr>
            <a:stCxn id="21" idx="1"/>
            <a:endCxn id="19" idx="3"/>
          </p:cNvCxnSpPr>
          <p:nvPr/>
        </p:nvCxnSpPr>
        <p:spPr>
          <a:xfrm flipH="1">
            <a:off x="5257800" y="3771900"/>
            <a:ext cx="914400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28600" y="4419600"/>
            <a:ext cx="50292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وقف- انفاق- محبت- خلاقیت- تلاش و ...</a:t>
            </a:r>
          </a:p>
        </p:txBody>
      </p:sp>
      <p:cxnSp>
        <p:nvCxnSpPr>
          <p:cNvPr id="30" name="Straight Arrow Connector 29"/>
          <p:cNvCxnSpPr>
            <a:stCxn id="22" idx="1"/>
            <a:endCxn id="29" idx="3"/>
          </p:cNvCxnSpPr>
          <p:nvPr/>
        </p:nvCxnSpPr>
        <p:spPr>
          <a:xfrm flipH="1">
            <a:off x="5257800" y="4686300"/>
            <a:ext cx="914400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52400" y="5105400"/>
            <a:ext cx="5105400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مدیریت اقتصادی (هزینه و درآمد شخصی)؛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کارآفرینی؛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مفاهیم اقتصادی (بانک، بورس، سرمایه، ...)؛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بینش اقتصادی (قدرت تحلیل و ...)؛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...</a:t>
            </a:r>
          </a:p>
        </p:txBody>
      </p:sp>
      <p:cxnSp>
        <p:nvCxnSpPr>
          <p:cNvPr id="34" name="Straight Arrow Connector 33"/>
          <p:cNvCxnSpPr>
            <a:stCxn id="23" idx="1"/>
            <a:endCxn id="33" idx="3"/>
          </p:cNvCxnSpPr>
          <p:nvPr/>
        </p:nvCxnSpPr>
        <p:spPr>
          <a:xfrm flipH="1">
            <a:off x="5257800" y="5676900"/>
            <a:ext cx="914400" cy="228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988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21" grpId="0" animBg="1"/>
      <p:bldP spid="22" grpId="0" animBg="1"/>
      <p:bldP spid="23" grpId="0" animBg="1"/>
      <p:bldP spid="19" grpId="0" animBg="1"/>
      <p:bldP spid="29" grpId="0" animBg="1"/>
      <p:bldP spid="3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152400"/>
            <a:ext cx="55626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800" b="1" dirty="0" smtClean="0">
                <a:solidFill>
                  <a:schemeClr val="tx1"/>
                </a:solidFill>
                <a:cs typeface="B Titr" pitchFamily="2" charset="-78"/>
              </a:rPr>
              <a:t>4. ایفای نقش در جبهه اجرایی: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7962900" y="1257300"/>
            <a:ext cx="9144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81400" y="1676401"/>
            <a:ext cx="4419600" cy="7619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ه. در عرصه مدیریت کلان اقتصادی: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2819400"/>
            <a:ext cx="3276600" cy="1219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در ارتباط با کسانی که جایگاهی در مدیریت اقتصادی کشور دارند!!!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19600" y="4724400"/>
            <a:ext cx="43434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1. پای بندی به مبانی اقتصاد مقاومتی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2743200" y="2057400"/>
            <a:ext cx="533400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8600" y="5410200"/>
            <a:ext cx="85344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2. توجه ویژه به سیاست های کلان اقتصاد مقاومتی 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(به صورت مجموعه ای یک پارچه)</a:t>
            </a:r>
            <a:endParaRPr lang="en-US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13660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7" grpId="0" animBg="1"/>
      <p:bldP spid="2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 flipH="1">
            <a:off x="228600" y="345834"/>
            <a:ext cx="8915400" cy="1371600"/>
          </a:xfrm>
          <a:prstGeom prst="cloudCallou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مساله غرب (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آمریکا</a:t>
            </a: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 با انقلاب اسلامی چیست؟</a:t>
            </a:r>
            <a:endParaRPr lang="fa-I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8249771" y="1503834"/>
            <a:ext cx="914401" cy="649937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3400" y="1828800"/>
            <a:ext cx="7848601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جمع بندی: یک رویارویی تمدنی عمیق و طولانی؛</a:t>
            </a:r>
          </a:p>
        </p:txBody>
      </p:sp>
      <p:sp>
        <p:nvSpPr>
          <p:cNvPr id="2" name="Left Arrow 1"/>
          <p:cNvSpPr/>
          <p:nvPr/>
        </p:nvSpPr>
        <p:spPr>
          <a:xfrm>
            <a:off x="4917751" y="2625966"/>
            <a:ext cx="3789220" cy="2936634"/>
          </a:xfrm>
          <a:prstGeom prst="leftArrow">
            <a:avLst>
              <a:gd name="adj1" fmla="val 66730"/>
              <a:gd name="adj2" fmla="val 39643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تمدن اسلامی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5" name="Left Arrow 14"/>
          <p:cNvSpPr/>
          <p:nvPr/>
        </p:nvSpPr>
        <p:spPr>
          <a:xfrm flipH="1">
            <a:off x="1128530" y="2632893"/>
            <a:ext cx="3796147" cy="2929707"/>
          </a:xfrm>
          <a:prstGeom prst="leftArrow">
            <a:avLst>
              <a:gd name="adj1" fmla="val 66730"/>
              <a:gd name="adj2" fmla="val 39643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تمدن غرب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49336" y="3637083"/>
            <a:ext cx="13716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آمریکا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21492" y="3637083"/>
            <a:ext cx="13716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ایران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28531" y="6153012"/>
            <a:ext cx="7578440" cy="19188"/>
          </a:xfrm>
          <a:prstGeom prst="straightConnector1">
            <a:avLst/>
          </a:prstGeom>
          <a:ln w="730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447798" y="6211359"/>
            <a:ext cx="6477001" cy="362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چند قرن ... از زمان جنگ های صلیبی و بعد رنسانس ...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24677" y="4191000"/>
            <a:ext cx="0" cy="1962012"/>
          </a:xfrm>
          <a:prstGeom prst="straightConnector1">
            <a:avLst/>
          </a:prstGeom>
          <a:ln w="539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Callout 24"/>
          <p:cNvSpPr/>
          <p:nvPr/>
        </p:nvSpPr>
        <p:spPr>
          <a:xfrm>
            <a:off x="5107636" y="5334000"/>
            <a:ext cx="2817163" cy="711716"/>
          </a:xfrm>
          <a:prstGeom prst="wedgeEllipseCallout">
            <a:avLst>
              <a:gd name="adj1" fmla="val -56967"/>
              <a:gd name="adj2" fmla="val -70123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عصر انقلاب اسلامی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654" y="3461499"/>
            <a:ext cx="8178746" cy="1320456"/>
          </a:xfrm>
          <a:prstGeom prst="rect">
            <a:avLst/>
          </a:prstGeom>
          <a:solidFill>
            <a:schemeClr val="bg1">
              <a:alpha val="37000"/>
            </a:schemeClr>
          </a:solidFill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79237" y="3810000"/>
            <a:ext cx="489599" cy="692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86165" y="3962400"/>
            <a:ext cx="489599" cy="692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484433" y="4114800"/>
            <a:ext cx="489599" cy="692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479236" y="4419600"/>
            <a:ext cx="489599" cy="692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479237" y="4267200"/>
            <a:ext cx="489599" cy="692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88298" y="3790289"/>
            <a:ext cx="564504" cy="1971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69681" y="3962401"/>
            <a:ext cx="590049" cy="3011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78340" y="4114800"/>
            <a:ext cx="579658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743200" y="4402538"/>
            <a:ext cx="620355" cy="239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771414" y="4267201"/>
            <a:ext cx="581388" cy="346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631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" grpId="0" animBg="1"/>
      <p:bldP spid="15" grpId="0" animBg="1"/>
      <p:bldP spid="3" grpId="0" animBg="1"/>
      <p:bldP spid="16" grpId="0" animBg="1"/>
      <p:bldP spid="24" grpId="0"/>
      <p:bldP spid="25" grpId="0" animBg="1"/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577940" y="381000"/>
            <a:ext cx="333746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دو.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752600"/>
            <a:ext cx="8458200" cy="4876800"/>
          </a:xfrm>
          <a:prstGeom prst="cloudCallout">
            <a:avLst>
              <a:gd name="adj1" fmla="val 37040"/>
              <a:gd name="adj2" fmla="val -61161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آشنایی با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نظریه</a:t>
            </a:r>
            <a:endParaRPr lang="fa-IR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0" y="1295400"/>
            <a:ext cx="6477000" cy="1162049"/>
          </a:xfrm>
          <a:prstGeom prst="wedgeEllipseCallout">
            <a:avLst>
              <a:gd name="adj1" fmla="val 36770"/>
              <a:gd name="adj2" fmla="val 80359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3. فلسفه اقتصاد مقاومتی!</a:t>
            </a:r>
            <a:endParaRPr lang="en-US" sz="4000" b="1" u="sng" dirty="0">
              <a:solidFill>
                <a:schemeClr val="tx1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25606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3820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اقتصادی که در شرایط دشواری، تهدید و دشمنی </a:t>
            </a:r>
          </a:p>
          <a:p>
            <a:pPr algn="r"/>
            <a:r>
              <a:rPr lang="fa-IR" sz="3500" b="1" dirty="0" smtClean="0">
                <a:solidFill>
                  <a:schemeClr val="tx1"/>
                </a:solidFill>
                <a:cs typeface="B Mitra" pitchFamily="2" charset="-78"/>
              </a:rPr>
              <a:t>به اهداف خود برسد؛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10200" y="3962401"/>
            <a:ext cx="3352800" cy="68579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 اهداف اقتصاد مقاومتی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2667000"/>
            <a:ext cx="4800600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اهداف مبنایی: </a:t>
            </a:r>
          </a:p>
          <a:p>
            <a:pPr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Nazanin" pitchFamily="2" charset="-78"/>
              </a:rPr>
              <a:t>اهداف مکتب اقتصادی اسلام</a:t>
            </a:r>
          </a:p>
          <a:p>
            <a:pPr algn="r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اهداف تفصیلی: </a:t>
            </a:r>
          </a:p>
          <a:p>
            <a:pPr>
              <a:spcAft>
                <a:spcPts val="1200"/>
              </a:spcAft>
            </a:pPr>
            <a:r>
              <a:rPr lang="fa-IR" sz="3000" b="1" dirty="0" smtClean="0">
                <a:solidFill>
                  <a:schemeClr val="tx1"/>
                </a:solidFill>
                <a:cs typeface="B Nazanin" pitchFamily="2" charset="-78"/>
              </a:rPr>
              <a:t>اهداف اقتصادی انقلاب اسلامی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استقلال اقتصادی؛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رفاه عمومی؛</a:t>
            </a:r>
          </a:p>
          <a:p>
            <a:pPr algn="r" rtl="1"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پیشرفت؛</a:t>
            </a:r>
            <a:endParaRPr lang="fa-IR" sz="28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52400"/>
            <a:ext cx="49530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3-1. تعریف اقتصاد مقاومتی: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00200" y="1905000"/>
            <a:ext cx="3581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5400000">
            <a:off x="6972300" y="3009900"/>
            <a:ext cx="1447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162800" y="236220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62200" y="4953000"/>
            <a:ext cx="2667000" cy="1600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939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9" grpId="0" animBg="1"/>
      <p:bldP spid="13" grpId="0" animBg="1"/>
      <p:bldP spid="2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1828800"/>
            <a:ext cx="27432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رهیافت اقتصادی جمهوری اسلامی جهت تحقق اهداف اقتصادی انقلاب اسلامی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304800"/>
            <a:ext cx="1981200" cy="9144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اقتصاد مقاومتی</a:t>
            </a:r>
            <a:endParaRPr lang="en-US" sz="50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8128856" flipH="1">
            <a:off x="1525702" y="1373800"/>
            <a:ext cx="532125" cy="2226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28600"/>
            <a:ext cx="4267200" cy="914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3-2. چارچوب تحلیل اقتصادی: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6629400" y="5449561"/>
            <a:ext cx="1371600" cy="3416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24000" y="5449561"/>
            <a:ext cx="1371600" cy="3416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6019800" y="3773161"/>
            <a:ext cx="990600" cy="3416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09800" y="3773161"/>
            <a:ext cx="990600" cy="3416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5562600" y="1447800"/>
            <a:ext cx="762000" cy="381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1447800"/>
            <a:ext cx="762000" cy="381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7630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2743200"/>
            <a:ext cx="2057400" cy="289560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29718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32004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34290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81400" y="36576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8862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05200" y="41148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05200" y="43434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05200" y="45720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67400" y="57150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آیینه زمان و مکان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25908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مکتب اقتصادی اسلام</a:t>
            </a:r>
            <a:endParaRPr lang="en-US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5410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نظام اقتصادی اسلامی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8288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1000" y="3962400"/>
            <a:ext cx="3581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 smtClean="0">
                <a:solidFill>
                  <a:schemeClr val="tx1"/>
                </a:solidFill>
                <a:cs typeface="B Zar" pitchFamily="2" charset="-78"/>
              </a:rPr>
              <a:t>الف. سخت افزار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(ساختار- سازمان- قوانین و ...)</a:t>
            </a:r>
          </a:p>
          <a:p>
            <a:pPr algn="ctr" rtl="1"/>
            <a:r>
              <a:rPr lang="fa-IR" sz="1600" b="1" dirty="0" smtClean="0">
                <a:solidFill>
                  <a:schemeClr val="tx1"/>
                </a:solidFill>
                <a:cs typeface="B Zar" pitchFamily="2" charset="-78"/>
              </a:rPr>
              <a:t>ب. نرم افزار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(هنجارها- فرآیندها- انگیزه ها)</a:t>
            </a:r>
            <a:endParaRPr lang="en-US" sz="16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6800" y="152400"/>
            <a:ext cx="7924800" cy="914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3-3. ماهیت فلسفی و الگوی اجرایی اقتصاد مقاومتی: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3400" y="1295401"/>
            <a:ext cx="82296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اقتصاد مقاومتی، نسخه معاصر نظام اقتصادی اسلامی؛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1295400"/>
            <a:ext cx="83058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نظام اقتصادی اسلامی: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بازتاب پرتوهای مکتب اقتصادی اسلام در آیینه زمان و مکان (فضا)؛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53000" y="5715000"/>
            <a:ext cx="3429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فضا: شرایطی پر از خصومت اقتصادی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1600" y="5486400"/>
            <a:ext cx="198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نظام اقتصاد مقاومتی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3886200"/>
            <a:ext cx="3657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الف. سخت افزار(ساختارها؟؟؟؟؟)</a:t>
            </a:r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ب. نرم افزار(سازوکارها؟؟؟؟؟)</a:t>
            </a:r>
            <a:endParaRPr lang="en-US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" y="6096000"/>
            <a:ext cx="2743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500" b="1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سیاست های کلی اقتصاد مقاومتی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09600" y="5029200"/>
            <a:ext cx="0" cy="1066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09600" y="50292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524000" y="2438400"/>
            <a:ext cx="2057400" cy="762000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6400" y="2590800"/>
            <a:ext cx="2286000" cy="3200400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4800" y="4648200"/>
            <a:ext cx="2057400" cy="762000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Bent-Up Arrow 38"/>
          <p:cNvSpPr/>
          <p:nvPr/>
        </p:nvSpPr>
        <p:spPr>
          <a:xfrm>
            <a:off x="2438400" y="4495800"/>
            <a:ext cx="3657600" cy="609600"/>
          </a:xfrm>
          <a:prstGeom prst="bentUpArrow">
            <a:avLst>
              <a:gd name="adj1" fmla="val 25000"/>
              <a:gd name="adj2" fmla="val 25000"/>
              <a:gd name="adj3" fmla="val 388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191000" y="3962400"/>
            <a:ext cx="44958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برنامه ریزی فرهنگی: اصلاح نرم افزار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91000" y="3429000"/>
            <a:ext cx="44958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برنامه ریزی اقتصادی: اصلاح سخت افزار</a:t>
            </a:r>
          </a:p>
        </p:txBody>
      </p:sp>
    </p:spTree>
    <p:extLst>
      <p:ext uri="{BB962C8B-B14F-4D97-AF65-F5344CB8AC3E}">
        <p14:creationId xmlns:p14="http://schemas.microsoft.com/office/powerpoint/2010/main" val="4018620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/>
      <p:bldP spid="23" grpId="0" animBg="1"/>
      <p:bldP spid="29" grpId="0" animBg="1"/>
      <p:bldP spid="26" grpId="0" animBg="1"/>
      <p:bldP spid="27" grpId="0" animBg="1"/>
      <p:bldP spid="28" grpId="0" animBg="1"/>
      <p:bldP spid="28" grpId="1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12954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خارجی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1" name="Straight Arrow Connector 50"/>
          <p:cNvCxnSpPr>
            <a:stCxn id="69" idx="0"/>
            <a:endCxn id="26" idx="2"/>
          </p:cNvCxnSpPr>
          <p:nvPr/>
        </p:nvCxnSpPr>
        <p:spPr>
          <a:xfrm flipH="1" flipV="1">
            <a:off x="7124700" y="2057400"/>
            <a:ext cx="381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1"/>
            <a:endCxn id="45" idx="3"/>
          </p:cNvCxnSpPr>
          <p:nvPr/>
        </p:nvCxnSpPr>
        <p:spPr>
          <a:xfrm flipH="1" flipV="1">
            <a:off x="4876800" y="1562100"/>
            <a:ext cx="6858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715000" y="3124200"/>
            <a:ext cx="2895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خصومت های اقتصادی معاصر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(1388 به بعد)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2600" y="5562600"/>
            <a:ext cx="3200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داخلی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9" name="Straight Arrow Connector 38"/>
          <p:cNvCxnSpPr>
            <a:stCxn id="69" idx="2"/>
            <a:endCxn id="35" idx="0"/>
          </p:cNvCxnSpPr>
          <p:nvPr/>
        </p:nvCxnSpPr>
        <p:spPr>
          <a:xfrm>
            <a:off x="7162800" y="44196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200" y="12954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طراحی و اجرا در خارج از کشور (تحریم و ...)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133600"/>
            <a:ext cx="42672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بنزین؛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بانکی؛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نفتی؛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کالایی (دارویی- تجهیزات و ...)؛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تکنولوژی؛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حمل و نقل (بیمه و کشتیرانی و ...)؛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>
            <a:stCxn id="45" idx="2"/>
            <a:endCxn id="16" idx="0"/>
          </p:cNvCxnSpPr>
          <p:nvPr/>
        </p:nvCxnSpPr>
        <p:spPr>
          <a:xfrm>
            <a:off x="2667000" y="18288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3400" y="4114800"/>
            <a:ext cx="16002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اهداف عملیاتی تحریم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95400" y="38100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3"/>
            <a:endCxn id="34" idx="1"/>
          </p:cNvCxnSpPr>
          <p:nvPr/>
        </p:nvCxnSpPr>
        <p:spPr>
          <a:xfrm>
            <a:off x="2133600" y="44958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514600" y="3886200"/>
            <a:ext cx="3048000" cy="121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- تورم شدید</a:t>
            </a:r>
          </a:p>
          <a:p>
            <a:pPr algn="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- بیکاری شدید</a:t>
            </a:r>
          </a:p>
          <a:p>
            <a:pPr algn="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- کمبود کالا (قحطی)</a:t>
            </a:r>
            <a:endParaRPr lang="en-US" sz="22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590800" y="4038600"/>
            <a:ext cx="13716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2590800" y="4419600"/>
            <a:ext cx="11430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2590800" y="4724400"/>
            <a:ext cx="6096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3400" y="5486400"/>
            <a:ext cx="16002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اهداف نهایی تحریم ها</a:t>
            </a:r>
            <a:endParaRPr lang="en-US" sz="22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3" name="Straight Arrow Connector 22"/>
          <p:cNvCxnSpPr>
            <a:stCxn id="29" idx="2"/>
            <a:endCxn id="22" idx="0"/>
          </p:cNvCxnSpPr>
          <p:nvPr/>
        </p:nvCxnSpPr>
        <p:spPr>
          <a:xfrm>
            <a:off x="1333500" y="48768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133600" y="59436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8400" y="5410200"/>
            <a:ext cx="30480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تغییر رفتار نظام (کوتاه مدت)</a:t>
            </a:r>
          </a:p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تغییر ساختار نظام (میان مدت)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800" name="AutoShape 8" descr="data:image/jpeg;base64,/9j/4AAQSkZJRgABAQAAAQABAAD/2wCEAAkGBxQSEhQUExQVFRUUFBcWFBQUGBQXFxQVFRQWFxUWFxQYHSggGBolHBQVITEhJSkrLi4uFx8zODMsNygtLisBCgoKDg0OFxAQGSsaHBwrLCwsLCw3LCwsLCwsLCwsLCwsLCwtKywrLDcrLCssKywsLCwsLCwrKyssLCwrOCwrLP/AABEIAKAAoAMBIgACEQEDEQH/xAAcAAABBQEBAQAAAAAAAAAAAAAFAQIDBAYABwj/xAA/EAABAwEEBwQHBgUFAQAAAAABAAIDEQQSITEFBhNBUWGRInGBoRQjMlKxwdEHQkNT4fAVFjNygiRikqLxY//EABgBAAMBAQAAAAAAAAAAAAAAAAABAgME/8QAKBEAAgIBAwIGAgMAAAAAAAAAAAECEQMSIVETMRRBYZHh8ASBInGh/9oADAMBAAIRAxEAPwDzAhIE4ppXOdAhXLlwQI4JClXFACJCnJpQDOCddTQrMFne/wBkV5nAKqJsrlqaiJ0RMdwHiqrrG8GhaT3Y/BILIU0qRzUwhBRwXJUgQI4pCuK5ACOKbVSXaovZNWZZYWyxFr7znM2YqHXmBpcMcCaPblxWqxtqyHKgcmlPokosDUYuTrq4tTENC5ycGri1AxpRjQWj2yAlwqMh80HurX6BYBG0VHFS2NLcr2vV6PAgkY4jkickAjY0NoKigIG4eOCrWm04g0rXdy3JlrJmAG4d3lxTVkS7jrSQAKElBrY6u8+f0V22wloGQG4YefDxVJoND2sOQqSf7imSwbM43hT6pbRZy3HdxV+xWIudV1ac6KxbaULN+7kmJNoAJFI9qZRBoNK5KQkQIc2Simjt8jRRr3NGODXOAxpXAHfQdBwVdIrU5LzJcUEm2R53FPZo555Ig3SDDvTXW9vNSoi1kMei/ePRNdozE9rBLJpIf+qCa3vuFzRgDSuYqjSLUytNFdNFGoxMXGpUilmqdiIk6yua4U3Fp7xghy18coMYc7CgGKllJWW9HaMdNCXMu3yaUdw71JYtWJK0kfT+3hwRPU3tMcB900w6rQuhpn8lDk7NoQTVmfl0BEBkTQb6qg6wsGAAwWltENRx6D4BBrdHcYajEqbZTjFGZ0gLgLhvKBSOJdeOdD5Ilpm0fD5oTES9zWClXccgKUqTuC3j2OOa3K8zqknimKa1RhriA4OG4jeoUFDSkolXIAauSkJECDerNhbJFaWEdtsd5h4FpNVmdo47ytpoQbDSLmHJz3M8HV+oWet9m2csjD915HmVonSM9Img9HibaA1q1hc3vGaMautv2O1Rbxdkb4Vqo9UpA21Mrk6rT4hXtW2bO2SwnJ19nXJK7BqjMRqUJHxXXOb7pI6JwUs1XYatDBbaQ5VN3LuWfCt2OYA0d7KllJmo0Va5Yoi2L2r5LuZNQMe4K3o7WGdzgJWirj2TXCorgrGgNm4OeK+tAqBiLzLwLgd1a+Su2PR0e1bhUg3t2FOXio2NIJ1sAtJaemFQzAjhv8UMZpCVwq+9iN6MljNtI32auJFcc/gFJJs4wakVIpTH5hG1DaldmYtZvtoBU8RkD3/IKho6zkva0Nq5zqeAzrwH0Ry32q+QQKAYfoquj7WyAve7O4Q0canH4Kk9jNreyjp4t2tG5NAA8zXzQ5PnlL3Fzs3Gp7ymFNEsRIuSpiESFKU4ODRePgE0rJbo0WtZuWqOYZPa147xSqh1zipab4yla148RipdO+ssVll3srGfKiXWMX7JZJRuDoz4EUTJQDsktx7HD7rgehWg047Y29koyfcf1pVZgrRaym/Z7LNvoWHvFKJIcirrVZ7lrkpk43h/kKoajmtvbZZpvfjunvas6XlOmwUkiQFRyycEwpWRF2QTUORObZ6Hq+NnFjk67I3uc0EjqPNWNG6SfEJHgAkmh4howz4ZoIzWEMhjj2ZJa1oLiaUpnQDPyVgQBzTI15beIoWnKm4rJxpnRjnaorOtrpJMWAdut7fTgPJTWlxcMTWiqytdU+tAHIYnx3KW/RmJqa5/ok0XbKttcKgDIKkyEPcQcrpqrUralHdXNAmV1DgN5+AVxRjNnn4BBLTmCR0TyjOutjENqcwGtGtOVM6oTHQhW42ZKfJGuUpg4KJzSM1FF2jmtqQOvdvSxRbV9Bl8kwmgwzOAVqxsIIa3EnMcVpVIybthnRPrbBaI98ZDx51UmjfXaOnZvie147jWqraiTDaPjOUsbm+NKj4qxqT/AFZoD+JG9viK0+CkZmmnBaSzDa6OlbvhkDh3FZ2l0kcCQtFqe6+Z4j+JEeoxS8y32Bts0hessEW9r3mvIgYIY0VwTa7uB+as2JvtHgPitF2MmTRWMZux5KxllguGQ7kgTAZIjuo7HPnMTcQ9jnFpyqzEdxxQZwWo+ylldIt5RSH4KXuhxdOy3b4WRO9ZHdJyvUxpnTig0toa91ARya3Feia7vBeIGNa7sh8l6hDL3sNANcTQkncAOKEWDYPla2RjYiAAwtNQTweaCinp+Zq8oM0XoQuNXDDf9Bx716Bq9onCtKA4AcArFj0A+ovig4BFtKyCCzTSUwZG4+SKIbs+edfLQJbdaHNxaH3W9zAGnzBQONWXuJJLsS4knvJqT1TWxY18loiBzVIeCQJCUMCxo+zRX6yB1N1DgDzG8LZWOGNo9WGgHeN/isMJFJBpZ8LhdxH3mnIj5HmsM2Jy3TNcc1F7g7Qdq2crHcHD9UdEno+kQ7cXh3g5GIdUI7Ta6MeGRjE3czwA+qg1/wBFbOVpYalraHwyVuS3FoaAWtFl2VrlaMr1R3HFLqxaNnaozxddPccFf11bf9HmH4kQqebcCgDCQQ4bjVJjXYm0/ZtnaJWcHmncUtiHYJ4lS602jaWlzhvDepaKpKXQBuHxWiMhb2A7gnMTHJ7UwHFbn7HrL/qZp3ezFFd73PoQB5dViCF7B9kNk2NgknNDtpLzQdxZVoPz8EVYDNOaO2dovDtySP8AWHdU038GgeKEar6Bdapnl2TTTHEVNcTyAGS0ukLxqWk1z7zmfl1RHUGAs2g4tYehdRatUiU7YXs7DZIwHOL2CgaD7QHfvHJA/tO0u1mjnlhB21Gg8iRX981p7cy85jeZcfBeZfbdagBBC3AdpxA5U3dFgWeSBcD5Lkj8cOPw3qhDshz+v7HRV2vVqXJUA7FCAstO/cPiqkhrirD8AB4qs5AHoNgtTIH9gVLg2hEt4mpYCa3cB2vLfuSXScctwvaw7RrnFwmqDdbE6603BV3rSCOLVV0rNPHEZGWuRxFwOjJbeZf2pN7IkARjGgxJVxkcpjY426QAta4isdQKVmzyIrGGnfXHJYeGyenv8G/WiNZY22qOKIREBjnNDXSEOa8wtlIqGGrcQPNVoNDWXZzuIpsCBjLhQucBedcwPZy+CvXJAC11vLXN9p5LXNDTtLry0Ct2kYOZre3bxtkmtDhMXWqVjopbjYi5hc8UJJvZYAAmlajKuCT/AB8z4+/oXVxodZNDWaR+MTxR0QPrg67tHEEEBtK1bhQ4g1wViPRlldZxM4Oa5zrjWbSoc807IfdoT3V4K46yvqR/EZG3facSwjG/dwHs+xxNa5iiyM2sFra4tM0rS0kEEgkUNKEgUwpuwR4bNLs17/AdXGvILmx2Y3KNNCWtcdr7LiBeZQMxeCaUUrtGxNIa5t2pcL5mNxtyTZ1ebmAJ8yBzQEax2r8+TqE7+Y7VT+vJ1VeGzcr3+BLJj4NDBo6zu9IwxgjL6CWpdRgfldqBjn9Ud0ZrcYbK2BjWhsTaxtvhxkoZbxDrvapcBP8AcsHDp+1Or/qJOo4qRmnbWXEC0Pwpiab0dDN6e/wPXDg3H82uLmtIZRxaLzX3myXnhvqiG9qhcK8MEQ1Z1vmcIjG2ICet6j75ZcYHUwbn2+WS84/j1roCZ3ccaYeHHFK7Ttr/ADnYDjwQ8Odrv/vwJSx8Hos/2jTtkN5kTe2GBznXQW3pxXFv/wAP+x4Y53WPS0dskc+0AVY0+zJduVEt1jwW9l5MI4+1yxyx1ntI/FfhzSzax2kU9dIDyP75JdDL9fwPVAvvs1nAcbtLklxwM2IAv4kBta9jAc1oLDqhC+/eDm3XFguvLu8kFopuWN/mK1fnydQuGsNp/Pk6hTP8fPWzr7/Q1PHwXtZtXJbMC4duP3wMv7hu78llLPiQOKOu1gtP58nUfRUrKwOOLg3fW6M+i1xrJFVPcWhTlUCC1S8FVC0o0LXZesxlbtD6qrYoLxaZpHA5YZUwG9Eo9SpHUuud2pLgvQgDBzQTeDyK0deAGYaTVaU+DNxrZspsbYTQG+0VZW6Ob7+JB/2KI2OxEYulvXASaffuvw9n3rmGXAocLPJ+W/wBPwXFjhmx/wDxcuz+PJjT4K8dkA4J3ow5KQvpnUd4ouE7eI6p3HkNL4I/ReQSmz8lO2ZvFPvNU2uQS9CmYSlMfLzVsgJNmErQ0mUzCOB6j6JuyHB3krwgXGzngVDkuSqZRuc3Dw/VKGn3ndD9VfFldwK70R3B3Qpa1yVpfBQEfPyKildUop6OeaaLHXcpc1yNQb8gcBUJ4CIt0cfdTho53ulS8i5LWJg66lZUZYIn/DzwPRKLAefRZvKjaGNrcrQ6QlGzY6R2zjkEjW0a646vac0OBpmcMq7ldfpTaVdLPOXgSNbQR/05GtaWijABW60bsPd313Q80hgU9Uropit05KK9nyA+AXDTzuCouYeJ6lc2vErHShamXBp0/wC7qn/x79lUGtPH4LqHlzqAlpQ9Ui+NMMObWHva1KNIxHONnQBDCTwHRJTkOn6o0IOowr6XAfw2/vuT2vs5+5TxKCkD3B1p8krWD3SP8v0Q4D6noGxFZzleHc4pRZYvfeP8gfiEGEY59QlMY95w8/mlofIalwGPQ27pJOjSPJJ6Gd03Vh+qEtZwef8Ailoff61RofI9S4DHor90rfEEfVJ6PL7zD4n5hCWyPGUg6kfNPE0nEFLSx6kE9hNndae4hKRKM4z4EIcLXKNykbpOQfdKTi+B6kXvSJBnHIO698kx+kDTHaDvvD4qBumnDMEeBUrdYT+6/NKnwGpcjRbmn7x6g/Jd6QPeA/x/VSjTTXZgHvDSnOt0JzjZ0p8EX6D/A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838200" y="2209800"/>
            <a:ext cx="35052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  <a:hlinkClick r:id="" action="ppaction://noaction"/>
              </a:rPr>
              <a:t>نقشه کلی تحریم ها</a:t>
            </a:r>
            <a:endParaRPr lang="en-US" sz="2600" dirty="0"/>
          </a:p>
        </p:txBody>
      </p:sp>
      <p:sp>
        <p:nvSpPr>
          <p:cNvPr id="36" name="Rectangle 35"/>
          <p:cNvSpPr/>
          <p:nvPr/>
        </p:nvSpPr>
        <p:spPr>
          <a:xfrm>
            <a:off x="1371600" y="152400"/>
            <a:ext cx="7509933" cy="737964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3-4. دشمن شناسی در اقتصاد مقاومتی:</a:t>
            </a:r>
            <a:endParaRPr lang="en-US" sz="3600" b="1" dirty="0">
              <a:solidFill>
                <a:schemeClr val="tx1"/>
              </a:solidFill>
              <a:cs typeface="B Titr" pitchFamily="2" charset="-78"/>
            </a:endParaRPr>
          </a:p>
        </p:txBody>
      </p:sp>
      <p:grpSp>
        <p:nvGrpSpPr>
          <p:cNvPr id="42" name="Group 35"/>
          <p:cNvGrpSpPr/>
          <p:nvPr/>
        </p:nvGrpSpPr>
        <p:grpSpPr>
          <a:xfrm>
            <a:off x="304800" y="11543"/>
            <a:ext cx="6248400" cy="3810000"/>
            <a:chOff x="76200" y="0"/>
            <a:chExt cx="6248400" cy="3810000"/>
          </a:xfrm>
        </p:grpSpPr>
        <p:sp>
          <p:nvSpPr>
            <p:cNvPr id="43" name="Rectangle 42"/>
            <p:cNvSpPr/>
            <p:nvPr/>
          </p:nvSpPr>
          <p:spPr>
            <a:xfrm>
              <a:off x="76200" y="0"/>
              <a:ext cx="6248400" cy="381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fa-IR" sz="30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algn="ctr" rtl="1"/>
              <a:endParaRPr lang="fa-IR" sz="30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algn="ctr" rtl="1"/>
              <a:endParaRPr lang="fa-IR" sz="30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algn="r" rtl="1"/>
              <a:r>
                <a:rPr lang="fa-IR" sz="3000" dirty="0" smtClean="0">
                  <a:solidFill>
                    <a:schemeClr val="tx1"/>
                  </a:solidFill>
                  <a:cs typeface="B Baran" pitchFamily="2" charset="-78"/>
                </a:rPr>
                <a:t>                         </a:t>
              </a:r>
            </a:p>
            <a:p>
              <a:pPr algn="r" rtl="1"/>
              <a:r>
                <a:rPr lang="fa-IR" sz="3000" dirty="0" smtClean="0">
                  <a:solidFill>
                    <a:schemeClr val="tx1"/>
                  </a:solidFill>
                  <a:cs typeface="B Baran" pitchFamily="2" charset="-78"/>
                </a:rPr>
                <a:t>سناتور ملعون آمریکایی، </a:t>
              </a:r>
              <a:r>
                <a:rPr lang="fa-IR" sz="3000" b="1" dirty="0" smtClean="0">
                  <a:solidFill>
                    <a:schemeClr val="tx1"/>
                  </a:solidFill>
                  <a:cs typeface="B Baran" pitchFamily="2" charset="-78"/>
                </a:rPr>
                <a:t>مارک استیون کرک</a:t>
              </a:r>
              <a:r>
                <a:rPr lang="fa-IR" sz="3000" dirty="0" smtClean="0">
                  <a:solidFill>
                    <a:schemeClr val="tx1"/>
                  </a:solidFill>
                  <a:cs typeface="B Baran" pitchFamily="2" charset="-78"/>
                </a:rPr>
                <a:t>، از طراحان اصلی تحریم ها:</a:t>
              </a:r>
            </a:p>
            <a:p>
              <a:pPr algn="r" rtl="1"/>
              <a:endParaRPr lang="fa-IR" sz="15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rtl="1"/>
              <a:r>
                <a:rPr lang="fa-IR" sz="3000" b="1" dirty="0" smtClean="0">
                  <a:solidFill>
                    <a:schemeClr val="tx1"/>
                  </a:solidFill>
                  <a:cs typeface="B Baran" pitchFamily="2" charset="-78"/>
                </a:rPr>
                <a:t>باید غذا را از دهان مردم ایران بگیریم (اکتبر 2011)</a:t>
              </a:r>
            </a:p>
          </p:txBody>
        </p:sp>
        <p:pic>
          <p:nvPicPr>
            <p:cNvPr id="44" name="Picture 12" descr="http://images.c-spanvideo.org/Files/d9b/20140403205339002_hd.jpg/Thumbs/height.200.no_border.width.2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76200"/>
              <a:ext cx="1905000" cy="1905000"/>
            </a:xfrm>
            <a:prstGeom prst="rect">
              <a:avLst/>
            </a:prstGeom>
            <a:noFill/>
          </p:spPr>
        </p:pic>
      </p:grpSp>
      <p:sp>
        <p:nvSpPr>
          <p:cNvPr id="46" name="Cloud Callout 45"/>
          <p:cNvSpPr/>
          <p:nvPr/>
        </p:nvSpPr>
        <p:spPr>
          <a:xfrm flipH="1">
            <a:off x="381000" y="1066800"/>
            <a:ext cx="6248400" cy="2590800"/>
          </a:xfrm>
          <a:prstGeom prst="cloudCallout">
            <a:avLst/>
          </a:prstGeom>
          <a:solidFill>
            <a:srgbClr val="0070C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تشدید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تورم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،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بیکاری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و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کمبود کالا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توسط هر کسی یعنی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خدمت به آمریکا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 جنگ با ملت!!!</a:t>
            </a:r>
          </a:p>
        </p:txBody>
      </p:sp>
    </p:spTree>
    <p:extLst>
      <p:ext uri="{BB962C8B-B14F-4D97-AF65-F5344CB8AC3E}">
        <p14:creationId xmlns:p14="http://schemas.microsoft.com/office/powerpoint/2010/main" val="8995659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9" grpId="0" animBg="1"/>
      <p:bldP spid="35" grpId="0" animBg="1"/>
      <p:bldP spid="45" grpId="0" animBg="1"/>
      <p:bldP spid="16" grpId="0" animBg="1"/>
      <p:bldP spid="29" grpId="0" animBg="1"/>
      <p:bldP spid="34" grpId="0" animBg="1"/>
      <p:bldP spid="37" grpId="0" animBg="1"/>
      <p:bldP spid="38" grpId="0" animBg="1"/>
      <p:bldP spid="40" grpId="0" animBg="1"/>
      <p:bldP spid="22" grpId="0" animBg="1"/>
      <p:bldP spid="25" grpId="0" animBg="1"/>
      <p:bldP spid="41" grpId="0" animBg="1"/>
      <p:bldP spid="41" grpId="1" animBg="1"/>
      <p:bldP spid="46" grpId="0" animBg="1"/>
      <p:bldP spid="46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657600" y="1981200"/>
            <a:ext cx="50292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دو: خطرات اقتصادی نظام برای غرب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48400" y="2819400"/>
            <a:ext cx="2667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تمدن غرب</a:t>
            </a:r>
            <a:endParaRPr lang="en-US" sz="3000" dirty="0"/>
          </a:p>
        </p:txBody>
      </p:sp>
      <p:sp>
        <p:nvSpPr>
          <p:cNvPr id="49" name="Oval 48"/>
          <p:cNvSpPr/>
          <p:nvPr/>
        </p:nvSpPr>
        <p:spPr>
          <a:xfrm>
            <a:off x="76200" y="4343400"/>
            <a:ext cx="2057400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جهان اسلام</a:t>
            </a:r>
            <a:endParaRPr lang="en-US" sz="3200" dirty="0"/>
          </a:p>
        </p:txBody>
      </p:sp>
      <p:sp>
        <p:nvSpPr>
          <p:cNvPr id="50" name="Rounded Rectangle 49"/>
          <p:cNvSpPr/>
          <p:nvPr/>
        </p:nvSpPr>
        <p:spPr>
          <a:xfrm>
            <a:off x="457200" y="152400"/>
            <a:ext cx="8458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علل تشدید خصومت های اقتصادی دشمنان خارجی پس از 1388 ؟!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cxnSp>
        <p:nvCxnSpPr>
          <p:cNvPr id="51" name="Curved Connector 50"/>
          <p:cNvCxnSpPr>
            <a:stCxn id="33" idx="2"/>
            <a:endCxn id="49" idx="6"/>
          </p:cNvCxnSpPr>
          <p:nvPr/>
        </p:nvCxnSpPr>
        <p:spPr>
          <a:xfrm rot="10800000" flipV="1">
            <a:off x="2133600" y="3390900"/>
            <a:ext cx="4114800" cy="1943100"/>
          </a:xfrm>
          <a:prstGeom prst="curvedConnector3">
            <a:avLst>
              <a:gd name="adj1" fmla="val 53756"/>
            </a:avLst>
          </a:prstGeom>
          <a:ln w="444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rot="10800000" flipV="1">
            <a:off x="2057400" y="3657599"/>
            <a:ext cx="4343400" cy="1981199"/>
          </a:xfrm>
          <a:prstGeom prst="curvedConnector3">
            <a:avLst>
              <a:gd name="adj1" fmla="val 50000"/>
            </a:avLst>
          </a:prstGeom>
          <a:ln w="444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648200" y="4800600"/>
            <a:ext cx="3886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الهام بخشی انقلاب اسلامی ایران در جریان بیداری اسلامی</a:t>
            </a:r>
            <a:endParaRPr lang="en-US" sz="26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95800" y="4648200"/>
            <a:ext cx="4191000" cy="16002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066800" y="30480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بیداری اسلامی و نفی سلطه اقتصادی غرب!!!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3733800" y="4038600"/>
            <a:ext cx="1143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86200" y="3962400"/>
            <a:ext cx="6858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1143000"/>
            <a:ext cx="30480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یک: برنامه هسته ای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5029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بهانه است، زیرا:  </a:t>
            </a:r>
          </a:p>
          <a:p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اولا. بیشتر تحریم ها غیر هسته ای است؛</a:t>
            </a:r>
          </a:p>
          <a:p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ثانیا. اوج بحران هسته ای در 82 و 85 ؟!!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5" name="Straight Arrow Connector 14"/>
          <p:cNvCxnSpPr>
            <a:stCxn id="13" idx="1"/>
            <a:endCxn id="14" idx="3"/>
          </p:cNvCxnSpPr>
          <p:nvPr/>
        </p:nvCxnSpPr>
        <p:spPr>
          <a:xfrm flipH="1">
            <a:off x="5181600" y="14478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58000" y="1143000"/>
            <a:ext cx="7620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34200" y="1066800"/>
            <a:ext cx="609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4600" y="6400800"/>
            <a:ext cx="685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ش  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6600" y="640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ش 3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4572000" y="4419600"/>
            <a:ext cx="4114800" cy="1143000"/>
          </a:xfrm>
          <a:prstGeom prst="cloudCallou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وابستگی تمدن غرب به جهان اسلام از دو جهت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3" name="Cloud Callout 22"/>
          <p:cNvSpPr/>
          <p:nvPr/>
        </p:nvSpPr>
        <p:spPr>
          <a:xfrm flipH="1">
            <a:off x="381000" y="2590800"/>
            <a:ext cx="4419600" cy="12192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1.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نیاز به منابع نفت و گاز</a:t>
            </a:r>
          </a:p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2.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نیاز به بازار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2400" y="1219200"/>
            <a:ext cx="3657600" cy="38100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ction Button: Forward or Next 23">
            <a:hlinkClick r:id="rId4" action="ppaction://hlinksldjump" highlightClick="1"/>
          </p:cNvPr>
          <p:cNvSpPr/>
          <p:nvPr/>
        </p:nvSpPr>
        <p:spPr>
          <a:xfrm>
            <a:off x="117764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454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6 L 3.33333E-6 0.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49" grpId="0" animBg="1"/>
      <p:bldP spid="50" grpId="0" animBg="1"/>
      <p:bldP spid="66" grpId="0" animBg="1"/>
      <p:bldP spid="67" grpId="0" animBg="1"/>
      <p:bldP spid="68" grpId="0" animBg="1"/>
      <p:bldP spid="13" grpId="0" animBg="1"/>
      <p:bldP spid="14" grpId="0" animBg="1"/>
      <p:bldP spid="22" grpId="0" animBg="1"/>
      <p:bldP spid="22" grpId="1" animBg="1"/>
      <p:bldP spid="23" grpId="0" animBg="1"/>
      <p:bldP spid="23" grpId="1" animBg="1"/>
      <p:bldP spid="31" grpId="0" animBg="1"/>
      <p:bldP spid="31" grpId="1" animBg="1"/>
      <p:bldP spid="2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577940" y="381000"/>
            <a:ext cx="333746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دو.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752600"/>
            <a:ext cx="8458200" cy="4876800"/>
          </a:xfrm>
          <a:prstGeom prst="cloudCallout">
            <a:avLst>
              <a:gd name="adj1" fmla="val 37040"/>
              <a:gd name="adj2" fmla="val -61161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آشنایی با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نظریه</a:t>
            </a:r>
            <a:endParaRPr lang="fa-IR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0" y="1295400"/>
            <a:ext cx="6934200" cy="1162049"/>
          </a:xfrm>
          <a:prstGeom prst="wedgeEllipseCallout">
            <a:avLst>
              <a:gd name="adj1" fmla="val 29977"/>
              <a:gd name="adj2" fmla="val 83936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4. عملیات اقتصاد مقاومتی!</a:t>
            </a:r>
            <a:endParaRPr lang="en-US" sz="4000" b="1" u="sng" dirty="0">
              <a:solidFill>
                <a:schemeClr val="tx1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06164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334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81200" y="1752600"/>
            <a:ext cx="5334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عملیات در طراحی نظام اقتصاد مقاومتی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4" name="Straight Arrow Connector 53"/>
          <p:cNvCxnSpPr>
            <a:stCxn id="53" idx="2"/>
            <a:endCxn id="55" idx="0"/>
          </p:cNvCxnSpPr>
          <p:nvPr/>
        </p:nvCxnSpPr>
        <p:spPr>
          <a:xfrm>
            <a:off x="4648200" y="2438400"/>
            <a:ext cx="21336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876800" y="3733800"/>
            <a:ext cx="3810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برنامه ریزی اقتصادی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57200" y="3733800"/>
            <a:ext cx="3657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2. برنامه ریزی فرهنگی</a:t>
            </a:r>
          </a:p>
        </p:txBody>
      </p:sp>
      <p:cxnSp>
        <p:nvCxnSpPr>
          <p:cNvPr id="57" name="Straight Arrow Connector 56"/>
          <p:cNvCxnSpPr>
            <a:endCxn id="56" idx="0"/>
          </p:cNvCxnSpPr>
          <p:nvPr/>
        </p:nvCxnSpPr>
        <p:spPr>
          <a:xfrm flipH="1">
            <a:off x="2286000" y="2438400"/>
            <a:ext cx="2362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ent-Up Arrow 69"/>
          <p:cNvSpPr/>
          <p:nvPr/>
        </p:nvSpPr>
        <p:spPr>
          <a:xfrm rot="5400000" flipV="1">
            <a:off x="7581900" y="4991100"/>
            <a:ext cx="1295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4953000" y="5486400"/>
            <a:ext cx="3048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رکن1: تقویت تولید ملی</a:t>
            </a:r>
          </a:p>
        </p:txBody>
      </p:sp>
      <p:sp>
        <p:nvSpPr>
          <p:cNvPr id="72" name="Bent-Up Arrow 71"/>
          <p:cNvSpPr/>
          <p:nvPr/>
        </p:nvSpPr>
        <p:spPr>
          <a:xfrm rot="5400000">
            <a:off x="114300" y="4991100"/>
            <a:ext cx="1295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990600" y="5486400"/>
            <a:ext cx="3657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رکن2: تقویت فرهنگ جهادی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4800" y="2895600"/>
            <a:ext cx="8534400" cy="342900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57400" y="228600"/>
            <a:ext cx="69342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ارکان و سیاست های کلی اقتصاد مقاومتی:</a:t>
            </a:r>
          </a:p>
        </p:txBody>
      </p:sp>
    </p:spTree>
    <p:extLst>
      <p:ext uri="{BB962C8B-B14F-4D97-AF65-F5344CB8AC3E}">
        <p14:creationId xmlns:p14="http://schemas.microsoft.com/office/powerpoint/2010/main" val="31466906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162800" y="152400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1. کارآفرینی</a:t>
            </a:r>
            <a:r>
              <a:rPr lang="en-US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و مشارکت عمومی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22098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2. اقتصاد دانش بنیان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37338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4. یارانه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3048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3. مزیت های استان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15240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6. کالاهای اساسی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362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7. امنیت غذایی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4196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5. سهم بری عوامل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35052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9. نظام مالی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28956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8. الگوی مصرف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5638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16. هزینه های عمومی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9600" y="1676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15. زنجیره ارزش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5638800"/>
            <a:ext cx="121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14. میادین مشترک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86600" y="57150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13. نفت و گاز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6400" y="49530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12. دیپلماسی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5105400"/>
            <a:ext cx="1600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11. مناطق آزاد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91200" y="42672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10. صادرات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91000" y="2438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17. مالیات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5638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19. مفاسد اقتصادی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4800" y="3200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18. وابستگی به نفت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9800" y="3200400"/>
            <a:ext cx="1295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20. فرهنگ جهادی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4114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21. گفتمان سازی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1000" y="4114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24. استاندارد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76600" y="5638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23. نظارت بر بازار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" y="3352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22. دولت: بسیج امکانات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2400" y="2590800"/>
            <a:ext cx="3733800" cy="266700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810000" y="1066800"/>
            <a:ext cx="5334000" cy="55626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62800" y="914400"/>
            <a:ext cx="1371600" cy="533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تقویت تولید</a:t>
            </a:r>
            <a:endParaRPr lang="en-US" sz="2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22098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جهاد اقتصادی به معنای اخص</a:t>
            </a:r>
            <a:endParaRPr lang="en-US" sz="20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2400" y="914400"/>
            <a:ext cx="8763000" cy="579120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09600" y="1066800"/>
            <a:ext cx="2895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جهاد اقتصادی به معنای اعم</a:t>
            </a:r>
            <a:endParaRPr lang="en-US" sz="2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8" name="Action Button: Forward or Next 37">
            <a:hlinkClick r:id="rId2" action="ppaction://hlinkfile" highlightClick="1"/>
          </p:cNvPr>
          <p:cNvSpPr/>
          <p:nvPr/>
        </p:nvSpPr>
        <p:spPr>
          <a:xfrm>
            <a:off x="7239000" y="2286000"/>
            <a:ext cx="381000" cy="2286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ction Button: Forward or Next 48">
            <a:hlinkClick r:id="rId3" action="ppaction://hlinkfile" highlightClick="1"/>
          </p:cNvPr>
          <p:cNvSpPr/>
          <p:nvPr/>
        </p:nvSpPr>
        <p:spPr>
          <a:xfrm>
            <a:off x="1981200" y="5943600"/>
            <a:ext cx="381000" cy="228600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057400" y="152400"/>
            <a:ext cx="6934200" cy="609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ارکان و سیاست های کلی اقتصاد مقاومتی:</a:t>
            </a:r>
          </a:p>
        </p:txBody>
      </p:sp>
    </p:spTree>
    <p:extLst>
      <p:ext uri="{BB962C8B-B14F-4D97-AF65-F5344CB8AC3E}">
        <p14:creationId xmlns:p14="http://schemas.microsoft.com/office/powerpoint/2010/main" val="20801830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38" grpId="0" animBg="1"/>
      <p:bldP spid="4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763000" cy="6324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cxnSp>
        <p:nvCxnSpPr>
          <p:cNvPr id="38" name="Straight Arrow Connector 37"/>
          <p:cNvCxnSpPr>
            <a:stCxn id="8" idx="2"/>
            <a:endCxn id="55" idx="3"/>
          </p:cNvCxnSpPr>
          <p:nvPr/>
        </p:nvCxnSpPr>
        <p:spPr>
          <a:xfrm flipH="1">
            <a:off x="4876800" y="1790700"/>
            <a:ext cx="17145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609600" y="2552700"/>
            <a:ext cx="4267200" cy="1066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رکن اول: تقویت تولید ملی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752600" y="4343400"/>
            <a:ext cx="3810000" cy="1066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رکن دوم: جهاد اقتصادی</a:t>
            </a:r>
          </a:p>
        </p:txBody>
      </p:sp>
      <p:cxnSp>
        <p:nvCxnSpPr>
          <p:cNvPr id="44" name="Straight Arrow Connector 43"/>
          <p:cNvCxnSpPr>
            <a:stCxn id="8" idx="2"/>
          </p:cNvCxnSpPr>
          <p:nvPr/>
        </p:nvCxnSpPr>
        <p:spPr>
          <a:xfrm flipH="1">
            <a:off x="5540022" y="1790700"/>
            <a:ext cx="1051278" cy="30515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43400" y="1028700"/>
            <a:ext cx="4495800" cy="7620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1. ارکان اقتصاد مقاومتی:</a:t>
            </a:r>
          </a:p>
        </p:txBody>
      </p:sp>
    </p:spTree>
    <p:extLst>
      <p:ext uri="{BB962C8B-B14F-4D97-AF65-F5344CB8AC3E}">
        <p14:creationId xmlns:p14="http://schemas.microsoft.com/office/powerpoint/2010/main" val="8231025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/>
          <p:cNvSpPr/>
          <p:nvPr/>
        </p:nvSpPr>
        <p:spPr>
          <a:xfrm>
            <a:off x="1981200" y="1600200"/>
            <a:ext cx="5638800" cy="3733800"/>
          </a:xfrm>
          <a:prstGeom prst="triangle">
            <a:avLst>
              <a:gd name="adj" fmla="val 497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43200" y="3505200"/>
            <a:ext cx="41148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ارکان </a:t>
            </a:r>
            <a:b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تمدن نوین اسلامی</a:t>
            </a:r>
          </a:p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429000" y="609600"/>
            <a:ext cx="27432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1. فرهن</a:t>
            </a:r>
            <a:r>
              <a:rPr lang="fa-IR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گ</a:t>
            </a:r>
            <a:endParaRPr lang="fa-IR" sz="4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8100" y="5299364"/>
            <a:ext cx="28194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3. اقتصاد</a:t>
            </a:r>
          </a:p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553200" y="5299364"/>
            <a:ext cx="25146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2. علم</a:t>
            </a:r>
          </a:p>
          <a:p>
            <a:pPr algn="ctr"/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6326837" y="3093924"/>
            <a:ext cx="2817163" cy="711716"/>
          </a:xfrm>
          <a:prstGeom prst="wedgeEllipseCallout">
            <a:avLst>
              <a:gd name="adj1" fmla="val -83032"/>
              <a:gd name="adj2" fmla="val 95341"/>
            </a:avLst>
          </a:prstGeom>
          <a:solidFill>
            <a:srgbClr val="FFFF99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روند پیشرفت در عصر انقلاب اسلامی: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0852" y="708827"/>
            <a:ext cx="2159496" cy="881901"/>
          </a:xfrm>
          <a:prstGeom prst="rect">
            <a:avLst/>
          </a:prstGeom>
          <a:solidFill>
            <a:schemeClr val="bg1">
              <a:alpha val="37000"/>
            </a:schemeClr>
          </a:solidFill>
          <a:ln w="539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600" y="1899163"/>
            <a:ext cx="1219200" cy="2056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</a:t>
            </a:r>
          </a:p>
          <a:p>
            <a:pPr algn="ctr"/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5309626"/>
            <a:ext cx="1689348" cy="881901"/>
          </a:xfrm>
          <a:prstGeom prst="rect">
            <a:avLst/>
          </a:prstGeom>
          <a:solidFill>
            <a:schemeClr val="bg1">
              <a:alpha val="37000"/>
            </a:schemeClr>
          </a:solidFill>
          <a:ln w="539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229600" y="6499962"/>
            <a:ext cx="1219200" cy="2056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</a:t>
            </a:r>
          </a:p>
          <a:p>
            <a:pPr algn="ctr"/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8527" y="5366499"/>
            <a:ext cx="2159496" cy="881901"/>
          </a:xfrm>
          <a:prstGeom prst="rect">
            <a:avLst/>
          </a:prstGeom>
          <a:solidFill>
            <a:schemeClr val="bg1">
              <a:alpha val="37000"/>
            </a:schemeClr>
          </a:solidFill>
          <a:ln w="539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3401" y="4529527"/>
            <a:ext cx="1447800" cy="5793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؟؟؟</a:t>
            </a:r>
          </a:p>
        </p:txBody>
      </p:sp>
    </p:spTree>
    <p:extLst>
      <p:ext uri="{BB962C8B-B14F-4D97-AF65-F5344CB8AC3E}">
        <p14:creationId xmlns:p14="http://schemas.microsoft.com/office/powerpoint/2010/main" val="1608563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763000" cy="5562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2743200"/>
            <a:ext cx="2057400" cy="289560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29718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32004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34290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81400" y="3657600"/>
            <a:ext cx="3048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8862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05200" y="41148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05200" y="43434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05200" y="4572000"/>
            <a:ext cx="29718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67400" y="57150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آیینه زمان و مکان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25908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مکتب اقتصادی اسلام</a:t>
            </a:r>
            <a:endParaRPr lang="en-US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5410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نظام اقتصادی اسلامی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8288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1000" y="3962400"/>
            <a:ext cx="3581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 smtClean="0">
                <a:solidFill>
                  <a:schemeClr val="tx1"/>
                </a:solidFill>
                <a:cs typeface="B Zar" pitchFamily="2" charset="-78"/>
              </a:rPr>
              <a:t>الف. سخت افزار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(ساختار- سازمان- قوانین و ...)</a:t>
            </a:r>
          </a:p>
          <a:p>
            <a:pPr algn="ctr" rtl="1"/>
            <a:r>
              <a:rPr lang="fa-IR" sz="1600" b="1" dirty="0" smtClean="0">
                <a:solidFill>
                  <a:schemeClr val="tx1"/>
                </a:solidFill>
                <a:cs typeface="B Zar" pitchFamily="2" charset="-78"/>
              </a:rPr>
              <a:t>ب. نرم افزار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(هنجارها- فرآیندها- انگیزه ها)</a:t>
            </a:r>
            <a:endParaRPr lang="en-US" sz="16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62400" y="152400"/>
            <a:ext cx="5029200" cy="914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2. الگوی اجرای اقتصاد مقاومتی: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3400" y="1295401"/>
            <a:ext cx="8229600" cy="609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اقتصاد مقاومتی، نسخه معاصر نظام اقتصادی اسلامی؛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1295400"/>
            <a:ext cx="83058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نظام اقتصادی اسلامی: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noProof="0" dirty="0" smtClean="0">
                <a:solidFill>
                  <a:schemeClr val="tx1"/>
                </a:solidFill>
                <a:cs typeface="B Zar" pitchFamily="2" charset="-78"/>
              </a:rPr>
              <a:t>بازتاب پرتوهای مکتب اقتصادی اسلام در آیینه زمان و مکان (فضا)؛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53000" y="5715000"/>
            <a:ext cx="3429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فضا: شرایطی پر از خصومت اقتصادی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1600" y="5486400"/>
            <a:ext cx="198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نظام اقتصاد مقاومتی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3886200"/>
            <a:ext cx="3657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الف. سخت افزار(ساختارها؟؟؟؟؟)</a:t>
            </a:r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ب. نرم افزار(سازوکارها؟؟؟؟؟)</a:t>
            </a:r>
            <a:endParaRPr lang="en-US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" y="6096000"/>
            <a:ext cx="2743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500" b="1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سیاست های کلی اقتصاد مقاومتی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09600" y="5029200"/>
            <a:ext cx="0" cy="1066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09600" y="50292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524000" y="2438400"/>
            <a:ext cx="2057400" cy="762000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6400" y="2590800"/>
            <a:ext cx="2286000" cy="3200400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4800" y="4648200"/>
            <a:ext cx="2057400" cy="762000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Bent-Up Arrow 38"/>
          <p:cNvSpPr/>
          <p:nvPr/>
        </p:nvSpPr>
        <p:spPr>
          <a:xfrm>
            <a:off x="2438400" y="4495800"/>
            <a:ext cx="3657600" cy="609600"/>
          </a:xfrm>
          <a:prstGeom prst="bentUpArrow">
            <a:avLst>
              <a:gd name="adj1" fmla="val 25000"/>
              <a:gd name="adj2" fmla="val 25000"/>
              <a:gd name="adj3" fmla="val 388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191000" y="3962400"/>
            <a:ext cx="44958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برنامه ریزی فرهنگی: اصلاح نرم افزار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91000" y="3429000"/>
            <a:ext cx="44958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برنامه ریزی اقتصادی: اصلاح سخت افزار</a:t>
            </a:r>
          </a:p>
        </p:txBody>
      </p:sp>
    </p:spTree>
    <p:extLst>
      <p:ext uri="{BB962C8B-B14F-4D97-AF65-F5344CB8AC3E}">
        <p14:creationId xmlns:p14="http://schemas.microsoft.com/office/powerpoint/2010/main" val="40251330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/>
      <p:bldP spid="23" grpId="0" animBg="1"/>
      <p:bldP spid="29" grpId="0" animBg="1"/>
      <p:bldP spid="26" grpId="0" animBg="1"/>
      <p:bldP spid="27" grpId="0" animBg="1"/>
      <p:bldP spid="28" grpId="0" animBg="1"/>
      <p:bldP spid="28" grpId="1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763000" cy="6477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5400" y="304800"/>
            <a:ext cx="6781800" cy="838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انواع عملیات در طراحی نظام اقتصاد مقاومتی</a:t>
            </a:r>
            <a:endParaRPr lang="en-US" sz="32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4" name="Straight Arrow Connector 53"/>
          <p:cNvCxnSpPr>
            <a:stCxn id="26" idx="2"/>
            <a:endCxn id="55" idx="0"/>
          </p:cNvCxnSpPr>
          <p:nvPr/>
        </p:nvCxnSpPr>
        <p:spPr>
          <a:xfrm>
            <a:off x="4686300" y="1143000"/>
            <a:ext cx="209550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876800" y="3429000"/>
            <a:ext cx="3810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برنامه ریزی فرهنگی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57200" y="3429000"/>
            <a:ext cx="3810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2. برنامه ریزی اقتصادی</a:t>
            </a:r>
          </a:p>
        </p:txBody>
      </p:sp>
      <p:cxnSp>
        <p:nvCxnSpPr>
          <p:cNvPr id="57" name="Straight Arrow Connector 56"/>
          <p:cNvCxnSpPr>
            <a:stCxn id="26" idx="2"/>
            <a:endCxn id="56" idx="0"/>
          </p:cNvCxnSpPr>
          <p:nvPr/>
        </p:nvCxnSpPr>
        <p:spPr>
          <a:xfrm flipH="1">
            <a:off x="2362200" y="1143000"/>
            <a:ext cx="232410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ent-Up Arrow 69"/>
          <p:cNvSpPr/>
          <p:nvPr/>
        </p:nvSpPr>
        <p:spPr>
          <a:xfrm rot="5400000" flipV="1">
            <a:off x="7696200" y="4648200"/>
            <a:ext cx="13716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4495800" y="5181600"/>
            <a:ext cx="3657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رکن1: تقویت فرهنگ جهادی</a:t>
            </a:r>
          </a:p>
        </p:txBody>
      </p:sp>
      <p:sp>
        <p:nvSpPr>
          <p:cNvPr id="72" name="Bent-Up Arrow 71"/>
          <p:cNvSpPr/>
          <p:nvPr/>
        </p:nvSpPr>
        <p:spPr>
          <a:xfrm rot="5400000">
            <a:off x="76200" y="4648200"/>
            <a:ext cx="13716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990600" y="5181600"/>
            <a:ext cx="3276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رکن2: تقویت تولید ملی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4800" y="2971800"/>
            <a:ext cx="8534400" cy="312420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5105400" y="1600200"/>
            <a:ext cx="3810000" cy="12192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طراحی نظام</a:t>
            </a:r>
          </a:p>
          <a:p>
            <a:pPr algn="ctr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اقتصاد مقاومتی</a:t>
            </a:r>
          </a:p>
        </p:txBody>
      </p:sp>
    </p:spTree>
    <p:extLst>
      <p:ext uri="{BB962C8B-B14F-4D97-AF65-F5344CB8AC3E}">
        <p14:creationId xmlns:p14="http://schemas.microsoft.com/office/powerpoint/2010/main" val="8558057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5" grpId="0" animBg="1"/>
      <p:bldP spid="5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577940" y="381000"/>
            <a:ext cx="333746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</a:t>
            </a:r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سه.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752600"/>
            <a:ext cx="8458200" cy="4876800"/>
          </a:xfrm>
          <a:prstGeom prst="cloudCallout">
            <a:avLst>
              <a:gd name="adj1" fmla="val 37040"/>
              <a:gd name="adj2" fmla="val -61161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مبنای خصومت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غرب (آمریکا)</a:t>
            </a:r>
            <a:endParaRPr lang="fa-IR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 انقلاب اسلامی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0" y="1295400"/>
            <a:ext cx="6934200" cy="1162049"/>
          </a:xfrm>
          <a:prstGeom prst="wedgeEllipseCallout">
            <a:avLst>
              <a:gd name="adj1" fmla="val 29977"/>
              <a:gd name="adj2" fmla="val 83936"/>
            </a:avLst>
          </a:prstGeom>
          <a:solidFill>
            <a:srgbClr val="FFFF00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آرمان تمدن نوین اسلامی</a:t>
            </a:r>
            <a:endParaRPr lang="en-US" sz="4000" b="1" u="sng" dirty="0">
              <a:solidFill>
                <a:schemeClr val="tx1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8875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686800" cy="1447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1.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تحلیل رفتارهای غرب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در چارچوب</a:t>
            </a:r>
            <a:b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            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رویارویی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عمیق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و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مبنایی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غرب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با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اسلام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؛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1905000"/>
            <a:ext cx="73914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مقام معظم رهبری مدظله العالی</a:t>
            </a:r>
            <a:b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در دیدار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با ائمه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جمعه (18/شهریورماه/1392):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8077200" y="2209800"/>
            <a:ext cx="7048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3124200"/>
            <a:ext cx="8229600" cy="3276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"دولت، مسئولان، سیاسیون، دیپلمات‌ها و مردم باید تحرکات و رفتارهای پیچیده و ظاهرسازی‌های حقوق بشری غرب و امریکا را با نگاه واقع‌بینانه و در چهارچوب رویارویی عمیق و مبنایی غرب با اسلام تحلیل </a:t>
            </a:r>
            <a:r>
              <a:rPr lang="fa-IR" sz="3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کنند ... </a:t>
            </a:r>
            <a:r>
              <a:rPr lang="fa-IR" sz="3800" b="1" dirty="0">
                <a:solidFill>
                  <a:schemeClr val="tx1"/>
                </a:solidFill>
                <a:cs typeface="B Zar" panose="00000400000000000000" pitchFamily="2" charset="-78"/>
              </a:rPr>
              <a:t>"</a:t>
            </a:r>
            <a:endParaRPr lang="en-US" sz="3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289212" y="534744"/>
            <a:ext cx="609600" cy="3674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682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686800" cy="1447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2. مشکل آمریکا با مسلمانان: </a:t>
            </a:r>
            <a:b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          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تلاش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برای پایه ریزی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تمدن نوین اسلامی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؛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1905000"/>
            <a:ext cx="73914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مقام 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معظم رهبری مدظله العالی</a:t>
            </a:r>
            <a:br>
              <a:rPr lang="fa-IR" sz="2500" b="1" dirty="0">
                <a:solidFill>
                  <a:schemeClr val="tx1"/>
                </a:solidFill>
                <a:cs typeface="B Zar" pitchFamily="2" charset="-78"/>
              </a:rPr>
            </a:br>
            <a:r>
              <a:rPr lang="ar-SA" sz="2500" b="1" dirty="0">
                <a:solidFill>
                  <a:schemeClr val="tx1"/>
                </a:solidFill>
                <a:cs typeface="B Zar" pitchFamily="2" charset="-78"/>
              </a:rPr>
              <a:t>دیدار با میهمانان کنفرانس وحدت </a:t>
            </a:r>
            <a:r>
              <a:rPr lang="ar-SA" sz="2500" b="1" dirty="0" smtClean="0">
                <a:solidFill>
                  <a:schemeClr val="tx1"/>
                </a:solidFill>
                <a:cs typeface="B Zar" pitchFamily="2" charset="-78"/>
              </a:rPr>
              <a:t>اسلامی</a:t>
            </a:r>
            <a:r>
              <a:rPr lang="fa-IR" sz="2500" b="1" dirty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(8/دی ماه/1394):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8077200" y="2209800"/>
            <a:ext cx="7048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3124200"/>
            <a:ext cx="8229600" cy="3276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3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"</a:t>
            </a:r>
            <a:r>
              <a:rPr lang="ar-SA" sz="3400" b="1" dirty="0">
                <a:solidFill>
                  <a:schemeClr val="tx1"/>
                </a:solidFill>
                <a:cs typeface="B Zar" panose="00000400000000000000" pitchFamily="2" charset="-78"/>
              </a:rPr>
              <a:t>مشکل اصلی آمریکایی‌ها با </a:t>
            </a:r>
            <a:r>
              <a:rPr lang="ar-SA" sz="3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مسلمانان</a:t>
            </a:r>
            <a:r>
              <a:rPr lang="fa-IR" sz="3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ar-SA" sz="3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پایبندی </a:t>
            </a:r>
            <a:r>
              <a:rPr lang="ar-SA" sz="3400" b="1" dirty="0">
                <a:solidFill>
                  <a:schemeClr val="tx1"/>
                </a:solidFill>
                <a:cs typeface="B Zar" panose="00000400000000000000" pitchFamily="2" charset="-78"/>
              </a:rPr>
              <a:t>و تقید به احکام و دستورات اسلام و تلاش برای پایه‌ریزی </a:t>
            </a:r>
            <a:r>
              <a:rPr lang="ar-SA" sz="3400" b="1" dirty="0">
                <a:solidFill>
                  <a:srgbClr val="FF0000"/>
                </a:solidFill>
                <a:cs typeface="B Zar" panose="00000400000000000000" pitchFamily="2" charset="-78"/>
              </a:rPr>
              <a:t>تمدن اسلامی </a:t>
            </a:r>
            <a:r>
              <a:rPr lang="fa-IR" sz="3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است. </a:t>
            </a:r>
            <a:r>
              <a:rPr lang="ar-SA" sz="3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به </a:t>
            </a:r>
            <a:r>
              <a:rPr lang="ar-SA" sz="3400" b="1" dirty="0">
                <a:solidFill>
                  <a:schemeClr val="tx1"/>
                </a:solidFill>
                <a:cs typeface="B Zar" panose="00000400000000000000" pitchFamily="2" charset="-78"/>
              </a:rPr>
              <a:t>همین دلیل است هنگامی که بیداری اسلامی آغاز شد، آنها سراسیمه و نگران شدند و تلاش کردند آن را مهار کنند </a:t>
            </a:r>
            <a:r>
              <a:rPr lang="fa-IR" sz="3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... </a:t>
            </a:r>
            <a:r>
              <a:rPr lang="fa-IR" sz="3400" b="1" dirty="0">
                <a:solidFill>
                  <a:schemeClr val="tx1"/>
                </a:solidFill>
                <a:cs typeface="B Zar" panose="00000400000000000000" pitchFamily="2" charset="-78"/>
              </a:rPr>
              <a:t>"</a:t>
            </a:r>
            <a:endParaRPr lang="en-US" sz="3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289212" y="534744"/>
            <a:ext cx="609600" cy="3674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75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686800" cy="1447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3. آرمان بزرگ انقلاب اسلامی:</a:t>
            </a:r>
            <a:b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                             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تشکیل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تمدن نوین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اسلامی</a:t>
            </a:r>
            <a:endParaRPr lang="fa-I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1905000"/>
            <a:ext cx="73914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مقام معظم رهبری مدظله العالی</a:t>
            </a:r>
            <a:b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در دیدار با فرماندهان سپاه (28/شهریورماه/1395):</a:t>
            </a:r>
            <a:endParaRPr lang="en-US" sz="25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8077200" y="2209800"/>
            <a:ext cx="7048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9994" y="3352800"/>
            <a:ext cx="8229600" cy="2590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45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"</a:t>
            </a:r>
            <a:r>
              <a:rPr lang="ar-SA" sz="4500" b="1" dirty="0">
                <a:solidFill>
                  <a:schemeClr val="tx1"/>
                </a:solidFill>
                <a:cs typeface="B Zar" panose="00000400000000000000" pitchFamily="2" charset="-78"/>
              </a:rPr>
              <a:t>آرمان بزرگ انقلاب یعنی </a:t>
            </a:r>
            <a:r>
              <a:rPr lang="fa-IR" sz="45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"</a:t>
            </a:r>
            <a:r>
              <a:rPr lang="ar-SA" sz="45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تشکیل</a:t>
            </a:r>
            <a:r>
              <a:rPr lang="ar-SA" sz="45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ar-SA" sz="4500" b="1" dirty="0">
                <a:solidFill>
                  <a:srgbClr val="00B050"/>
                </a:solidFill>
                <a:cs typeface="B Zar" panose="00000400000000000000" pitchFamily="2" charset="-78"/>
              </a:rPr>
              <a:t>تمدن نوین </a:t>
            </a:r>
            <a:r>
              <a:rPr lang="ar-SA" sz="45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اسلامی</a:t>
            </a:r>
            <a:r>
              <a:rPr lang="fa-IR" sz="45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"</a:t>
            </a:r>
            <a:r>
              <a:rPr lang="ar-SA" sz="45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45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... </a:t>
            </a:r>
            <a:r>
              <a:rPr lang="fa-IR" sz="4500" b="1" dirty="0">
                <a:solidFill>
                  <a:schemeClr val="tx1"/>
                </a:solidFill>
                <a:cs typeface="B Zar" panose="00000400000000000000" pitchFamily="2" charset="-78"/>
              </a:rPr>
              <a:t>"</a:t>
            </a:r>
            <a:endParaRPr lang="en-US" sz="45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289212" y="534744"/>
            <a:ext cx="609600" cy="3674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Forward or Next 10">
            <a:hlinkClick r:id="rId3" action="ppaction://hlinksldjump" highlightClick="1"/>
          </p:cNvPr>
          <p:cNvSpPr/>
          <p:nvPr/>
        </p:nvSpPr>
        <p:spPr>
          <a:xfrm>
            <a:off x="228600" y="89796"/>
            <a:ext cx="609600" cy="367404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514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  <p:bldP spid="1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577940" y="381000"/>
            <a:ext cx="333746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ضمیمه </a:t>
            </a:r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چهار.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52400" y="1752600"/>
            <a:ext cx="8458200" cy="4876800"/>
          </a:xfrm>
          <a:prstGeom prst="cloudCallout">
            <a:avLst>
              <a:gd name="adj1" fmla="val 37040"/>
              <a:gd name="adj2" fmla="val -61161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برجام بهانه ای برای</a:t>
            </a:r>
          </a:p>
          <a:p>
            <a:pPr algn="ctr"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غرب گرایی</a:t>
            </a:r>
            <a:endParaRPr lang="fa-IR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دولت یازدهم!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5975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04800"/>
            <a:ext cx="86868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مبنای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برجام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غرب گرایی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دولت یازدهم؟؟!!!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Action Button: Forward or Next 4">
            <a:hlinkClick r:id="rId2" action="ppaction://hlinkfile" highlightClick="1"/>
          </p:cNvPr>
          <p:cNvSpPr/>
          <p:nvPr/>
        </p:nvSpPr>
        <p:spPr>
          <a:xfrm>
            <a:off x="3810000" y="5638800"/>
            <a:ext cx="457200" cy="2286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52800" y="1447800"/>
            <a:ext cx="45720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دلایل سیاسی ...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981949" y="1600200"/>
            <a:ext cx="7048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3352800"/>
            <a:ext cx="45720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دلایل فرهنگی ...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7981949" y="3505200"/>
            <a:ext cx="7048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52800" y="5486400"/>
            <a:ext cx="45720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دلایل اقتصادی: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7981949" y="5638800"/>
            <a:ext cx="704851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 flipH="1">
            <a:off x="228600" y="2057400"/>
            <a:ext cx="8382000" cy="2743200"/>
          </a:xfrm>
          <a:prstGeom prst="cloudCallou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نظریه توسعه وابسته!!!</a:t>
            </a:r>
          </a:p>
        </p:txBody>
      </p:sp>
    </p:spTree>
    <p:extLst>
      <p:ext uri="{BB962C8B-B14F-4D97-AF65-F5344CB8AC3E}">
        <p14:creationId xmlns:p14="http://schemas.microsoft.com/office/powerpoint/2010/main" val="30559420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763000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371600"/>
            <a:ext cx="3886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توافق ضروریست، زیرا: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" y="228600"/>
            <a:ext cx="8534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مسئولین دولتی درباره </a:t>
            </a:r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ضرورت توافق هسته‌ای </a:t>
            </a:r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چه می گویند؟!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286000"/>
            <a:ext cx="6096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1. باعث تقویت تولید داخلی و تسریع رشد اقتصادی کشور می شود!</a:t>
            </a:r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>
            <a:off x="6324600" y="1905000"/>
            <a:ext cx="1752600" cy="685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28600" y="2971800"/>
            <a:ext cx="6096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2. باعث افزایش صادرات می شود!</a:t>
            </a:r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>
            <a:off x="6324600" y="1905000"/>
            <a:ext cx="1752600" cy="1371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28600" y="36576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3. باعث بهبود عملکرد آموزش و پرورش می شود!</a:t>
            </a:r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 flipH="1">
            <a:off x="6248400" y="1905000"/>
            <a:ext cx="1828800" cy="2057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28600" y="43434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4. باعث تسهیل ازدواج جوانان می شود!</a:t>
            </a: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>
            <a:off x="6248400" y="1905000"/>
            <a:ext cx="1828800" cy="2743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8600" y="50292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5. باعث افزایش صادرات نفت خام می شود!</a:t>
            </a:r>
          </a:p>
        </p:txBody>
      </p:sp>
      <p:cxnSp>
        <p:nvCxnSpPr>
          <p:cNvPr id="32" name="Straight Arrow Connector 31"/>
          <p:cNvCxnSpPr>
            <a:endCxn id="31" idx="3"/>
          </p:cNvCxnSpPr>
          <p:nvPr/>
        </p:nvCxnSpPr>
        <p:spPr>
          <a:xfrm flipH="1">
            <a:off x="6248400" y="1981200"/>
            <a:ext cx="1752600" cy="3352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28600" y="57150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6. باعث افزایش ارتباط با بانک های خارجی می شود!</a:t>
            </a:r>
          </a:p>
        </p:txBody>
      </p:sp>
      <p:cxnSp>
        <p:nvCxnSpPr>
          <p:cNvPr id="56" name="Straight Arrow Connector 55"/>
          <p:cNvCxnSpPr>
            <a:endCxn id="55" idx="3"/>
          </p:cNvCxnSpPr>
          <p:nvPr/>
        </p:nvCxnSpPr>
        <p:spPr>
          <a:xfrm flipH="1">
            <a:off x="6248400" y="1905000"/>
            <a:ext cx="1828800" cy="4114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893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7" grpId="0" animBg="1"/>
      <p:bldP spid="18" grpId="0" animBg="1"/>
      <p:bldP spid="22" grpId="0" animBg="1"/>
      <p:bldP spid="25" grpId="0" animBg="1"/>
      <p:bldP spid="31" grpId="0" animBg="1"/>
      <p:bldP spid="5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763000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371600"/>
            <a:ext cx="3886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توافق ضروریست، زیرا: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1000" y="228600"/>
            <a:ext cx="8534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مسئولین دولتی درباره </a:t>
            </a:r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ضرورت توافق هسته‌ای </a:t>
            </a:r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چه می گویند؟!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286000"/>
            <a:ext cx="6096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7. باعث افزایش شفافیت در مبادلات تجاری می شود!</a:t>
            </a:r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>
            <a:off x="6324600" y="1905000"/>
            <a:ext cx="1752600" cy="685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28600" y="2971800"/>
            <a:ext cx="6096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8. باعث ارتقاء رقابت در اقتصاد کشور می شود!</a:t>
            </a:r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>
            <a:off x="6324600" y="1905000"/>
            <a:ext cx="1752600" cy="1371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28600" y="36576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9. باعث اثرات روانی مثبت می شود!</a:t>
            </a:r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 flipH="1">
            <a:off x="6248400" y="1905000"/>
            <a:ext cx="1828800" cy="2057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28600" y="43434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10. باعث کاهش بیکاری می شود!</a:t>
            </a: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>
            <a:off x="6248400" y="1905000"/>
            <a:ext cx="1828800" cy="2743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8600" y="50292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11. باعث بهبود فاکتورهای مالی بانک مرکزی می شود!</a:t>
            </a:r>
          </a:p>
        </p:txBody>
      </p:sp>
      <p:cxnSp>
        <p:nvCxnSpPr>
          <p:cNvPr id="32" name="Straight Arrow Connector 31"/>
          <p:cNvCxnSpPr>
            <a:endCxn id="31" idx="3"/>
          </p:cNvCxnSpPr>
          <p:nvPr/>
        </p:nvCxnSpPr>
        <p:spPr>
          <a:xfrm flipH="1">
            <a:off x="6248400" y="1981200"/>
            <a:ext cx="1752600" cy="3352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28600" y="5715000"/>
            <a:ext cx="6019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12. باعث آزادسازی ارزهای بلوکه شده کشور می شود!</a:t>
            </a:r>
          </a:p>
        </p:txBody>
      </p:sp>
      <p:cxnSp>
        <p:nvCxnSpPr>
          <p:cNvPr id="56" name="Straight Arrow Connector 55"/>
          <p:cNvCxnSpPr>
            <a:endCxn id="55" idx="3"/>
          </p:cNvCxnSpPr>
          <p:nvPr/>
        </p:nvCxnSpPr>
        <p:spPr>
          <a:xfrm flipH="1">
            <a:off x="6248400" y="1905000"/>
            <a:ext cx="1828800" cy="4114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316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7" grpId="0" animBg="1"/>
      <p:bldP spid="18" grpId="0" animBg="1"/>
      <p:bldP spid="22" grpId="0" animBg="1"/>
      <p:bldP spid="25" grpId="0" animBg="1"/>
      <p:bldP spid="31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24821</TotalTime>
  <Words>5258</Words>
  <Application>Microsoft Office PowerPoint</Application>
  <PresentationFormat>On-screen Show (4:3)</PresentationFormat>
  <Paragraphs>907</Paragraphs>
  <Slides>110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4" baseType="lpstr">
      <vt:lpstr>Arial</vt:lpstr>
      <vt:lpstr>B Badr</vt:lpstr>
      <vt:lpstr>B Baran</vt:lpstr>
      <vt:lpstr>B Bardiya</vt:lpstr>
      <vt:lpstr>B Mitra</vt:lpstr>
      <vt:lpstr>B Nazanin</vt:lpstr>
      <vt:lpstr>B Titr</vt:lpstr>
      <vt:lpstr>B Zar</vt:lpstr>
      <vt:lpstr>Calibri</vt:lpstr>
      <vt:lpstr>Courier New</vt:lpstr>
      <vt:lpstr>IranNastaliq</vt:lpstr>
      <vt:lpstr>Wingdings</vt:lpstr>
      <vt:lpstr>Zar</vt:lpstr>
      <vt:lpstr>Office Theme</vt:lpstr>
      <vt:lpstr>الگوی آمریکا در نبرد اقتصادی با انقلاب اسلامی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فهرست ضمیمه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MSI</dc:creator>
  <cp:lastModifiedBy>MSI</cp:lastModifiedBy>
  <cp:revision>664</cp:revision>
  <dcterms:created xsi:type="dcterms:W3CDTF">2006-08-16T00:00:00Z</dcterms:created>
  <dcterms:modified xsi:type="dcterms:W3CDTF">2016-12-29T06:34:29Z</dcterms:modified>
</cp:coreProperties>
</file>