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513" r:id="rId2"/>
    <p:sldId id="1066" r:id="rId3"/>
    <p:sldId id="1084" r:id="rId4"/>
    <p:sldId id="1116" r:id="rId5"/>
    <p:sldId id="1117" r:id="rId6"/>
    <p:sldId id="1118" r:id="rId7"/>
    <p:sldId id="1119" r:id="rId8"/>
    <p:sldId id="1120" r:id="rId9"/>
    <p:sldId id="1122" r:id="rId10"/>
    <p:sldId id="1123" r:id="rId11"/>
    <p:sldId id="1124" r:id="rId12"/>
    <p:sldId id="1125" r:id="rId13"/>
    <p:sldId id="1070" r:id="rId14"/>
    <p:sldId id="1126" r:id="rId15"/>
    <p:sldId id="1128" r:id="rId16"/>
    <p:sldId id="1131" r:id="rId17"/>
    <p:sldId id="1130" r:id="rId18"/>
    <p:sldId id="1133" r:id="rId19"/>
    <p:sldId id="1134" r:id="rId20"/>
    <p:sldId id="1135" r:id="rId21"/>
    <p:sldId id="1136" r:id="rId22"/>
    <p:sldId id="1098" r:id="rId23"/>
    <p:sldId id="1088" r:id="rId24"/>
    <p:sldId id="1089" r:id="rId25"/>
    <p:sldId id="1099" r:id="rId26"/>
    <p:sldId id="1093" r:id="rId27"/>
    <p:sldId id="1101" r:id="rId28"/>
    <p:sldId id="1102" r:id="rId29"/>
    <p:sldId id="1103" r:id="rId30"/>
    <p:sldId id="1104" r:id="rId31"/>
    <p:sldId id="823" r:id="rId32"/>
    <p:sldId id="1076" r:id="rId33"/>
    <p:sldId id="1111" r:id="rId34"/>
    <p:sldId id="1110" r:id="rId35"/>
    <p:sldId id="111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9EE"/>
    <a:srgbClr val="EF91DD"/>
    <a:srgbClr val="EE84E6"/>
    <a:srgbClr val="FF66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69" d="100"/>
          <a:sy n="69" d="100"/>
        </p:scale>
        <p:origin x="8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AB17C-AAED-447F-98F1-83DF9B78E453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ECEC3-E71A-4140-9682-CEC8DDFDF5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ECEC3-E71A-4140-9682-CEC8DDFDF55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50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ECEC3-E71A-4140-9682-CEC8DDFDF55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04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ECEC3-E71A-4140-9682-CEC8DDFDF55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7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WORK BAHMAN\Eghtedare\power\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670808"/>
            <a:ext cx="825817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348880"/>
            <a:ext cx="6912768" cy="20162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6773-9596-4874-ABF6-86F0446AE1C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7D04-9FFF-4938-941C-FD8367FB21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1" name="Picture 3" descr="D:\WORK\WORK BAHMAN\Eghtedare\power\0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413881"/>
            <a:ext cx="3077341" cy="3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cer\Desktop\Noorang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85827"/>
            <a:ext cx="751926" cy="195501"/>
          </a:xfrm>
          <a:prstGeom prst="rect">
            <a:avLst/>
          </a:prstGeom>
          <a:noFill/>
          <a:effectLst>
            <a:glow rad="1270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01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SI\Desktop\suspend.mov" TargetMode="External"/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Dr.h.abdolmaleki@gmail.com" TargetMode="External"/><Relationship Id="rId2" Type="http://schemas.openxmlformats.org/officeDocument/2006/relationships/hyperlink" Target="mailto:Dr.abdolmaleki@mihan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rabdolmaleki.ir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0"/>
            <a:ext cx="6934200" cy="1981200"/>
          </a:xfrm>
        </p:spPr>
        <p:txBody>
          <a:bodyPr>
            <a:noAutofit/>
          </a:bodyPr>
          <a:lstStyle/>
          <a:p>
            <a:pPr algn="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a-IR" sz="3000" b="1" dirty="0" smtClean="0">
                <a:latin typeface="+mn-lt"/>
                <a:ea typeface="+mn-ea"/>
                <a:cs typeface="B Titr" pitchFamily="2" charset="-78"/>
              </a:rPr>
              <a:t>مروری بر</a:t>
            </a:r>
            <a:br>
              <a:rPr lang="fa-IR" sz="3000" b="1" dirty="0" smtClean="0">
                <a:latin typeface="+mn-lt"/>
                <a:ea typeface="+mn-ea"/>
                <a:cs typeface="B Titr" pitchFamily="2" charset="-78"/>
              </a:rPr>
            </a:br>
            <a:r>
              <a:rPr lang="fa-IR" sz="4000" b="1" dirty="0" smtClean="0">
                <a:latin typeface="+mn-lt"/>
                <a:ea typeface="+mn-ea"/>
                <a:cs typeface="B Titr" pitchFamily="2" charset="-78"/>
              </a:rPr>
              <a:t>اثرات اقتصادی مذاکرات هسته ای در دولت یازدهم!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5029200"/>
            <a:ext cx="64770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 smtClean="0">
                <a:solidFill>
                  <a:schemeClr val="tx1"/>
                </a:solidFill>
                <a:cs typeface="B Zar" pitchFamily="2" charset="-78"/>
              </a:rPr>
              <a:t>دکتر حجت‌الله عبدالملکی</a:t>
            </a:r>
          </a:p>
          <a:p>
            <a:pPr algn="ctr" rtl="1"/>
            <a:endParaRPr lang="fa-IR" sz="600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ctr" rtl="1"/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عضو هیات علمی دانشکده معارف اسلامی و اقتصاد </a:t>
            </a:r>
            <a:endParaRPr lang="en-US" sz="24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مسئول کارگروه اقتصاد مقاومتی سازمان بسیج اساتید کشور</a:t>
            </a:r>
          </a:p>
        </p:txBody>
      </p:sp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59823"/>
            <a:ext cx="1371600" cy="1845177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981200" y="838200"/>
            <a:ext cx="5334000" cy="762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320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38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اقتصاد مقاومتی؛ اقدام و عمل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74" y="233005"/>
            <a:ext cx="1545326" cy="1367195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1600200" y="1295400"/>
            <a:ext cx="6248400" cy="1123950"/>
          </a:xfrm>
          <a:prstGeom prst="wedgeEllipseCallout">
            <a:avLst>
              <a:gd name="adj1" fmla="val -31509"/>
              <a:gd name="adj2" fmla="val 97387"/>
            </a:avLst>
          </a:prstGeom>
          <a:solidFill>
            <a:schemeClr val="accent1">
              <a:lumMod val="20000"/>
              <a:lumOff val="80000"/>
            </a:schemeClr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6000" b="1" dirty="0" smtClean="0">
                <a:solidFill>
                  <a:srgbClr val="FF0000"/>
                </a:solidFill>
                <a:cs typeface="B Bardiya" panose="00000700000000000000" pitchFamily="2" charset="-78"/>
              </a:rPr>
              <a:t>برجام(</a:t>
            </a:r>
            <a:r>
              <a:rPr lang="en-US" sz="6000" b="1" dirty="0" smtClean="0">
                <a:solidFill>
                  <a:srgbClr val="7030A0"/>
                </a:solidFill>
                <a:cs typeface="B Bardiya" panose="00000700000000000000" pitchFamily="2" charset="-78"/>
              </a:rPr>
              <a:t>JCPOA</a:t>
            </a:r>
            <a:r>
              <a:rPr lang="fa-IR" sz="6000" b="1" dirty="0" smtClean="0">
                <a:solidFill>
                  <a:srgbClr val="FF0000"/>
                </a:solidFill>
                <a:cs typeface="B Bardiya" panose="00000700000000000000" pitchFamily="2" charset="-78"/>
              </a:rPr>
              <a:t>)!!!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Bardiya" panose="00000700000000000000" pitchFamily="2" charset="-78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87120" y="872558"/>
            <a:ext cx="8163725" cy="1718242"/>
          </a:xfrm>
          <a:prstGeom prst="cloudCallout">
            <a:avLst>
              <a:gd name="adj1" fmla="val 22207"/>
              <a:gd name="adj2" fmla="val 65777"/>
            </a:avLst>
          </a:prstGeom>
          <a:solidFill>
            <a:srgbClr val="F7C9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و نگاهی به عملکرد دولت یازدهم در حوزه </a:t>
            </a:r>
            <a:r>
              <a:rPr lang="fa-IR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اقتصاد مقاومتی!</a:t>
            </a:r>
            <a:endParaRPr lang="fa-IR" sz="3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913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7" grpId="1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609600" y="228600"/>
            <a:ext cx="8458199" cy="1981200"/>
          </a:xfrm>
          <a:prstGeom prst="cloudCallout">
            <a:avLst>
              <a:gd name="adj1" fmla="val -15474"/>
              <a:gd name="adj2" fmla="val -44426"/>
            </a:avLst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5000" b="1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چگونه 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اقتصاد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کشور را تحت تاثیر قرار می دهد؟!</a:t>
            </a:r>
            <a:endParaRPr lang="fa-I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4991100" y="2628900"/>
            <a:ext cx="1524000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19200" y="2971800"/>
            <a:ext cx="4267200" cy="990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الف.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رفع تحریم ها؛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Bent-Up Arrow 10"/>
          <p:cNvSpPr/>
          <p:nvPr/>
        </p:nvSpPr>
        <p:spPr>
          <a:xfrm rot="5400000" flipV="1">
            <a:off x="4876799" y="3124202"/>
            <a:ext cx="2514601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76400" y="4134971"/>
            <a:ext cx="40767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ب.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اثرات روانی؛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Bent-Up Arrow 6"/>
          <p:cNvSpPr/>
          <p:nvPr/>
        </p:nvSpPr>
        <p:spPr>
          <a:xfrm rot="5400000" flipV="1">
            <a:off x="4772585" y="3609418"/>
            <a:ext cx="3485030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7400" y="5105400"/>
            <a:ext cx="40767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ج.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سایر اثرات؛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6200" y="2971800"/>
            <a:ext cx="7335981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1. آیا همه اثرات روانی مورد انتظار مثبت هستند؟!</a:t>
            </a:r>
            <a:endParaRPr lang="en-US" sz="3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cxnSp>
        <p:nvCxnSpPr>
          <p:cNvPr id="14" name="Straight Arrow Connector 13"/>
          <p:cNvCxnSpPr>
            <a:stCxn id="12" idx="0"/>
            <a:endCxn id="13" idx="2"/>
          </p:cNvCxnSpPr>
          <p:nvPr/>
        </p:nvCxnSpPr>
        <p:spPr>
          <a:xfrm flipV="1">
            <a:off x="3714750" y="3429000"/>
            <a:ext cx="29441" cy="705971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76200" y="6019800"/>
            <a:ext cx="7391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2. اثرات روانی منفی حاصل از مذاکرات کدامند؟</a:t>
            </a:r>
            <a:endParaRPr lang="en-US" sz="3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cxnSp>
        <p:nvCxnSpPr>
          <p:cNvPr id="18" name="Straight Arrow Connector 17"/>
          <p:cNvCxnSpPr>
            <a:stCxn id="12" idx="2"/>
            <a:endCxn id="17" idx="0"/>
          </p:cNvCxnSpPr>
          <p:nvPr/>
        </p:nvCxnSpPr>
        <p:spPr>
          <a:xfrm>
            <a:off x="3714750" y="4973171"/>
            <a:ext cx="57150" cy="1046629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9991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  <p:bldP spid="10" grpId="0" animBg="1"/>
      <p:bldP spid="13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609600" y="228600"/>
            <a:ext cx="8458199" cy="1981200"/>
          </a:xfrm>
          <a:prstGeom prst="cloudCallout">
            <a:avLst>
              <a:gd name="adj1" fmla="val -15474"/>
              <a:gd name="adj2" fmla="val -44426"/>
            </a:avLst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5000" b="1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چگونه 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اقتصاد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کشور را تحت تاثیر قرار می دهد؟!</a:t>
            </a:r>
            <a:endParaRPr lang="fa-I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4991100" y="2628900"/>
            <a:ext cx="1524000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19200" y="2971800"/>
            <a:ext cx="4267200" cy="990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الف.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رفع تحریم ها؛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Bent-Up Arrow 10"/>
          <p:cNvSpPr/>
          <p:nvPr/>
        </p:nvSpPr>
        <p:spPr>
          <a:xfrm rot="5400000" flipV="1">
            <a:off x="4876799" y="3124202"/>
            <a:ext cx="2514601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76400" y="4134971"/>
            <a:ext cx="40767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ب.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اثرات روانی؛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Bent-Up Arrow 6"/>
          <p:cNvSpPr/>
          <p:nvPr/>
        </p:nvSpPr>
        <p:spPr>
          <a:xfrm rot="5400000" flipV="1">
            <a:off x="4772585" y="3609418"/>
            <a:ext cx="3485030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7400" y="5105400"/>
            <a:ext cx="40767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ج.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سایر اثرات؛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66800" y="3657600"/>
            <a:ext cx="60960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 smtClean="0">
                <a:solidFill>
                  <a:schemeClr val="tx1"/>
                </a:solidFill>
                <a:cs typeface="B Zar" pitchFamily="2" charset="-78"/>
              </a:rPr>
              <a:t>بی توجهی به اقتصاد مقاومتی!</a:t>
            </a:r>
            <a:endParaRPr lang="en-US" sz="4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cxnSp>
        <p:nvCxnSpPr>
          <p:cNvPr id="14" name="Straight Arrow Connector 13"/>
          <p:cNvCxnSpPr>
            <a:stCxn id="10" idx="0"/>
            <a:endCxn id="13" idx="2"/>
          </p:cNvCxnSpPr>
          <p:nvPr/>
        </p:nvCxnSpPr>
        <p:spPr>
          <a:xfrm flipV="1">
            <a:off x="4095750" y="4267200"/>
            <a:ext cx="19050" cy="8382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02762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6019800" y="381000"/>
            <a:ext cx="2895600" cy="762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مبحث سوم:</a:t>
            </a:r>
            <a:endParaRPr lang="en-US" sz="5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152400" y="1981200"/>
            <a:ext cx="8458200" cy="4495800"/>
          </a:xfrm>
          <a:prstGeom prst="cloudCallout">
            <a:avLst>
              <a:gd name="adj1" fmla="val 35893"/>
              <a:gd name="adj2" fmla="val -65422"/>
            </a:avLst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تحلیل</a:t>
            </a:r>
          </a:p>
          <a:p>
            <a:pPr algn="ctr" rtl="1"/>
            <a:r>
              <a:rPr lang="fa-IR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تاثیر برجام</a:t>
            </a:r>
          </a:p>
          <a:p>
            <a:pPr rtl="1"/>
            <a:r>
              <a:rPr lang="fa-IR" sz="6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بر اقتصاد کشور؟!</a:t>
            </a:r>
            <a:endParaRPr lang="en-US" sz="6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98000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228600" y="345834"/>
            <a:ext cx="8915400" cy="1371600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الف. </a:t>
            </a:r>
            <a:r>
              <a:rPr lang="fa-IR" sz="5500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و رفع تحریم ها: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8193740" y="1752600"/>
            <a:ext cx="1219199" cy="4572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8574739" y="4205380"/>
            <a:ext cx="498893" cy="428439"/>
          </a:xfrm>
          <a:prstGeom prst="rightArrow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371600" y="2133600"/>
            <a:ext cx="71628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3500" b="1" dirty="0" smtClean="0">
                <a:solidFill>
                  <a:schemeClr val="tx1"/>
                </a:solidFill>
                <a:cs typeface="B Mitra" pitchFamily="2" charset="-78"/>
              </a:rPr>
              <a:t>الف-1. انتظارات از اثر مثبت رفع تحریم ها: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267200" y="2953807"/>
            <a:ext cx="3810000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1. </a:t>
            </a:r>
            <a:r>
              <a:rPr lang="fa-IR" sz="2700" b="1" noProof="0" dirty="0" smtClean="0">
                <a:solidFill>
                  <a:schemeClr val="tx1"/>
                </a:solidFill>
                <a:cs typeface="B Zar" pitchFamily="2" charset="-78"/>
              </a:rPr>
              <a:t>فروش بیشتر نفت خام؛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267200" y="3733801"/>
            <a:ext cx="38238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2. آزادسازی پول های بلوکه شده؛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267200" y="4495801"/>
            <a:ext cx="38238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3. سرمایه گذاری خارجی؛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267200" y="5257801"/>
            <a:ext cx="38238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4. کاهش هزینه مبادله پول؛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67200" y="6019801"/>
            <a:ext cx="38238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5</a:t>
            </a: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. سهولت در تجارت؛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7" name="Left Brace 16"/>
          <p:cNvSpPr/>
          <p:nvPr/>
        </p:nvSpPr>
        <p:spPr>
          <a:xfrm flipH="1">
            <a:off x="8001000" y="2895600"/>
            <a:ext cx="512750" cy="3809999"/>
          </a:xfrm>
          <a:prstGeom prst="leftBrace">
            <a:avLst>
              <a:gd name="adj1" fmla="val 8333"/>
              <a:gd name="adj2" fmla="val 40774"/>
            </a:avLst>
          </a:prstGeom>
          <a:ln w="38100">
            <a:solidFill>
              <a:schemeClr val="tx1">
                <a:alpha val="9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>
            <a:off x="3505329" y="2895600"/>
            <a:ext cx="768798" cy="3848099"/>
          </a:xfrm>
          <a:prstGeom prst="leftBrace">
            <a:avLst>
              <a:gd name="adj1" fmla="val 8333"/>
              <a:gd name="adj2" fmla="val 40774"/>
            </a:avLst>
          </a:prstGeom>
          <a:ln w="38100">
            <a:solidFill>
              <a:schemeClr val="tx1">
                <a:alpha val="9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Callout 23"/>
          <p:cNvSpPr/>
          <p:nvPr/>
        </p:nvSpPr>
        <p:spPr>
          <a:xfrm>
            <a:off x="76200" y="3061792"/>
            <a:ext cx="3368140" cy="3491408"/>
          </a:xfrm>
          <a:prstGeom prst="wedgeEllipseCallout">
            <a:avLst>
              <a:gd name="adj1" fmla="val 59672"/>
              <a:gd name="adj2" fmla="val -10414"/>
            </a:avLst>
          </a:prstGeom>
          <a:solidFill>
            <a:schemeClr val="accent2">
              <a:lumMod val="40000"/>
              <a:lumOff val="60000"/>
            </a:schemeClr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رفع عموم مشکلات اقتصادی کشور 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(تورم، بیکاری، آموزش، ازدواج، آب و هوا و ...)</a:t>
            </a:r>
            <a:endParaRPr lang="en-US" sz="2800" b="1" u="sng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107506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 animBg="1"/>
      <p:bldP spid="13" grpId="0" animBg="1"/>
      <p:bldP spid="21" grpId="0" animBg="1"/>
      <p:bldP spid="2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228600" y="0"/>
            <a:ext cx="8915400" cy="1205345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الف. </a:t>
            </a:r>
            <a:r>
              <a:rPr lang="fa-IR" sz="5500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و رفع تحریم ها: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8325970" y="1010771"/>
            <a:ext cx="990601" cy="493062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8084127" y="2319063"/>
            <a:ext cx="762000" cy="331455"/>
          </a:xfrm>
          <a:prstGeom prst="rightArrow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371600" y="1371600"/>
            <a:ext cx="71628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3500" b="1" dirty="0" smtClean="0">
                <a:solidFill>
                  <a:schemeClr val="tx1"/>
                </a:solidFill>
                <a:cs typeface="B Mitra" pitchFamily="2" charset="-78"/>
              </a:rPr>
              <a:t>الف-2. واقعیت رفع تحریم ها در برجام: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973782" y="2262626"/>
            <a:ext cx="3048000" cy="480574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1. دیدگاه دولتمردان: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4" y="2965935"/>
            <a:ext cx="9033166" cy="3789210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3352800" y="3097545"/>
            <a:ext cx="56388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23 تیرماه 94 (روز اعلام </a:t>
            </a:r>
            <a:r>
              <a:rPr lang="fa-IR" sz="3400" dirty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برجام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): "امروز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به ملت شریف ایران </a:t>
            </a:r>
            <a:r>
              <a:rPr lang="fa-IR" sz="2800" b="1" dirty="0">
                <a:solidFill>
                  <a:srgbClr val="7030A0"/>
                </a:solidFill>
                <a:cs typeface="B Zar" panose="00000400000000000000" pitchFamily="2" charset="-78"/>
              </a:rPr>
              <a:t>اعلام می کنم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که طبق این توافق در </a:t>
            </a:r>
            <a:r>
              <a:rPr lang="fa-IR" sz="2800" b="1" dirty="0">
                <a:solidFill>
                  <a:srgbClr val="FF0000"/>
                </a:solidFill>
                <a:cs typeface="B Zar" panose="00000400000000000000" pitchFamily="2" charset="-78"/>
              </a:rPr>
              <a:t>روز اجرای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توافق</a:t>
            </a:r>
            <a:r>
              <a:rPr lang="en-US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 … </a:t>
            </a:r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تمام </a:t>
            </a:r>
            <a:r>
              <a:rPr lang="fa-IR" sz="2800" b="1" dirty="0">
                <a:solidFill>
                  <a:srgbClr val="FF0000"/>
                </a:solidFill>
                <a:cs typeface="B Zar" panose="00000400000000000000" pitchFamily="2" charset="-78"/>
              </a:rPr>
              <a:t>تحریم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های </a:t>
            </a:r>
            <a:r>
              <a:rPr lang="fa-IR" sz="2800" b="1" u="sng" dirty="0">
                <a:solidFill>
                  <a:schemeClr val="tx1"/>
                </a:solidFill>
                <a:cs typeface="B Zar" panose="00000400000000000000" pitchFamily="2" charset="-78"/>
              </a:rPr>
              <a:t>مالی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 و </a:t>
            </a:r>
            <a:r>
              <a:rPr lang="fa-IR" sz="2800" b="1" u="sng" dirty="0">
                <a:solidFill>
                  <a:schemeClr val="tx1"/>
                </a:solidFill>
                <a:cs typeface="B Zar" panose="00000400000000000000" pitchFamily="2" charset="-78"/>
              </a:rPr>
              <a:t>بانکی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 و مربوط به </a:t>
            </a:r>
            <a:r>
              <a:rPr lang="fa-IR" sz="2800" b="1" u="sng" dirty="0">
                <a:solidFill>
                  <a:schemeClr val="tx1"/>
                </a:solidFill>
                <a:cs typeface="B Zar" panose="00000400000000000000" pitchFamily="2" charset="-78"/>
              </a:rPr>
              <a:t>بیمه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 و </a:t>
            </a:r>
            <a:r>
              <a:rPr lang="fa-IR" sz="2800" b="1" u="sng" dirty="0">
                <a:solidFill>
                  <a:schemeClr val="tx1"/>
                </a:solidFill>
                <a:cs typeface="B Zar" panose="00000400000000000000" pitchFamily="2" charset="-78"/>
              </a:rPr>
              <a:t>حمل و نقل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و مربوط به </a:t>
            </a:r>
            <a:r>
              <a:rPr lang="fa-IR" sz="2800" b="1" u="sng" dirty="0">
                <a:solidFill>
                  <a:schemeClr val="tx1"/>
                </a:solidFill>
                <a:cs typeface="B Zar" panose="00000400000000000000" pitchFamily="2" charset="-78"/>
              </a:rPr>
              <a:t>پتروشیمی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 و فلزات گرانبها و </a:t>
            </a:r>
            <a:r>
              <a:rPr lang="fa-IR" sz="2800" b="1" u="sng" dirty="0">
                <a:solidFill>
                  <a:srgbClr val="FF0000"/>
                </a:solidFill>
                <a:cs typeface="B Zar" panose="00000400000000000000" pitchFamily="2" charset="-78"/>
              </a:rPr>
              <a:t>تمام تحریم های اقتصادی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به طور کامل </a:t>
            </a:r>
            <a:r>
              <a:rPr lang="fa-IR" sz="2800" b="1" u="sng" dirty="0">
                <a:solidFill>
                  <a:srgbClr val="FF0000"/>
                </a:solidFill>
                <a:cs typeface="B Zar" panose="00000400000000000000" pitchFamily="2" charset="-78"/>
              </a:rPr>
              <a:t>لغو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 و </a:t>
            </a:r>
            <a:r>
              <a:rPr lang="fa-IR" sz="2800" b="1" u="sng" dirty="0">
                <a:solidFill>
                  <a:srgbClr val="0070C0"/>
                </a:solidFill>
                <a:cs typeface="B Zar" panose="00000400000000000000" pitchFamily="2" charset="-78"/>
              </a:rPr>
              <a:t>نه تعلیق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خواهد شد".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25" name="Oval Callout 24"/>
          <p:cNvSpPr/>
          <p:nvPr/>
        </p:nvSpPr>
        <p:spPr>
          <a:xfrm>
            <a:off x="2133600" y="2465309"/>
            <a:ext cx="3733800" cy="966233"/>
          </a:xfrm>
          <a:prstGeom prst="wedgeEllipseCallout">
            <a:avLst>
              <a:gd name="adj1" fmla="val -34396"/>
              <a:gd name="adj2" fmla="val 83302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1. همه تحریم ها!!!</a:t>
            </a:r>
            <a:endParaRPr lang="en-US" sz="30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3124200" y="3529567"/>
            <a:ext cx="4267200" cy="966233"/>
          </a:xfrm>
          <a:prstGeom prst="wedgeEllipseCallout">
            <a:avLst>
              <a:gd name="adj1" fmla="val -56288"/>
              <a:gd name="adj2" fmla="val 41719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2. روز اجرا (یکباره)!!!</a:t>
            </a:r>
            <a:endParaRPr lang="en-US" sz="30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3200400" y="4748767"/>
            <a:ext cx="3733800" cy="966233"/>
          </a:xfrm>
          <a:prstGeom prst="wedgeEllipseCallout">
            <a:avLst>
              <a:gd name="adj1" fmla="val -58885"/>
              <a:gd name="adj2" fmla="val -57218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3. لغو (نه تعلیق)!!!</a:t>
            </a:r>
            <a:endParaRPr lang="en-US" sz="30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66918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21" grpId="0" animBg="1"/>
      <p:bldP spid="28" grpId="0" animBg="1"/>
      <p:bldP spid="23" grpId="0" animBg="1"/>
      <p:bldP spid="25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loud Callout 52"/>
          <p:cNvSpPr/>
          <p:nvPr/>
        </p:nvSpPr>
        <p:spPr>
          <a:xfrm flipH="1">
            <a:off x="304800" y="1111624"/>
            <a:ext cx="8839200" cy="1326776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یک: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حدود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50 درصد تحریم ها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باقی می ماند </a:t>
            </a:r>
            <a:r>
              <a:rPr lang="fa-I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(حتی روی کاغذ هم رفع نمی شوند)!</a:t>
            </a:r>
          </a:p>
        </p:txBody>
      </p:sp>
      <p:sp>
        <p:nvSpPr>
          <p:cNvPr id="8" name="Cloud Callout 7"/>
          <p:cNvSpPr/>
          <p:nvPr/>
        </p:nvSpPr>
        <p:spPr>
          <a:xfrm flipH="1">
            <a:off x="76200" y="2438400"/>
            <a:ext cx="8915400" cy="1371600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دو: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50 درصد رفع شده: 10 درصد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لغو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، 40 درصد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توقف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موقت!</a:t>
            </a:r>
          </a:p>
        </p:txBody>
      </p:sp>
      <p:sp>
        <p:nvSpPr>
          <p:cNvPr id="9" name="Cloud Callout 8"/>
          <p:cNvSpPr/>
          <p:nvPr/>
        </p:nvSpPr>
        <p:spPr>
          <a:xfrm flipH="1">
            <a:off x="76200" y="3810000"/>
            <a:ext cx="8915400" cy="1676400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سه: 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زمان بندی رفع: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1.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روز اجرای برجام،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2.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8 سال بعد،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3.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10 سال بعد- با تایید آژانس!</a:t>
            </a:r>
            <a:endParaRPr lang="fa-IR" sz="2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Cloud Callout 10"/>
          <p:cNvSpPr/>
          <p:nvPr/>
        </p:nvSpPr>
        <p:spPr>
          <a:xfrm flipH="1">
            <a:off x="152400" y="5486400"/>
            <a:ext cx="8915400" cy="1295400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چهار: 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تحریم های آمریکایی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لغو نمی شود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(بجز چند مورد جزیی)!</a:t>
            </a:r>
            <a:endParaRPr lang="fa-IR" sz="2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3" name="Cloud Callout 12"/>
          <p:cNvSpPr/>
          <p:nvPr/>
        </p:nvSpPr>
        <p:spPr>
          <a:xfrm flipH="1">
            <a:off x="266700" y="2448120"/>
            <a:ext cx="8915400" cy="1662545"/>
          </a:xfrm>
          <a:prstGeom prst="cloudCallout">
            <a:avLst>
              <a:gd name="adj1" fmla="val -18657"/>
              <a:gd name="adj2" fmla="val 55833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پنجم: </a:t>
            </a:r>
            <a:b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تقریبا همه تحریم ها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برگشت پذیر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است!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895600" y="228599"/>
            <a:ext cx="6096000" cy="696191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2. واقعیت رفع تحریم ها براساس متن برجام:</a:t>
            </a:r>
            <a:endParaRPr kumimoji="0" lang="fa-I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342900" y="214700"/>
            <a:ext cx="4953000" cy="931545"/>
          </a:xfrm>
          <a:prstGeom prst="wedgeEllipseCallout">
            <a:avLst>
              <a:gd name="adj1" fmla="val 51245"/>
              <a:gd name="adj2" fmla="val 61393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بخش </a:t>
            </a:r>
            <a:r>
              <a:rPr lang="en-US" sz="2100" b="1" dirty="0">
                <a:solidFill>
                  <a:schemeClr val="tx1"/>
                </a:solidFill>
                <a:cs typeface="B Mitra" panose="00000400000000000000" pitchFamily="2" charset="-78"/>
              </a:rPr>
              <a:t>B</a:t>
            </a:r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 از ضمیمه دوم (</a:t>
            </a:r>
            <a:r>
              <a:rPr lang="en-US" sz="2100" b="1" dirty="0">
                <a:solidFill>
                  <a:schemeClr val="tx1"/>
                </a:solidFill>
                <a:cs typeface="B Mitra" panose="00000400000000000000" pitchFamily="2" charset="-78"/>
              </a:rPr>
              <a:t>Annex II</a:t>
            </a:r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) برجام و پاورقی ششم از همین بخش</a:t>
            </a:r>
            <a:endParaRPr lang="en-US" sz="21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457200" y="1659255"/>
            <a:ext cx="4953000" cy="931545"/>
          </a:xfrm>
          <a:prstGeom prst="wedgeEllipseCallout">
            <a:avLst>
              <a:gd name="adj1" fmla="val 51245"/>
              <a:gd name="adj2" fmla="val 61393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قسمت چهارم از بخش </a:t>
            </a:r>
            <a:r>
              <a:rPr lang="en-US" sz="2100" b="1" dirty="0">
                <a:solidFill>
                  <a:schemeClr val="tx1"/>
                </a:solidFill>
                <a:cs typeface="B Mitra" panose="00000400000000000000" pitchFamily="2" charset="-78"/>
              </a:rPr>
              <a:t>B</a:t>
            </a:r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 از ضمیمه دوم (</a:t>
            </a:r>
            <a:r>
              <a:rPr lang="en-US" sz="2100" b="1" dirty="0">
                <a:solidFill>
                  <a:schemeClr val="tx1"/>
                </a:solidFill>
                <a:cs typeface="B Mitra" panose="00000400000000000000" pitchFamily="2" charset="-78"/>
              </a:rPr>
              <a:t>Annex II</a:t>
            </a:r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) برجام</a:t>
            </a:r>
            <a:endParaRPr lang="en-US" sz="21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609600" y="3030855"/>
            <a:ext cx="4953000" cy="931545"/>
          </a:xfrm>
          <a:prstGeom prst="wedgeEllipseCallout">
            <a:avLst>
              <a:gd name="adj1" fmla="val 51245"/>
              <a:gd name="adj2" fmla="val 61393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1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ضمیمه پنجم </a:t>
            </a:r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(</a:t>
            </a:r>
            <a:r>
              <a:rPr lang="en-US" sz="2100" b="1" dirty="0">
                <a:solidFill>
                  <a:schemeClr val="tx1"/>
                </a:solidFill>
                <a:cs typeface="B Mitra" panose="00000400000000000000" pitchFamily="2" charset="-78"/>
              </a:rPr>
              <a:t>Annex </a:t>
            </a:r>
            <a:r>
              <a:rPr lang="en-US" sz="21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V</a:t>
            </a:r>
            <a:r>
              <a:rPr lang="fa-IR" sz="21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) </a:t>
            </a:r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برجام</a:t>
            </a:r>
            <a:endParaRPr lang="en-US" sz="21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609600" y="4631055"/>
            <a:ext cx="4953000" cy="931545"/>
          </a:xfrm>
          <a:prstGeom prst="wedgeEllipseCallout">
            <a:avLst>
              <a:gd name="adj1" fmla="val 51245"/>
              <a:gd name="adj2" fmla="val 61393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قسمت چهارم از بخش </a:t>
            </a:r>
            <a:r>
              <a:rPr lang="en-US" sz="2100" b="1" dirty="0">
                <a:solidFill>
                  <a:schemeClr val="tx1"/>
                </a:solidFill>
                <a:cs typeface="B Mitra" panose="00000400000000000000" pitchFamily="2" charset="-78"/>
              </a:rPr>
              <a:t>B</a:t>
            </a:r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 از ضمیمه دوم (</a:t>
            </a:r>
            <a:r>
              <a:rPr lang="en-US" sz="2100" b="1" dirty="0">
                <a:solidFill>
                  <a:schemeClr val="tx1"/>
                </a:solidFill>
                <a:cs typeface="B Mitra" panose="00000400000000000000" pitchFamily="2" charset="-78"/>
              </a:rPr>
              <a:t>Annex II</a:t>
            </a:r>
            <a:r>
              <a:rPr lang="fa-IR" sz="2100" b="1" dirty="0">
                <a:solidFill>
                  <a:schemeClr val="tx1"/>
                </a:solidFill>
                <a:cs typeface="B Mitra" panose="00000400000000000000" pitchFamily="2" charset="-78"/>
              </a:rPr>
              <a:t>) برجام</a:t>
            </a:r>
            <a:endParaRPr lang="en-US" sz="21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3505200" y="1251078"/>
            <a:ext cx="5334000" cy="1384373"/>
          </a:xfrm>
          <a:prstGeom prst="wedgeEllipseCallout">
            <a:avLst>
              <a:gd name="adj1" fmla="val -32338"/>
              <a:gd name="adj2" fmla="val 98783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1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الف. بندهای </a:t>
            </a:r>
            <a:r>
              <a:rPr lang="fa-IR" sz="21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36 </a:t>
            </a:r>
            <a:r>
              <a:rPr lang="fa-IR" sz="21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و </a:t>
            </a:r>
            <a:r>
              <a:rPr lang="fa-IR" sz="21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37 </a:t>
            </a:r>
            <a:r>
              <a:rPr lang="fa-IR" sz="21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متن اصلی </a:t>
            </a:r>
            <a:r>
              <a:rPr lang="fa-IR" sz="21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برجام</a:t>
            </a:r>
          </a:p>
          <a:p>
            <a:pPr algn="ctr" rtl="1"/>
            <a:r>
              <a:rPr lang="fa-IR" sz="21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ب. بندهای 11 و 12 قطعنامه 2231 شورای امنیت</a:t>
            </a:r>
            <a:endParaRPr lang="fa-IR" sz="2100" b="1" dirty="0" smtClean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762000"/>
            <a:ext cx="27432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fa-IR" sz="3200" b="1" dirty="0" smtClean="0">
                <a:solidFill>
                  <a:schemeClr val="tx1"/>
                </a:solidFill>
                <a:cs typeface="B Zar" pitchFamily="2" charset="-78"/>
              </a:rPr>
              <a:t>غیر قابل اعتماد!!!</a:t>
            </a:r>
            <a:endParaRPr lang="en-US" sz="32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25" name="Right Arrow 24"/>
          <p:cNvSpPr/>
          <p:nvPr/>
        </p:nvSpPr>
        <p:spPr>
          <a:xfrm flipH="1">
            <a:off x="2019299" y="417252"/>
            <a:ext cx="781051" cy="3048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Forward or Next 15">
            <a:hlinkClick r:id="rId2" action="ppaction://hlinksldjump" highlightClick="1"/>
          </p:cNvPr>
          <p:cNvSpPr/>
          <p:nvPr/>
        </p:nvSpPr>
        <p:spPr>
          <a:xfrm>
            <a:off x="117764" y="89796"/>
            <a:ext cx="609600" cy="3674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ction Button: Forward or Next 20">
            <a:hlinkClick r:id="rId3" action="ppaction://hlinkfile" highlightClick="1"/>
          </p:cNvPr>
          <p:cNvSpPr/>
          <p:nvPr/>
        </p:nvSpPr>
        <p:spPr>
          <a:xfrm>
            <a:off x="879763" y="2694753"/>
            <a:ext cx="609600" cy="367404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loud Callout 21"/>
          <p:cNvSpPr/>
          <p:nvPr/>
        </p:nvSpPr>
        <p:spPr>
          <a:xfrm>
            <a:off x="13855" y="1868687"/>
            <a:ext cx="9144000" cy="3352800"/>
          </a:xfrm>
          <a:prstGeom prst="cloudCallout">
            <a:avLst>
              <a:gd name="adj1" fmla="val 17285"/>
              <a:gd name="adj2" fmla="val -74523"/>
            </a:avLst>
          </a:prstGeom>
          <a:solidFill>
            <a:srgbClr val="F7C9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روی رفع تحریم ها نمی شود حساب کرد!!!</a:t>
            </a:r>
          </a:p>
        </p:txBody>
      </p:sp>
    </p:spTree>
    <p:extLst>
      <p:ext uri="{BB962C8B-B14F-4D97-AF65-F5344CB8AC3E}">
        <p14:creationId xmlns:p14="http://schemas.microsoft.com/office/powerpoint/2010/main" val="25765486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8" grpId="0" animBg="1"/>
      <p:bldP spid="9" grpId="0" animBg="1"/>
      <p:bldP spid="11" grpId="0" animBg="1"/>
      <p:bldP spid="13" grpId="0" animBg="1"/>
      <p:bldP spid="12" grpId="0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4" grpId="0" animBg="1"/>
      <p:bldP spid="25" grpId="0" animBg="1"/>
      <p:bldP spid="16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228600" y="0"/>
            <a:ext cx="8915400" cy="1205345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الف. </a:t>
            </a:r>
            <a:r>
              <a:rPr lang="fa-IR" sz="5500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و رفع تحریم ها: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8173571" y="1163171"/>
            <a:ext cx="1295400" cy="493062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371600" y="1600200"/>
            <a:ext cx="71628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3500" b="1" dirty="0" smtClean="0">
                <a:solidFill>
                  <a:schemeClr val="tx1"/>
                </a:solidFill>
                <a:cs typeface="B Mitra" pitchFamily="2" charset="-78"/>
              </a:rPr>
              <a:t>الف-3. اثرات مثبت رفع تحریم ها در واقعیت:</a:t>
            </a:r>
          </a:p>
        </p:txBody>
      </p:sp>
      <p:sp>
        <p:nvSpPr>
          <p:cNvPr id="10" name="Right Arrow 9"/>
          <p:cNvSpPr/>
          <p:nvPr/>
        </p:nvSpPr>
        <p:spPr>
          <a:xfrm rot="10800000">
            <a:off x="8513750" y="4114800"/>
            <a:ext cx="498893" cy="428439"/>
          </a:xfrm>
          <a:prstGeom prst="rightArrow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657600" y="2877607"/>
            <a:ext cx="4419600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a-IR" sz="2700" b="1" dirty="0">
                <a:solidFill>
                  <a:schemeClr val="tx1"/>
                </a:solidFill>
                <a:cs typeface="B Zar" pitchFamily="2" charset="-78"/>
              </a:rPr>
              <a:t>1. افزایش سرمایه گذاری خارجی:</a:t>
            </a:r>
          </a:p>
        </p:txBody>
      </p:sp>
      <p:sp>
        <p:nvSpPr>
          <p:cNvPr id="16" name="Left Brace 15"/>
          <p:cNvSpPr/>
          <p:nvPr/>
        </p:nvSpPr>
        <p:spPr>
          <a:xfrm flipH="1">
            <a:off x="8001000" y="2743200"/>
            <a:ext cx="512750" cy="3886200"/>
          </a:xfrm>
          <a:prstGeom prst="leftBrace">
            <a:avLst>
              <a:gd name="adj1" fmla="val 8333"/>
              <a:gd name="adj2" fmla="val 40774"/>
            </a:avLst>
          </a:prstGeom>
          <a:ln w="38100">
            <a:solidFill>
              <a:schemeClr val="tx1">
                <a:alpha val="9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1981200" y="1802883"/>
            <a:ext cx="4724400" cy="966233"/>
          </a:xfrm>
          <a:prstGeom prst="wedgeEllipseCallout">
            <a:avLst>
              <a:gd name="adj1" fmla="val 60025"/>
              <a:gd name="adj2" fmla="val 79000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الف. کاهش دائمی سرمایه گذاری خارجی در سال های اخیر: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511008" y="3401291"/>
            <a:ext cx="3661192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2012:      4.6 میلیارد دلار</a:t>
            </a:r>
            <a:endParaRPr lang="en-US" sz="3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cxnSp>
        <p:nvCxnSpPr>
          <p:cNvPr id="18" name="Straight Arrow Connector 17"/>
          <p:cNvCxnSpPr>
            <a:endCxn id="17" idx="0"/>
          </p:cNvCxnSpPr>
          <p:nvPr/>
        </p:nvCxnSpPr>
        <p:spPr>
          <a:xfrm flipH="1">
            <a:off x="4341604" y="2743200"/>
            <a:ext cx="1796" cy="658091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511008" y="3886200"/>
            <a:ext cx="3661192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2013:         3 میلیارد دلار</a:t>
            </a:r>
            <a:endParaRPr lang="en-US" sz="3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11008" y="4419600"/>
            <a:ext cx="3661192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2014:      2.1 میلیارد دلار</a:t>
            </a:r>
            <a:endParaRPr lang="en-US" sz="3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514600" y="4953000"/>
            <a:ext cx="3661192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2015:    2.05 میلیارد دلار</a:t>
            </a:r>
            <a:endParaRPr lang="en-US" sz="3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9600" y="5486400"/>
            <a:ext cx="5566192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2016:     9 ماهه برجام: 1.6 میلیارد دلار</a:t>
            </a:r>
            <a:endParaRPr lang="en-US" sz="3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105400" y="3657601"/>
            <a:ext cx="2971800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2. وفور منابع ارزی:</a:t>
            </a:r>
            <a:endParaRPr lang="fa-IR" sz="2700" b="1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633911" y="2800867"/>
            <a:ext cx="5943600" cy="813834"/>
          </a:xfrm>
          <a:prstGeom prst="wedgeEllipseCallout">
            <a:avLst>
              <a:gd name="adj1" fmla="val 62078"/>
              <a:gd name="adj2" fmla="val 73173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دکتر نوبخت (94/6/2): 6 یا 7 میلیارد دلار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876800" y="4419600"/>
            <a:ext cx="3200400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3. انتقال فن آوری غربی:</a:t>
            </a:r>
            <a:endParaRPr lang="fa-IR" sz="2700" b="1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467525" y="3483144"/>
            <a:ext cx="5943600" cy="813834"/>
          </a:xfrm>
          <a:prstGeom prst="wedgeEllipseCallout">
            <a:avLst>
              <a:gd name="adj1" fmla="val 62078"/>
              <a:gd name="adj2" fmla="val 73173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تجربه: کشورهای غربی فن آوری انتقال نمی دهند!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876800" y="5181601"/>
            <a:ext cx="3200400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4. گسترش صادرات:</a:t>
            </a:r>
            <a:endParaRPr lang="fa-IR" sz="2700" b="1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30" name="Oval Callout 29"/>
          <p:cNvSpPr/>
          <p:nvPr/>
        </p:nvSpPr>
        <p:spPr>
          <a:xfrm>
            <a:off x="339436" y="4419600"/>
            <a:ext cx="6096000" cy="813834"/>
          </a:xfrm>
          <a:prstGeom prst="wedgeEllipseCallout">
            <a:avLst>
              <a:gd name="adj1" fmla="val 51851"/>
              <a:gd name="adj2" fmla="val 66363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الف. نیاز به زیرساخت تولید دارد!</a:t>
            </a:r>
            <a:br>
              <a:rPr lang="fa-IR" sz="2200" b="1" dirty="0" smtClean="0">
                <a:solidFill>
                  <a:schemeClr val="tx1"/>
                </a:solidFill>
                <a:cs typeface="B Mitra" panose="00000400000000000000" pitchFamily="2" charset="-78"/>
              </a:rPr>
            </a:br>
            <a:r>
              <a:rPr lang="fa-IR" sz="22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ب. کاهش 16 درصدی صادرات در سال 94!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876800" y="5943601"/>
            <a:ext cx="3200400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5. گشایش در بودجه:</a:t>
            </a:r>
            <a:endParaRPr lang="fa-IR" sz="2700" b="1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32" name="Oval Callout 31"/>
          <p:cNvSpPr/>
          <p:nvPr/>
        </p:nvSpPr>
        <p:spPr>
          <a:xfrm>
            <a:off x="557711" y="3636423"/>
            <a:ext cx="6096000" cy="2171577"/>
          </a:xfrm>
          <a:prstGeom prst="wedgeEllipseCallout">
            <a:avLst>
              <a:gd name="adj1" fmla="val 51851"/>
              <a:gd name="adj2" fmla="val 66363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الف. دکتر نوبخت (94/6/2): کسری بودجه نداشته ایم و درآمدهای نفتی محقق شده (مضمون)</a:t>
            </a:r>
            <a:br>
              <a:rPr lang="fa-IR" sz="2200" b="1" dirty="0" smtClean="0">
                <a:solidFill>
                  <a:schemeClr val="tx1"/>
                </a:solidFill>
                <a:cs typeface="B Mitra" panose="00000400000000000000" pitchFamily="2" charset="-78"/>
              </a:rPr>
            </a:br>
            <a:r>
              <a:rPr lang="fa-IR" sz="22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ب. مازاد درآمدهای نفتی پس از برجام می بایست به صندوق توسعه ملی واریز شود؛</a:t>
            </a:r>
          </a:p>
        </p:txBody>
      </p:sp>
      <p:sp>
        <p:nvSpPr>
          <p:cNvPr id="34" name="Cloud Callout 33"/>
          <p:cNvSpPr/>
          <p:nvPr/>
        </p:nvSpPr>
        <p:spPr>
          <a:xfrm>
            <a:off x="65875" y="2929958"/>
            <a:ext cx="8229600" cy="2552699"/>
          </a:xfrm>
          <a:prstGeom prst="cloudCallout">
            <a:avLst>
              <a:gd name="adj1" fmla="val 17285"/>
              <a:gd name="adj2" fmla="val -74523"/>
            </a:avLst>
          </a:prstGeom>
          <a:solidFill>
            <a:srgbClr val="F7C9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اثرات مثبت </a:t>
            </a:r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قابل ذکر </a:t>
            </a:r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است، </a:t>
            </a:r>
            <a:b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لکن </a:t>
            </a:r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قابل ملاحظه </a:t>
            </a:r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نیست!</a:t>
            </a:r>
          </a:p>
        </p:txBody>
      </p:sp>
      <p:sp>
        <p:nvSpPr>
          <p:cNvPr id="33" name="Action Button: Forward or Next 32">
            <a:hlinkClick r:id="rId2" action="ppaction://hlinksldjump" highlightClick="1"/>
          </p:cNvPr>
          <p:cNvSpPr/>
          <p:nvPr/>
        </p:nvSpPr>
        <p:spPr>
          <a:xfrm>
            <a:off x="117764" y="89796"/>
            <a:ext cx="609600" cy="3674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2690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10" grpId="0" animBg="1"/>
      <p:bldP spid="11" grpId="0" animBg="1"/>
      <p:bldP spid="16" grpId="0" animBg="1"/>
      <p:bldP spid="13" grpId="0" animBg="1"/>
      <p:bldP spid="13" grpId="1" animBg="1"/>
      <p:bldP spid="17" grpId="0" animBg="1"/>
      <p:bldP spid="17" grpId="1" animBg="1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2" grpId="0" animBg="1"/>
      <p:bldP spid="32" grpId="1" animBg="1"/>
      <p:bldP spid="34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228600" y="0"/>
            <a:ext cx="8915400" cy="1205345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الف. </a:t>
            </a:r>
            <a:r>
              <a:rPr lang="fa-IR" sz="5500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و رفع تحریم ها: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8173571" y="1163171"/>
            <a:ext cx="1295400" cy="493062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371600" y="1600200"/>
            <a:ext cx="71628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3500" b="1" dirty="0" smtClean="0">
                <a:solidFill>
                  <a:schemeClr val="tx1"/>
                </a:solidFill>
                <a:cs typeface="B Mitra" pitchFamily="2" charset="-78"/>
              </a:rPr>
              <a:t>الف-4. برخی اثرات منفی رفع تحریم ها: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286870" y="366771"/>
            <a:ext cx="4114800" cy="1247659"/>
          </a:xfrm>
          <a:prstGeom prst="wedgeEllipseCallout">
            <a:avLst>
              <a:gd name="adj1" fmla="val 45924"/>
              <a:gd name="adj2" fmla="val 53870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اگر کنترل نشوند!!!</a:t>
            </a:r>
            <a:endParaRPr lang="en-US" sz="30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10" name="Right Arrow 9"/>
          <p:cNvSpPr/>
          <p:nvPr/>
        </p:nvSpPr>
        <p:spPr>
          <a:xfrm rot="10800000">
            <a:off x="8513750" y="3914961"/>
            <a:ext cx="498893" cy="428439"/>
          </a:xfrm>
          <a:prstGeom prst="rightArrow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800600" y="2877607"/>
            <a:ext cx="3276600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a-IR" sz="2700" b="1" dirty="0">
                <a:solidFill>
                  <a:schemeClr val="tx1"/>
                </a:solidFill>
                <a:cs typeface="B Zar" pitchFamily="2" charset="-78"/>
              </a:rPr>
              <a:t>1. خطر افزایش واردات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3657601"/>
            <a:ext cx="78624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a-IR" sz="2700" b="1" dirty="0">
                <a:solidFill>
                  <a:schemeClr val="tx1"/>
                </a:solidFill>
                <a:cs typeface="B Zar" pitchFamily="2" charset="-78"/>
              </a:rPr>
              <a:t>2. خطر افزایش وابستگی کشور به خام فروشی نفت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4419601"/>
            <a:ext cx="78624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3. </a:t>
            </a:r>
            <a:r>
              <a:rPr lang="fa-IR" sz="2900" b="1" dirty="0">
                <a:solidFill>
                  <a:schemeClr val="tx1"/>
                </a:solidFill>
                <a:cs typeface="B Zar" pitchFamily="2" charset="-78"/>
              </a:rPr>
              <a:t>خطر افزایش وابستگی صنعت نفت کشور به شرکت های غربی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28600" y="5181601"/>
            <a:ext cx="78624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a-IR" sz="2700" b="1" dirty="0">
                <a:solidFill>
                  <a:schemeClr val="tx1"/>
                </a:solidFill>
                <a:cs typeface="B Zar" pitchFamily="2" charset="-78"/>
              </a:rPr>
              <a:t>4. بیماری هلندی و خطر افزایش شدید قیمت زمین و مسکن</a:t>
            </a:r>
          </a:p>
        </p:txBody>
      </p:sp>
      <p:sp>
        <p:nvSpPr>
          <p:cNvPr id="16" name="Left Brace 15"/>
          <p:cNvSpPr/>
          <p:nvPr/>
        </p:nvSpPr>
        <p:spPr>
          <a:xfrm flipH="1">
            <a:off x="8001000" y="2743200"/>
            <a:ext cx="512750" cy="3276600"/>
          </a:xfrm>
          <a:prstGeom prst="leftBrace">
            <a:avLst>
              <a:gd name="adj1" fmla="val 8333"/>
              <a:gd name="adj2" fmla="val 40774"/>
            </a:avLst>
          </a:prstGeom>
          <a:ln w="38100">
            <a:solidFill>
              <a:schemeClr val="tx1">
                <a:alpha val="9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ction Button: Forward or Next 12">
            <a:hlinkClick r:id="rId2" action="ppaction://hlinksldjump" highlightClick="1"/>
          </p:cNvPr>
          <p:cNvSpPr/>
          <p:nvPr/>
        </p:nvSpPr>
        <p:spPr>
          <a:xfrm>
            <a:off x="117764" y="89796"/>
            <a:ext cx="609600" cy="3674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049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9" grpId="0" animBg="1"/>
      <p:bldP spid="9" grpId="1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228600" y="345834"/>
            <a:ext cx="8915400" cy="1371600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ب. </a:t>
            </a:r>
            <a:r>
              <a:rPr lang="fa-IR" sz="4600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و اثرات روانی آن:</a:t>
            </a:r>
            <a:endParaRPr lang="fa-IR" sz="4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8193740" y="1752600"/>
            <a:ext cx="1219199" cy="4572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8574739" y="4205380"/>
            <a:ext cx="498893" cy="428439"/>
          </a:xfrm>
          <a:prstGeom prst="rightArrow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371600" y="2133600"/>
            <a:ext cx="71628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3500" b="1" dirty="0" smtClean="0">
                <a:solidFill>
                  <a:schemeClr val="tx1"/>
                </a:solidFill>
                <a:cs typeface="B Mitra" pitchFamily="2" charset="-78"/>
              </a:rPr>
              <a:t>ب-1. انتظارات روانی مورد انتظار دولتمردان: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267200" y="2953807"/>
            <a:ext cx="3810000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1. دکتر نیلی، مشاور رییس جمهور: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86200" y="6019801"/>
            <a:ext cx="42048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2. دکتر فطانت، رییس سازمان بورس: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7" name="Left Brace 16"/>
          <p:cNvSpPr/>
          <p:nvPr/>
        </p:nvSpPr>
        <p:spPr>
          <a:xfrm flipH="1">
            <a:off x="8001000" y="2895600"/>
            <a:ext cx="512750" cy="3809999"/>
          </a:xfrm>
          <a:prstGeom prst="leftBrace">
            <a:avLst>
              <a:gd name="adj1" fmla="val 8333"/>
              <a:gd name="adj2" fmla="val 40774"/>
            </a:avLst>
          </a:prstGeom>
          <a:ln w="38100">
            <a:solidFill>
              <a:schemeClr val="tx1">
                <a:alpha val="9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Callout 18"/>
          <p:cNvSpPr/>
          <p:nvPr/>
        </p:nvSpPr>
        <p:spPr>
          <a:xfrm>
            <a:off x="441989" y="3505200"/>
            <a:ext cx="7498022" cy="3200399"/>
          </a:xfrm>
          <a:prstGeom prst="wedgeEllipseCallout">
            <a:avLst>
              <a:gd name="adj1" fmla="val 40873"/>
              <a:gd name="adj2" fmla="val -47875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fa-IR" sz="24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(94/5/6): احتمالاً </a:t>
            </a:r>
            <a:r>
              <a:rPr lang="fa-IR" sz="2400" b="1" dirty="0">
                <a:solidFill>
                  <a:schemeClr val="tx1"/>
                </a:solidFill>
                <a:cs typeface="B Mitra" panose="00000400000000000000" pitchFamily="2" charset="-78"/>
              </a:rPr>
              <a:t>در پی حصول نتیجه در مذاکرات هسته‌ای، مردم </a:t>
            </a:r>
            <a:r>
              <a:rPr lang="fa-IR" sz="2400" b="1" u="sng" dirty="0">
                <a:solidFill>
                  <a:schemeClr val="tx1"/>
                </a:solidFill>
                <a:cs typeface="B Mitra" panose="00000400000000000000" pitchFamily="2" charset="-78"/>
              </a:rPr>
              <a:t>دید مثبتی </a:t>
            </a:r>
            <a:r>
              <a:rPr lang="fa-IR" sz="2400" b="1" dirty="0">
                <a:solidFill>
                  <a:schemeClr val="tx1"/>
                </a:solidFill>
                <a:cs typeface="B Mitra" panose="00000400000000000000" pitchFamily="2" charset="-78"/>
              </a:rPr>
              <a:t>نسبت به آینده اقتصاد پیدا کرده‌اند</a:t>
            </a:r>
            <a:r>
              <a:rPr lang="en-US" sz="2400" b="1" dirty="0">
                <a:solidFill>
                  <a:schemeClr val="tx1"/>
                </a:solidFill>
                <a:cs typeface="B Mitra" panose="00000400000000000000" pitchFamily="2" charset="-78"/>
              </a:rPr>
              <a:t>.</a:t>
            </a:r>
          </a:p>
          <a:p>
            <a:pPr algn="r" rtl="1"/>
            <a:r>
              <a:rPr lang="fa-IR" sz="2400" b="1" dirty="0">
                <a:solidFill>
                  <a:schemeClr val="tx1"/>
                </a:solidFill>
                <a:cs typeface="B Mitra" panose="00000400000000000000" pitchFamily="2" charset="-78"/>
              </a:rPr>
              <a:t>این </a:t>
            </a:r>
            <a:r>
              <a:rPr lang="fa-IR" sz="2400" b="1" u="sng" dirty="0" smtClean="0">
                <a:solidFill>
                  <a:schemeClr val="tx1"/>
                </a:solidFill>
                <a:cs typeface="B Mitra" panose="00000400000000000000" pitchFamily="2" charset="-78"/>
              </a:rPr>
              <a:t>خوش‌بینی</a:t>
            </a:r>
            <a:r>
              <a:rPr lang="fa-IR" sz="24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 احتمالاً </a:t>
            </a:r>
            <a:r>
              <a:rPr lang="fa-IR" sz="2400" b="1" dirty="0">
                <a:solidFill>
                  <a:schemeClr val="tx1"/>
                </a:solidFill>
                <a:cs typeface="B Mitra" panose="00000400000000000000" pitchFamily="2" charset="-78"/>
              </a:rPr>
              <a:t>تحرکی مثبت در سمت تقاضا ایجاد خواهد کرد؛ به علاوه این که به کاهش انتظارات تورمی می‌انجامد که برای حفظ روند کاهشی تورم به کمک بانک مرکزی خواهد </a:t>
            </a:r>
            <a:r>
              <a:rPr lang="fa-IR" sz="24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آمد.</a:t>
            </a:r>
            <a:r>
              <a:rPr lang="en-US" sz="2400" dirty="0" smtClean="0"/>
              <a:t>.</a:t>
            </a:r>
            <a:r>
              <a:rPr lang="fa-IR" sz="2400" dirty="0" smtClean="0"/>
              <a:t>.</a:t>
            </a:r>
            <a:endParaRPr lang="en-US" sz="24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593035" y="4325406"/>
            <a:ext cx="7498022" cy="1236370"/>
          </a:xfrm>
          <a:prstGeom prst="wedgeEllipseCallout">
            <a:avLst>
              <a:gd name="adj1" fmla="val 33852"/>
              <a:gd name="adj2" fmla="val 87984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fa-IR" sz="24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(</a:t>
            </a:r>
            <a:r>
              <a:rPr lang="fa-IR" sz="2400" b="1" dirty="0">
                <a:solidFill>
                  <a:schemeClr val="tx1"/>
                </a:solidFill>
                <a:cs typeface="B Mitra" panose="00000400000000000000" pitchFamily="2" charset="-78"/>
              </a:rPr>
              <a:t>94/2/21): موضوع مذاکرات بیشتر از جنبه روانی قابل تامل </a:t>
            </a:r>
            <a:r>
              <a:rPr lang="fa-IR" sz="24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است ...</a:t>
            </a:r>
            <a:endParaRPr lang="en-US" sz="24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-76200" y="3124200"/>
            <a:ext cx="7640650" cy="2552699"/>
          </a:xfrm>
          <a:prstGeom prst="cloudCallout">
            <a:avLst>
              <a:gd name="adj1" fmla="val 57540"/>
              <a:gd name="adj2" fmla="val 3632"/>
            </a:avLst>
          </a:prstGeom>
          <a:solidFill>
            <a:srgbClr val="F7C9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تاکید بر اثرات </a:t>
            </a:r>
            <a:r>
              <a:rPr lang="fa-I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روانی</a:t>
            </a:r>
            <a:r>
              <a:rPr lang="fa-I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مثبت</a:t>
            </a:r>
            <a:r>
              <a:rPr lang="fa-I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مذاکرات</a:t>
            </a:r>
            <a:r>
              <a:rPr lang="fa-I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26201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 animBg="1"/>
      <p:bldP spid="13" grpId="0" animBg="1"/>
      <p:bldP spid="21" grpId="0" animBg="1"/>
      <p:bldP spid="28" grpId="0" animBg="1"/>
      <p:bldP spid="16" grpId="0" animBg="1"/>
      <p:bldP spid="17" grpId="0" animBg="1"/>
      <p:bldP spid="19" grpId="0" animBg="1"/>
      <p:bldP spid="19" grpId="1" animBg="1"/>
      <p:bldP spid="22" grpId="0" animBg="1"/>
      <p:bldP spid="22" grpId="1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228600" y="345834"/>
            <a:ext cx="8915400" cy="1371600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ب. </a:t>
            </a:r>
            <a:r>
              <a:rPr lang="fa-IR" sz="4600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و اثرات روانی آن:</a:t>
            </a:r>
            <a:endParaRPr lang="fa-IR" sz="4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8193740" y="1752600"/>
            <a:ext cx="1219199" cy="4572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371600" y="2133600"/>
            <a:ext cx="71628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3500" b="1" dirty="0" smtClean="0">
                <a:solidFill>
                  <a:schemeClr val="tx1"/>
                </a:solidFill>
                <a:cs typeface="B Mitra" pitchFamily="2" charset="-78"/>
              </a:rPr>
              <a:t>ب-2. اثرات سوء روان درمانی اقتصاد!!!</a:t>
            </a:r>
          </a:p>
        </p:txBody>
      </p:sp>
      <p:sp>
        <p:nvSpPr>
          <p:cNvPr id="19" name="Oval Callout 18"/>
          <p:cNvSpPr/>
          <p:nvPr/>
        </p:nvSpPr>
        <p:spPr>
          <a:xfrm>
            <a:off x="-228600" y="3075179"/>
            <a:ext cx="6467082" cy="1614055"/>
          </a:xfrm>
          <a:prstGeom prst="wedgeEllipseCallout">
            <a:avLst>
              <a:gd name="adj1" fmla="val 51256"/>
              <a:gd name="adj2" fmla="val -74484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fa-IR" sz="30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الف. روان درمانی باعث افزایش شکنندگی اقتصاد می شود؛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228600" y="3097021"/>
            <a:ext cx="8346139" cy="3684779"/>
          </a:xfrm>
          <a:prstGeom prst="cloudCallout">
            <a:avLst>
              <a:gd name="adj1" fmla="val 31247"/>
              <a:gd name="adj2" fmla="val -5754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fa-IR" sz="3200" b="1" dirty="0">
                <a:solidFill>
                  <a:schemeClr val="tx1"/>
                </a:solidFill>
                <a:cs typeface="B Mitra" panose="00000400000000000000" pitchFamily="2" charset="-78"/>
              </a:rPr>
              <a:t>روان درمانی در این معنا: </a:t>
            </a:r>
            <a:r>
              <a:rPr lang="fa-IR" sz="4600" dirty="0" smtClean="0">
                <a:solidFill>
                  <a:srgbClr val="FF0000"/>
                </a:solidFill>
                <a:cs typeface="B Bardiya" panose="00000700000000000000" pitchFamily="2" charset="-78"/>
              </a:rPr>
              <a:t>فریب</a:t>
            </a:r>
            <a:r>
              <a:rPr lang="fa-IR" sz="32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 اذهان </a:t>
            </a:r>
            <a:r>
              <a:rPr lang="fa-IR" sz="3200" b="1" dirty="0">
                <a:solidFill>
                  <a:schemeClr val="tx1"/>
                </a:solidFill>
                <a:cs typeface="B Mitra" panose="00000400000000000000" pitchFamily="2" charset="-78"/>
              </a:rPr>
              <a:t>عمومی</a:t>
            </a:r>
            <a:r>
              <a:rPr lang="fa-IR" sz="32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!</a:t>
            </a:r>
            <a:endParaRPr lang="fa-IR" sz="3200" b="1" dirty="0">
              <a:solidFill>
                <a:schemeClr val="tx1"/>
              </a:solidFill>
              <a:cs typeface="B Mitra" panose="00000400000000000000" pitchFamily="2" charset="-78"/>
            </a:endParaRPr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fa-IR" sz="3200" b="1" dirty="0">
                <a:solidFill>
                  <a:schemeClr val="tx1"/>
                </a:solidFill>
                <a:cs typeface="B Mitra" panose="00000400000000000000" pitchFamily="2" charset="-78"/>
              </a:rPr>
              <a:t>ایجاد تصورات </a:t>
            </a:r>
            <a:r>
              <a:rPr lang="fa-IR" sz="4600" dirty="0">
                <a:solidFill>
                  <a:srgbClr val="FF0000"/>
                </a:solidFill>
                <a:cs typeface="B Bardiya" panose="00000700000000000000" pitchFamily="2" charset="-78"/>
              </a:rPr>
              <a:t>غیر واقعی</a:t>
            </a:r>
            <a:r>
              <a:rPr lang="fa-IR" sz="3200" b="1" dirty="0">
                <a:solidFill>
                  <a:schemeClr val="tx1"/>
                </a:solidFill>
                <a:cs typeface="B Mitra" panose="00000400000000000000" pitchFamily="2" charset="-78"/>
              </a:rPr>
              <a:t>!!! </a:t>
            </a:r>
            <a:br>
              <a:rPr lang="fa-IR" sz="3200" b="1" dirty="0">
                <a:solidFill>
                  <a:schemeClr val="tx1"/>
                </a:solidFill>
                <a:cs typeface="B Mitra" panose="00000400000000000000" pitchFamily="2" charset="-78"/>
              </a:rPr>
            </a:br>
            <a:r>
              <a:rPr lang="fa-IR" sz="3200" b="1" dirty="0">
                <a:solidFill>
                  <a:schemeClr val="tx1"/>
                </a:solidFill>
                <a:cs typeface="B Mitra" panose="00000400000000000000" pitchFamily="2" charset="-78"/>
              </a:rPr>
              <a:t>(</a:t>
            </a:r>
            <a:r>
              <a:rPr lang="fa-IR" sz="4600" dirty="0">
                <a:solidFill>
                  <a:srgbClr val="FF0000"/>
                </a:solidFill>
                <a:cs typeface="B Bardiya" panose="00000700000000000000" pitchFamily="2" charset="-78"/>
              </a:rPr>
              <a:t>توهماتی</a:t>
            </a:r>
            <a:r>
              <a:rPr lang="fa-IR" sz="3200" b="1" dirty="0">
                <a:solidFill>
                  <a:schemeClr val="tx1"/>
                </a:solidFill>
                <a:cs typeface="B Mitra" panose="00000400000000000000" pitchFamily="2" charset="-78"/>
              </a:rPr>
              <a:t> خارج از واقعیت!)</a:t>
            </a:r>
            <a:r>
              <a:rPr lang="fa-IR" sz="3200" dirty="0"/>
              <a:t>.</a:t>
            </a:r>
            <a:endParaRPr lang="en-US" sz="32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903535" y="4966855"/>
            <a:ext cx="7879022" cy="1614055"/>
          </a:xfrm>
          <a:prstGeom prst="wedgeEllipseCallout">
            <a:avLst>
              <a:gd name="adj1" fmla="val 27158"/>
              <a:gd name="adj2" fmla="val -189505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fa-IR" sz="30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ب. رشد با ثبات محصول تقویت</a:t>
            </a:r>
            <a:r>
              <a:rPr lang="fa-IR" sz="3000" b="1" dirty="0" smtClean="0">
                <a:solidFill>
                  <a:srgbClr val="00B050"/>
                </a:solidFill>
                <a:cs typeface="B Mitra" panose="00000400000000000000" pitchFamily="2" charset="-78"/>
              </a:rPr>
              <a:t>"</a:t>
            </a:r>
            <a:r>
              <a:rPr lang="fa-IR" sz="3000" b="1" dirty="0" smtClean="0">
                <a:solidFill>
                  <a:srgbClr val="7030A0"/>
                </a:solidFill>
                <a:cs typeface="B Mitra" panose="00000400000000000000" pitchFamily="2" charset="-78"/>
              </a:rPr>
              <a:t>شناخت</a:t>
            </a:r>
            <a:r>
              <a:rPr lang="fa-IR" sz="3000" b="1" dirty="0" smtClean="0">
                <a:solidFill>
                  <a:srgbClr val="00B050"/>
                </a:solidFill>
                <a:cs typeface="B Mitra" panose="00000400000000000000" pitchFamily="2" charset="-78"/>
              </a:rPr>
              <a:t>" </a:t>
            </a:r>
            <a:r>
              <a:rPr lang="fa-IR" sz="30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است، نه "</a:t>
            </a:r>
            <a:r>
              <a:rPr lang="fa-IR" sz="3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توهم</a:t>
            </a:r>
            <a:r>
              <a:rPr lang="fa-IR" sz="30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!"</a:t>
            </a:r>
            <a:r>
              <a:rPr lang="fa-IR" sz="3000" dirty="0" smtClean="0"/>
              <a:t>.</a:t>
            </a:r>
            <a:endParaRPr lang="en-US" sz="30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9" name="Action Button: Forward or Next 8">
            <a:hlinkClick r:id="rId2" action="ppaction://hlinksldjump" highlightClick="1"/>
          </p:cNvPr>
          <p:cNvSpPr/>
          <p:nvPr/>
        </p:nvSpPr>
        <p:spPr>
          <a:xfrm>
            <a:off x="117764" y="89796"/>
            <a:ext cx="609600" cy="3674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169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19" grpId="1" animBg="1"/>
      <p:bldP spid="12" grpId="0" animBg="1"/>
      <p:bldP spid="12" grpId="1" animBg="1"/>
      <p:bldP spid="14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4102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781300" y="266700"/>
            <a:ext cx="3543300" cy="685799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فهرست مطالب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1361209"/>
            <a:ext cx="8305800" cy="1447799"/>
          </a:xfrm>
          <a:prstGeom prst="rect">
            <a:avLst/>
          </a:prstGeom>
          <a:solidFill>
            <a:srgbClr val="EF91DD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مبحث اول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: </a:t>
            </a:r>
            <a:b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انتظارات دولتمردان از مذاکرات (برجام)؟!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3200400"/>
            <a:ext cx="8305800" cy="1447799"/>
          </a:xfrm>
          <a:prstGeom prst="rect">
            <a:avLst/>
          </a:prstGeom>
          <a:solidFill>
            <a:srgbClr val="EF91DD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مبحث دوم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: </a:t>
            </a:r>
            <a:b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مجاری تاثیر مذاکرات (برجام) بر اقتصاد؟!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5105401"/>
            <a:ext cx="8305800" cy="1447799"/>
          </a:xfrm>
          <a:prstGeom prst="rect">
            <a:avLst/>
          </a:prstGeom>
          <a:solidFill>
            <a:srgbClr val="EF91DD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مبحث سوم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: </a:t>
            </a:r>
            <a:b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اثرات مذاکرات (برجام) بر اقتصاد: جمع بندی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38595" y="4314825"/>
            <a:ext cx="8453005" cy="1123950"/>
          </a:xfrm>
          <a:prstGeom prst="wedgeEllipseCallout">
            <a:avLst>
              <a:gd name="adj1" fmla="val -34295"/>
              <a:gd name="adj2" fmla="val 73966"/>
            </a:avLst>
          </a:prstGeom>
          <a:solidFill>
            <a:schemeClr val="accent1">
              <a:lumMod val="20000"/>
              <a:lumOff val="80000"/>
            </a:schemeClr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b="1" dirty="0" smtClean="0">
                <a:solidFill>
                  <a:srgbClr val="7030A0"/>
                </a:solidFill>
                <a:cs typeface="B Mitra" panose="00000400000000000000" pitchFamily="2" charset="-78"/>
              </a:rPr>
              <a:t>عملکرد دولت یازدهم در </a:t>
            </a:r>
            <a:r>
              <a:rPr lang="fa-IR" sz="4000" b="1" dirty="0" smtClean="0">
                <a:solidFill>
                  <a:srgbClr val="002060"/>
                </a:solidFill>
                <a:cs typeface="B Mitra" panose="00000400000000000000" pitchFamily="2" charset="-78"/>
              </a:rPr>
              <a:t>اقتصاد مقاومتی</a:t>
            </a:r>
            <a:r>
              <a:rPr lang="fa-IR" sz="3000" b="1" dirty="0" smtClean="0">
                <a:solidFill>
                  <a:srgbClr val="7030A0"/>
                </a:solidFill>
                <a:cs typeface="B Mitra" panose="00000400000000000000" pitchFamily="2" charset="-78"/>
              </a:rPr>
              <a:t>!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120485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7" grpId="0" animBg="1"/>
      <p:bldP spid="8" grpId="0" animBg="1"/>
      <p:bldP spid="11" grpId="0" animBg="1"/>
      <p:bldP spid="11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228600" y="345834"/>
            <a:ext cx="8915400" cy="1371600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ب. </a:t>
            </a:r>
            <a:r>
              <a:rPr lang="fa-IR" sz="4600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و اثرات روانی آن:</a:t>
            </a:r>
            <a:endParaRPr lang="fa-IR" sz="4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8193740" y="1752600"/>
            <a:ext cx="1219199" cy="4572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8574739" y="4205380"/>
            <a:ext cx="498893" cy="428439"/>
          </a:xfrm>
          <a:prstGeom prst="rightArrow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371600" y="2133600"/>
            <a:ext cx="71628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3500" b="1" dirty="0" smtClean="0">
                <a:solidFill>
                  <a:schemeClr val="tx1"/>
                </a:solidFill>
                <a:cs typeface="B Mitra" pitchFamily="2" charset="-78"/>
              </a:rPr>
              <a:t>ب-3. اثرات </a:t>
            </a:r>
            <a:r>
              <a:rPr lang="fa-IR" sz="4600" dirty="0">
                <a:solidFill>
                  <a:srgbClr val="7030A0"/>
                </a:solidFill>
                <a:cs typeface="B Bardiya" panose="00000700000000000000" pitchFamily="2" charset="-78"/>
              </a:rPr>
              <a:t>روانی منفی </a:t>
            </a:r>
            <a:r>
              <a:rPr lang="fa-IR" sz="3500" b="1" dirty="0" smtClean="0">
                <a:solidFill>
                  <a:schemeClr val="tx1"/>
                </a:solidFill>
                <a:cs typeface="B Mitra" pitchFamily="2" charset="-78"/>
              </a:rPr>
              <a:t>جریان </a:t>
            </a:r>
            <a:r>
              <a:rPr lang="fa-IR" sz="4600" dirty="0">
                <a:solidFill>
                  <a:srgbClr val="FF0000"/>
                </a:solidFill>
                <a:cs typeface="B Bardiya" panose="00000700000000000000" pitchFamily="2" charset="-78"/>
              </a:rPr>
              <a:t>مذاکرات</a:t>
            </a:r>
            <a:r>
              <a:rPr lang="fa-IR" sz="3500" b="1" dirty="0" smtClean="0">
                <a:solidFill>
                  <a:schemeClr val="tx1"/>
                </a:solidFill>
                <a:cs typeface="B Mitra" pitchFamily="2" charset="-78"/>
              </a:rPr>
              <a:t>: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886200" y="3124201"/>
            <a:ext cx="4191000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1. اثرات منفی بر بازار بورس: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86200" y="4170745"/>
            <a:ext cx="4139651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2. اثرات منفی بر بازار مسکن: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7" name="Left Brace 16"/>
          <p:cNvSpPr/>
          <p:nvPr/>
        </p:nvSpPr>
        <p:spPr>
          <a:xfrm flipH="1">
            <a:off x="8001000" y="2895600"/>
            <a:ext cx="512750" cy="3276599"/>
          </a:xfrm>
          <a:prstGeom prst="leftBrace">
            <a:avLst>
              <a:gd name="adj1" fmla="val 8333"/>
              <a:gd name="adj2" fmla="val 46994"/>
            </a:avLst>
          </a:prstGeom>
          <a:ln w="38100">
            <a:solidFill>
              <a:schemeClr val="tx1">
                <a:alpha val="9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Callout 18"/>
          <p:cNvSpPr/>
          <p:nvPr/>
        </p:nvSpPr>
        <p:spPr>
          <a:xfrm>
            <a:off x="-30494" y="3810000"/>
            <a:ext cx="8336294" cy="1856772"/>
          </a:xfrm>
          <a:prstGeom prst="wedgeEllipseCallout">
            <a:avLst>
              <a:gd name="adj1" fmla="val 39982"/>
              <a:gd name="adj2" fmla="val -54590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جهش بورس در ایام توافقات (ژنو- لوزان- برجام) و سقوط آن مدتی پس از توافق؛</a:t>
            </a:r>
            <a:endParaRPr lang="en-US" sz="2400" b="1" dirty="0">
              <a:solidFill>
                <a:schemeClr val="tx1"/>
              </a:solidFill>
              <a:cs typeface="B Mitra" panose="00000400000000000000" pitchFamily="2" charset="-78"/>
            </a:endParaRPr>
          </a:p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بی تفاوتی بورس نسبت به مذاکرات طی نه ماه اخیر؛</a:t>
            </a:r>
            <a:endParaRPr lang="en-US" sz="24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86200" y="5257800"/>
            <a:ext cx="41286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3. اثرات منفی بر سرمایه گذاری: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1" name="Action Button: Forward or Next 10">
            <a:hlinkClick r:id="rId2" action="ppaction://hlinksldjump" highlightClick="1"/>
          </p:cNvPr>
          <p:cNvSpPr/>
          <p:nvPr/>
        </p:nvSpPr>
        <p:spPr>
          <a:xfrm>
            <a:off x="117764" y="89796"/>
            <a:ext cx="609600" cy="3674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636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21" grpId="0" animBg="1"/>
      <p:bldP spid="28" grpId="0" animBg="1"/>
      <p:bldP spid="16" grpId="0" animBg="1"/>
      <p:bldP spid="17" grpId="0" animBg="1"/>
      <p:bldP spid="19" grpId="0" animBg="1"/>
      <p:bldP spid="19" grpId="1" animBg="1"/>
      <p:bldP spid="12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228600" y="345834"/>
            <a:ext cx="8915400" cy="1371600"/>
          </a:xfrm>
          <a:prstGeom prst="cloudCallou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ج. سایر اثرات </a:t>
            </a:r>
            <a:r>
              <a:rPr lang="fa-IR" sz="6500" dirty="0" smtClean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8193740" y="1752600"/>
            <a:ext cx="1219199" cy="4572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38200" y="2133600"/>
            <a:ext cx="76962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3500" b="1" dirty="0" smtClean="0">
                <a:solidFill>
                  <a:schemeClr val="tx1"/>
                </a:solidFill>
                <a:cs typeface="B Mitra" pitchFamily="2" charset="-78"/>
              </a:rPr>
              <a:t>بی تفاوتی دولت نسبت به مسائل بنیادین اقتصاد: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431999" y="3334807"/>
            <a:ext cx="5859944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noProof="0" dirty="0" smtClean="0">
                <a:solidFill>
                  <a:schemeClr val="tx1"/>
                </a:solidFill>
                <a:cs typeface="B Zar" pitchFamily="2" charset="-78"/>
              </a:rPr>
              <a:t>1. برنامه های ناکارآمد در زمینه اقتصاد مقاومتی؛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24543" y="4114801"/>
            <a:ext cx="58812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2. انحراف برنامه ها از اقتصاد مقاومتی؛</a:t>
            </a:r>
            <a:endParaRPr kumimoji="0" lang="fa-I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Zar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424543" y="4876801"/>
            <a:ext cx="5881257" cy="68579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a-IR" sz="2700" b="1" dirty="0" smtClean="0">
                <a:solidFill>
                  <a:schemeClr val="tx1"/>
                </a:solidFill>
                <a:cs typeface="B Zar" pitchFamily="2" charset="-78"/>
              </a:rPr>
              <a:t>3. </a:t>
            </a:r>
            <a:r>
              <a:rPr lang="fa-IR" sz="2700" b="1" dirty="0">
                <a:solidFill>
                  <a:schemeClr val="tx1"/>
                </a:solidFill>
                <a:cs typeface="B Zar" pitchFamily="2" charset="-78"/>
              </a:rPr>
              <a:t>اقدامات ضد اقتصاد مقاومتی</a:t>
            </a:r>
          </a:p>
        </p:txBody>
      </p:sp>
      <p:sp>
        <p:nvSpPr>
          <p:cNvPr id="19" name="Oval Callout 18"/>
          <p:cNvSpPr/>
          <p:nvPr/>
        </p:nvSpPr>
        <p:spPr>
          <a:xfrm>
            <a:off x="228600" y="971327"/>
            <a:ext cx="5867400" cy="1247659"/>
          </a:xfrm>
          <a:prstGeom prst="wedgeEllipseCallout">
            <a:avLst>
              <a:gd name="adj1" fmla="val 45924"/>
              <a:gd name="adj2" fmla="val 53870"/>
            </a:avLst>
          </a:prstGeom>
          <a:solidFill>
            <a:srgbClr val="FFFF99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بی توجهی به اقتصاد مقاومتی!</a:t>
            </a:r>
            <a:endParaRPr lang="en-US" sz="30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9" name="Action Button: Forward or Next 8">
            <a:hlinkClick r:id="rId2" action="ppaction://hlinksldjump" highlightClick="1"/>
          </p:cNvPr>
          <p:cNvSpPr/>
          <p:nvPr/>
        </p:nvSpPr>
        <p:spPr>
          <a:xfrm>
            <a:off x="117764" y="89796"/>
            <a:ext cx="609600" cy="3674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57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 animBg="1"/>
      <p:bldP spid="21" grpId="0" animBg="1"/>
      <p:bldP spid="28" grpId="0" animBg="1"/>
      <p:bldP spid="12" grpId="0" animBg="1"/>
      <p:bldP spid="14" grpId="0" animBg="1"/>
      <p:bldP spid="19" grpId="0" animBg="1"/>
      <p:bldP spid="19" grpId="1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102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l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" y="152399"/>
            <a:ext cx="8763000" cy="1248769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مجموعه برنامه های خاص دولت یازدهم</a:t>
            </a:r>
            <a:b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                                     در ارتباط با 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اقتصاد </a:t>
            </a: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مقاومتی </a:t>
            </a:r>
            <a:r>
              <a:rPr lang="fa-IR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(ادامه)</a:t>
            </a:r>
            <a:r>
              <a:rPr lang="fa-IR" sz="2500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:</a:t>
            </a:r>
          </a:p>
        </p:txBody>
      </p:sp>
      <p:sp>
        <p:nvSpPr>
          <p:cNvPr id="32" name="Right Arrow 31"/>
          <p:cNvSpPr/>
          <p:nvPr/>
        </p:nvSpPr>
        <p:spPr>
          <a:xfrm rot="5400000">
            <a:off x="4064017" y="2036285"/>
            <a:ext cx="1689199" cy="393565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Callout 13"/>
          <p:cNvSpPr/>
          <p:nvPr/>
        </p:nvSpPr>
        <p:spPr>
          <a:xfrm flipH="1">
            <a:off x="1943100" y="3077667"/>
            <a:ext cx="5333999" cy="1371600"/>
          </a:xfrm>
          <a:prstGeom prst="cloudCallout">
            <a:avLst>
              <a:gd name="adj1" fmla="val -15474"/>
              <a:gd name="adj2" fmla="val -44426"/>
            </a:avLst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ارزیابی برنامه ها:</a:t>
            </a:r>
            <a:endParaRPr lang="fa-I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214312" y="4587876"/>
            <a:ext cx="5195887" cy="1523008"/>
          </a:xfrm>
          <a:prstGeom prst="wedgeEllipseCallout">
            <a:avLst>
              <a:gd name="adj1" fmla="val 39418"/>
              <a:gd name="adj2" fmla="val -56684"/>
            </a:avLst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1.  انحراف (</a:t>
            </a:r>
            <a:r>
              <a:rPr lang="fa-IR" sz="2800" b="1" u="sng" dirty="0" smtClean="0">
                <a:solidFill>
                  <a:schemeClr val="tx1"/>
                </a:solidFill>
                <a:cs typeface="B Zar" panose="00000400000000000000" pitchFamily="2" charset="-78"/>
              </a:rPr>
              <a:t>ضدیت)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 برخی برنامه ها با اقتصاد مقاومتی؛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86165" y="1417836"/>
            <a:ext cx="4191000" cy="1123950"/>
          </a:xfrm>
          <a:prstGeom prst="wedgeEllipseCallout">
            <a:avLst>
              <a:gd name="adj1" fmla="val 35842"/>
              <a:gd name="adj2" fmla="val 87525"/>
            </a:avLst>
          </a:prstGeom>
          <a:solidFill>
            <a:schemeClr val="accent3">
              <a:lumMod val="40000"/>
              <a:lumOff val="60000"/>
            </a:schemeClr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3. </a:t>
            </a:r>
            <a:r>
              <a:rPr lang="fa-IR" sz="2800" b="1" u="sng" dirty="0" smtClean="0">
                <a:solidFill>
                  <a:schemeClr val="tx1"/>
                </a:solidFill>
                <a:cs typeface="B Zar" panose="00000400000000000000" pitchFamily="2" charset="-78"/>
              </a:rPr>
              <a:t>عدم </a:t>
            </a:r>
            <a:r>
              <a:rPr lang="fa-IR" sz="2800" b="1" u="sng" dirty="0">
                <a:solidFill>
                  <a:schemeClr val="tx1"/>
                </a:solidFill>
                <a:cs typeface="B Zar" panose="00000400000000000000" pitchFamily="2" charset="-78"/>
              </a:rPr>
              <a:t>اجرای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بسیاری برنامه های مناسب!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5067299" y="4786512"/>
            <a:ext cx="3994528" cy="1523008"/>
          </a:xfrm>
          <a:prstGeom prst="wedgeEllipseCallout">
            <a:avLst>
              <a:gd name="adj1" fmla="val -28998"/>
              <a:gd name="adj2" fmla="val -79427"/>
            </a:avLst>
          </a:prstGeom>
          <a:solidFill>
            <a:schemeClr val="accent5">
              <a:lumMod val="40000"/>
              <a:lumOff val="60000"/>
            </a:schemeClr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2. برخی پروژه ها </a:t>
            </a:r>
            <a:r>
              <a:rPr lang="fa-IR" sz="2800" b="1" u="sng" dirty="0" smtClean="0">
                <a:solidFill>
                  <a:schemeClr val="tx1"/>
                </a:solidFill>
                <a:cs typeface="B Zar" panose="00000400000000000000" pitchFamily="2" charset="-78"/>
              </a:rPr>
              <a:t>بسیار کلی 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هستند!!!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638800" y="3962399"/>
            <a:ext cx="3278464" cy="5306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>
              <a:spcAft>
                <a:spcPts val="1200"/>
              </a:spcAft>
            </a:pPr>
            <a:r>
              <a:rPr lang="fa-IR" sz="2200" b="1" dirty="0" smtClean="0">
                <a:solidFill>
                  <a:schemeClr val="tx1"/>
                </a:solidFill>
                <a:cs typeface="B Zar" pitchFamily="2" charset="-78"/>
              </a:rPr>
              <a:t>اصلاح نظام پولی و بانکی!</a:t>
            </a:r>
          </a:p>
        </p:txBody>
      </p:sp>
      <p:sp>
        <p:nvSpPr>
          <p:cNvPr id="19" name="Right Arrow 18"/>
          <p:cNvSpPr/>
          <p:nvPr/>
        </p:nvSpPr>
        <p:spPr>
          <a:xfrm rot="5400000" flipH="1">
            <a:off x="7511009" y="4559951"/>
            <a:ext cx="457671" cy="38836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638800" y="3431777"/>
            <a:ext cx="3276600" cy="5306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>
              <a:spcAft>
                <a:spcPts val="1200"/>
              </a:spcAft>
            </a:pPr>
            <a:r>
              <a:rPr lang="fa-IR" sz="2200" b="1" dirty="0" smtClean="0">
                <a:solidFill>
                  <a:schemeClr val="tx1"/>
                </a:solidFill>
                <a:cs typeface="B Zar" pitchFamily="2" charset="-78"/>
              </a:rPr>
              <a:t>رونق بخش مسکن!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638800" y="2895600"/>
            <a:ext cx="3278464" cy="5306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>
              <a:spcAft>
                <a:spcPts val="1200"/>
              </a:spcAft>
            </a:pPr>
            <a:r>
              <a:rPr lang="fa-IR" sz="2200" b="1" dirty="0" smtClean="0">
                <a:solidFill>
                  <a:schemeClr val="tx1"/>
                </a:solidFill>
                <a:cs typeface="B Zar" pitchFamily="2" charset="-78"/>
              </a:rPr>
              <a:t>اصلاح ساختار کلان دولت و ...</a:t>
            </a:r>
          </a:p>
        </p:txBody>
      </p:sp>
      <p:sp>
        <p:nvSpPr>
          <p:cNvPr id="24" name="Right Arrow 23"/>
          <p:cNvSpPr/>
          <p:nvPr/>
        </p:nvSpPr>
        <p:spPr>
          <a:xfrm rot="16200000" flipH="1">
            <a:off x="1862267" y="2520579"/>
            <a:ext cx="457671" cy="2960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04799" y="2918551"/>
            <a:ext cx="3278464" cy="6900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>
              <a:spcAft>
                <a:spcPts val="1200"/>
              </a:spcAft>
            </a:pPr>
            <a:r>
              <a:rPr lang="fa-IR" sz="2200" b="1" dirty="0" smtClean="0">
                <a:solidFill>
                  <a:schemeClr val="tx1"/>
                </a:solidFill>
                <a:cs typeface="B Zar" pitchFamily="2" charset="-78"/>
              </a:rPr>
              <a:t>مثال: از 7500 واحد، چه تعداد وام گرفته اند!!!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04800" y="3653364"/>
            <a:ext cx="3278464" cy="491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>
              <a:spcAft>
                <a:spcPts val="1200"/>
              </a:spcAft>
            </a:pPr>
            <a:r>
              <a:rPr lang="fa-IR" sz="2200" b="1" dirty="0" smtClean="0">
                <a:solidFill>
                  <a:schemeClr val="tx1"/>
                </a:solidFill>
                <a:cs typeface="B Zar" pitchFamily="2" charset="-78"/>
              </a:rPr>
              <a:t>بسیاری هنوز شروع نشده اند!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04799" y="4191000"/>
            <a:ext cx="3619499" cy="491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>
              <a:spcAft>
                <a:spcPts val="1200"/>
              </a:spcAft>
            </a:pPr>
            <a:r>
              <a:rPr lang="fa-IR" sz="2200" b="1" dirty="0" smtClean="0">
                <a:solidFill>
                  <a:schemeClr val="tx1"/>
                </a:solidFill>
                <a:cs typeface="B Zar" pitchFamily="2" charset="-78"/>
              </a:rPr>
              <a:t>دستگاه ها حاضر به گزارش نیستند!</a:t>
            </a:r>
          </a:p>
        </p:txBody>
      </p:sp>
      <p:sp>
        <p:nvSpPr>
          <p:cNvPr id="21" name="Action Button: Forward or Next 20">
            <a:hlinkClick r:id="rId2" action="ppaction://hlinksldjump" highlightClick="1"/>
          </p:cNvPr>
          <p:cNvSpPr/>
          <p:nvPr/>
        </p:nvSpPr>
        <p:spPr>
          <a:xfrm>
            <a:off x="117764" y="89796"/>
            <a:ext cx="609600" cy="3674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099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34" grpId="0" animBg="1"/>
      <p:bldP spid="34" grpId="1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1219200" y="533400"/>
            <a:ext cx="7772399" cy="1371600"/>
          </a:xfrm>
          <a:prstGeom prst="cloudCallout">
            <a:avLst>
              <a:gd name="adj1" fmla="val -15474"/>
              <a:gd name="adj2" fmla="val -44426"/>
            </a:avLst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انواع اقدامات 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منفی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دولت:</a:t>
            </a:r>
            <a:endParaRPr lang="fa-I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7310616" y="2510017"/>
            <a:ext cx="2066567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3276600"/>
            <a:ext cx="8028710" cy="990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fa-IR" sz="4000" b="1" dirty="0" smtClean="0">
                <a:solidFill>
                  <a:schemeClr val="tx1"/>
                </a:solidFill>
                <a:cs typeface="B Titr" pitchFamily="2" charset="-78"/>
              </a:rPr>
              <a:t>الف. </a:t>
            </a:r>
            <a:r>
              <a:rPr lang="fa-IR" sz="5000" b="1" dirty="0">
                <a:solidFill>
                  <a:srgbClr val="FF0000"/>
                </a:solidFill>
                <a:cs typeface="B Bardiya" panose="00000700000000000000" pitchFamily="2" charset="-78"/>
              </a:rPr>
              <a:t>انحراف</a:t>
            </a:r>
            <a:r>
              <a:rPr lang="fa-I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برنامه ها از </a:t>
            </a:r>
            <a:r>
              <a:rPr lang="fa-I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اقتصاد مقاومتی؛</a:t>
            </a:r>
          </a:p>
        </p:txBody>
      </p:sp>
      <p:sp>
        <p:nvSpPr>
          <p:cNvPr id="11" name="Bent-Up Arrow 10"/>
          <p:cNvSpPr/>
          <p:nvPr/>
        </p:nvSpPr>
        <p:spPr>
          <a:xfrm rot="5400000" flipV="1">
            <a:off x="6979838" y="3135204"/>
            <a:ext cx="3316941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6200" y="4495800"/>
            <a:ext cx="8267699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fa-IR" sz="4000" b="1" dirty="0" smtClean="0">
                <a:solidFill>
                  <a:schemeClr val="tx1"/>
                </a:solidFill>
                <a:cs typeface="B Titr" pitchFamily="2" charset="-78"/>
              </a:rPr>
              <a:t>ب. </a:t>
            </a:r>
            <a:r>
              <a:rPr lang="fa-IR" sz="5000" b="1" dirty="0" smtClean="0">
                <a:solidFill>
                  <a:srgbClr val="FF0000"/>
                </a:solidFill>
                <a:cs typeface="B Bardiya" panose="00000700000000000000" pitchFamily="2" charset="-78"/>
              </a:rPr>
              <a:t>ضدیت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اقدامات با اقتصاد </a:t>
            </a:r>
            <a:r>
              <a:rPr lang="fa-I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مقاومتی؛</a:t>
            </a:r>
          </a:p>
        </p:txBody>
      </p:sp>
    </p:spTree>
    <p:extLst>
      <p:ext uri="{BB962C8B-B14F-4D97-AF65-F5344CB8AC3E}">
        <p14:creationId xmlns:p14="http://schemas.microsoft.com/office/powerpoint/2010/main" val="5968283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5626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l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152399"/>
            <a:ext cx="8763000" cy="914401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4400" b="1" dirty="0">
                <a:solidFill>
                  <a:schemeClr val="tx1"/>
                </a:solidFill>
                <a:cs typeface="B Titr" pitchFamily="2" charset="-78"/>
              </a:rPr>
              <a:t>الف. </a:t>
            </a:r>
            <a:r>
              <a:rPr lang="fa-IR" sz="5000" dirty="0" smtClean="0">
                <a:solidFill>
                  <a:srgbClr val="FF0000"/>
                </a:solidFill>
                <a:cs typeface="B Bardiya" panose="00000700000000000000" pitchFamily="2" charset="-78"/>
              </a:rPr>
              <a:t>انحراف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برنامه </a:t>
            </a:r>
            <a:r>
              <a:rPr lang="fa-IR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ها از اقتصاد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مقاومتی: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84380" y="1606780"/>
            <a:ext cx="6952344" cy="1007673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1. تاکید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بر فروش بیشتر نفت خام و در نتیجه وابستگی بیشتر کشور به درآمدهای 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نفتی؛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84380" y="2992073"/>
            <a:ext cx="7299795" cy="837124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2. بزرگنمایی تحریم ها در برنامه ها (تاکید بیش از اندازه بر محدودیت های تجاری!)؛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26425" y="4191001"/>
            <a:ext cx="6934200" cy="609599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3. حساب بیش از اندازه روی منابع سرمایه ای خارجی؛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43564" y="5257800"/>
            <a:ext cx="6934200" cy="609599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4. نگارش برنامه ها با پیش فرض رفع تحریم ها؛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24" name="Bent-Up Arrow 23"/>
          <p:cNvSpPr/>
          <p:nvPr/>
        </p:nvSpPr>
        <p:spPr>
          <a:xfrm rot="5400000" flipV="1">
            <a:off x="7022064" y="1459463"/>
            <a:ext cx="1043474" cy="45719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Bent-Up Arrow 24"/>
          <p:cNvSpPr/>
          <p:nvPr/>
        </p:nvSpPr>
        <p:spPr>
          <a:xfrm rot="5400000" flipV="1">
            <a:off x="6717542" y="2121660"/>
            <a:ext cx="2286001" cy="481084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-Up Arrow 25"/>
          <p:cNvSpPr/>
          <p:nvPr/>
        </p:nvSpPr>
        <p:spPr>
          <a:xfrm rot="5400000" flipV="1">
            <a:off x="6504694" y="2693158"/>
            <a:ext cx="3429000" cy="481084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Bent-Up Arrow 26"/>
          <p:cNvSpPr/>
          <p:nvPr/>
        </p:nvSpPr>
        <p:spPr>
          <a:xfrm rot="5400000" flipV="1">
            <a:off x="6484623" y="3212341"/>
            <a:ext cx="4419600" cy="433317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537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5626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l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152399"/>
            <a:ext cx="8763000" cy="914401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4400" b="1" dirty="0">
                <a:solidFill>
                  <a:schemeClr val="tx1"/>
                </a:solidFill>
                <a:cs typeface="B Titr" pitchFamily="2" charset="-78"/>
              </a:rPr>
              <a:t>الف. </a:t>
            </a:r>
            <a:r>
              <a:rPr lang="fa-IR" sz="5000" dirty="0" smtClean="0">
                <a:solidFill>
                  <a:srgbClr val="FF0000"/>
                </a:solidFill>
                <a:cs typeface="B Bardiya" panose="00000700000000000000" pitchFamily="2" charset="-78"/>
              </a:rPr>
              <a:t>انحراف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برنامه </a:t>
            </a:r>
            <a:r>
              <a:rPr lang="fa-IR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ها از اقتصاد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مقاومتی: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0529" y="1600200"/>
            <a:ext cx="6934200" cy="609599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5. تاکید مطلق بر آزادسازی نرخ ها و قیمت ها؛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3" name="Bent-Up Arrow 12"/>
          <p:cNvSpPr/>
          <p:nvPr/>
        </p:nvSpPr>
        <p:spPr>
          <a:xfrm rot="5400000" flipV="1">
            <a:off x="7364679" y="1398321"/>
            <a:ext cx="791559" cy="433317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70529" y="2398686"/>
            <a:ext cx="7224783" cy="609599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6. غفلت از موضوع شفاف سازی و مبارزه با فساد؛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6" name="Bent-Up Arrow 15"/>
          <p:cNvSpPr/>
          <p:nvPr/>
        </p:nvSpPr>
        <p:spPr>
          <a:xfrm rot="5400000" flipV="1">
            <a:off x="7249971" y="1764541"/>
            <a:ext cx="1524000" cy="433317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70530" y="3200402"/>
            <a:ext cx="7454354" cy="98737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lvl="3"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7.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تعارض برخی از پروژه ها با سیاست های کلان 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اقتصادی </a:t>
            </a:r>
            <a:r>
              <a:rPr lang="fa-IR" sz="22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(مثال: مستثنی نمودن خارجی ها از قیمت گذاری!)؛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22" name="Bent-Up Arrow 21"/>
          <p:cNvSpPr/>
          <p:nvPr/>
        </p:nvSpPr>
        <p:spPr>
          <a:xfrm rot="5400000" flipV="1">
            <a:off x="7078684" y="2165399"/>
            <a:ext cx="2325715" cy="433317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70529" y="4267200"/>
            <a:ext cx="7682955" cy="73244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lvl="3"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8. بی توجهی به مقاوم سازی اقتصاد و مساله تهدیدها!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28" name="Bent-Up Arrow 27"/>
          <p:cNvSpPr/>
          <p:nvPr/>
        </p:nvSpPr>
        <p:spPr>
          <a:xfrm rot="5400000" flipV="1">
            <a:off x="6696070" y="2776613"/>
            <a:ext cx="3548143" cy="433317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799129" y="5105400"/>
            <a:ext cx="7682955" cy="73244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lvl="3"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......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0" name="Bent-Up Arrow 29"/>
          <p:cNvSpPr/>
          <p:nvPr/>
        </p:nvSpPr>
        <p:spPr>
          <a:xfrm rot="5400000" flipV="1">
            <a:off x="6505570" y="3195713"/>
            <a:ext cx="4386344" cy="433317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Forward or Next 17">
            <a:hlinkClick r:id="rId2" action="ppaction://hlinksldjump" highlightClick="1"/>
          </p:cNvPr>
          <p:cNvSpPr/>
          <p:nvPr/>
        </p:nvSpPr>
        <p:spPr>
          <a:xfrm>
            <a:off x="117764" y="89796"/>
            <a:ext cx="609600" cy="3674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148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8" grpId="0" animBg="1"/>
      <p:bldP spid="29" grpId="0" animBg="1"/>
      <p:bldP spid="30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102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l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000" y="152400"/>
            <a:ext cx="5562600" cy="8382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4400" b="1" dirty="0">
                <a:solidFill>
                  <a:schemeClr val="tx1"/>
                </a:solidFill>
                <a:cs typeface="B Titr" pitchFamily="2" charset="-78"/>
              </a:rPr>
              <a:t>ب. </a:t>
            </a:r>
            <a:r>
              <a:rPr lang="fa-IR" sz="7000" dirty="0">
                <a:solidFill>
                  <a:srgbClr val="FF0000"/>
                </a:solidFill>
                <a:cs typeface="B Bardiya" panose="00000700000000000000" pitchFamily="2" charset="-78"/>
              </a:rPr>
              <a:t>ضد</a:t>
            </a:r>
            <a:r>
              <a:rPr lang="fa-IR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اقتصاد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مقاومتی: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04800" y="5410200"/>
            <a:ext cx="8572501" cy="1143000"/>
          </a:xfrm>
          <a:prstGeom prst="wedgeEllipseCallout">
            <a:avLst>
              <a:gd name="adj1" fmla="val 35826"/>
              <a:gd name="adj2" fmla="val -441575"/>
            </a:avLst>
          </a:prstGeom>
          <a:solidFill>
            <a:schemeClr val="bg2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>محور </a:t>
            </a:r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چهارم:</a:t>
            </a:r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3200" b="1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5000" dirty="0">
                <a:solidFill>
                  <a:srgbClr val="FF0000"/>
                </a:solidFill>
                <a:cs typeface="B Bardiya" panose="00000700000000000000" pitchFamily="2" charset="-78"/>
              </a:rPr>
              <a:t>تخریب</a:t>
            </a:r>
            <a:r>
              <a:rPr lang="fa-IR" sz="5000" dirty="0" smtClean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 </a:t>
            </a:r>
            <a:r>
              <a:rPr lang="fa-IR" sz="5000" dirty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فرهنگ اقتصادی؛</a:t>
            </a:r>
            <a:endParaRPr lang="en-US" sz="5000" dirty="0">
              <a:solidFill>
                <a:schemeClr val="accent4">
                  <a:lumMod val="75000"/>
                </a:schemeClr>
              </a:solidFill>
              <a:cs typeface="B Bardiya" panose="00000700000000000000" pitchFamily="2" charset="-78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228600" y="4191000"/>
            <a:ext cx="8762999" cy="1143000"/>
          </a:xfrm>
          <a:prstGeom prst="wedgeEllipseCallout">
            <a:avLst>
              <a:gd name="adj1" fmla="val 35172"/>
              <a:gd name="adj2" fmla="val -337278"/>
            </a:avLst>
          </a:prstGeom>
          <a:solidFill>
            <a:schemeClr val="bg2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>محور </a:t>
            </a:r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سوم: </a:t>
            </a:r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3200" b="1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4500" dirty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افزایش </a:t>
            </a:r>
            <a:r>
              <a:rPr lang="fa-IR" sz="5000" dirty="0">
                <a:solidFill>
                  <a:srgbClr val="FF0000"/>
                </a:solidFill>
                <a:cs typeface="B Bardiya" panose="00000700000000000000" pitchFamily="2" charset="-78"/>
              </a:rPr>
              <a:t>شکنندگی</a:t>
            </a:r>
            <a:r>
              <a:rPr lang="fa-IR" sz="4500" dirty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 اقتصاد ملی؛</a:t>
            </a:r>
            <a:endParaRPr lang="en-US" sz="4500" dirty="0">
              <a:solidFill>
                <a:schemeClr val="accent4">
                  <a:lumMod val="75000"/>
                </a:schemeClr>
              </a:solidFill>
              <a:cs typeface="B Bardiya" panose="00000700000000000000" pitchFamily="2" charset="-78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04800" y="2895600"/>
            <a:ext cx="8572501" cy="1219200"/>
          </a:xfrm>
          <a:prstGeom prst="wedgeEllipseCallout">
            <a:avLst>
              <a:gd name="adj1" fmla="val 35812"/>
              <a:gd name="adj2" fmla="val -215802"/>
            </a:avLst>
          </a:prstGeom>
          <a:solidFill>
            <a:schemeClr val="bg2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>محور </a:t>
            </a:r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دوم:</a:t>
            </a:r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3200" b="1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5000" dirty="0">
                <a:solidFill>
                  <a:srgbClr val="FF0000"/>
                </a:solidFill>
                <a:cs typeface="B Bardiya" panose="00000700000000000000" pitchFamily="2" charset="-78"/>
              </a:rPr>
              <a:t>تضعیف</a:t>
            </a:r>
            <a:r>
              <a:rPr lang="fa-IR" sz="5000" dirty="0" smtClean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 </a:t>
            </a:r>
            <a:r>
              <a:rPr lang="fa-IR" sz="5000" dirty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تولید </a:t>
            </a:r>
            <a:r>
              <a:rPr lang="fa-IR" sz="5000" dirty="0" smtClean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ملی؛</a:t>
            </a:r>
            <a:endParaRPr lang="en-US" sz="5000" dirty="0">
              <a:solidFill>
                <a:schemeClr val="accent4">
                  <a:lumMod val="75000"/>
                </a:schemeClr>
              </a:solidFill>
              <a:cs typeface="B Bardiya" panose="00000700000000000000" pitchFamily="2" charset="-78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57200" y="1600200"/>
            <a:ext cx="8572501" cy="1219200"/>
          </a:xfrm>
          <a:prstGeom prst="wedgeEllipseCallout">
            <a:avLst>
              <a:gd name="adj1" fmla="val 34357"/>
              <a:gd name="adj2" fmla="val -105575"/>
            </a:avLst>
          </a:prstGeom>
          <a:solidFill>
            <a:schemeClr val="bg2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>محور اول:</a:t>
            </a:r>
            <a:br>
              <a:rPr lang="fa-IR" sz="3200" b="1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5000" dirty="0">
                <a:solidFill>
                  <a:srgbClr val="FF0000"/>
                </a:solidFill>
                <a:cs typeface="B Bardiya" panose="00000700000000000000" pitchFamily="2" charset="-78"/>
              </a:rPr>
              <a:t>تحریف</a:t>
            </a:r>
            <a:r>
              <a:rPr lang="fa-IR" sz="4500" dirty="0" smtClean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 مفهوم اقتصاد مقاومتی؛</a:t>
            </a:r>
            <a:endParaRPr lang="en-US" sz="4500" dirty="0">
              <a:solidFill>
                <a:schemeClr val="accent4">
                  <a:lumMod val="75000"/>
                </a:schemeClr>
              </a:solidFill>
              <a:cs typeface="B Bardiya" panose="00000700000000000000" pitchFamily="2" charset="-78"/>
            </a:endParaRPr>
          </a:p>
        </p:txBody>
      </p:sp>
      <p:sp>
        <p:nvSpPr>
          <p:cNvPr id="8" name="Action Button: Forward or Next 7">
            <a:hlinkClick r:id="rId2" action="ppaction://hlinksldjump" highlightClick="1"/>
          </p:cNvPr>
          <p:cNvSpPr/>
          <p:nvPr/>
        </p:nvSpPr>
        <p:spPr>
          <a:xfrm>
            <a:off x="117764" y="89796"/>
            <a:ext cx="609600" cy="3674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409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 animBg="1"/>
      <p:bldP spid="11" grpId="0" animBg="1"/>
      <p:bldP spid="12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102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l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000" y="152400"/>
            <a:ext cx="5562600" cy="8382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4400" b="1" dirty="0">
                <a:solidFill>
                  <a:schemeClr val="tx1"/>
                </a:solidFill>
                <a:cs typeface="B Titr" pitchFamily="2" charset="-78"/>
              </a:rPr>
              <a:t>ب. </a:t>
            </a:r>
            <a:r>
              <a:rPr lang="fa-IR" sz="7000" dirty="0">
                <a:solidFill>
                  <a:srgbClr val="FF0000"/>
                </a:solidFill>
                <a:cs typeface="B Bardiya" panose="00000700000000000000" pitchFamily="2" charset="-78"/>
              </a:rPr>
              <a:t>ضد</a:t>
            </a:r>
            <a:r>
              <a:rPr lang="fa-IR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اقتصاد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مقاومتی: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57200" y="1295400"/>
            <a:ext cx="8572501" cy="1219200"/>
          </a:xfrm>
          <a:prstGeom prst="wedgeEllipseCallout">
            <a:avLst>
              <a:gd name="adj1" fmla="val 34357"/>
              <a:gd name="adj2" fmla="val -86257"/>
            </a:avLst>
          </a:prstGeom>
          <a:solidFill>
            <a:schemeClr val="bg2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>محور اول:</a:t>
            </a:r>
            <a:br>
              <a:rPr lang="fa-IR" sz="3200" b="1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5000" dirty="0">
                <a:solidFill>
                  <a:srgbClr val="FF0000"/>
                </a:solidFill>
                <a:cs typeface="B Bardiya" panose="00000700000000000000" pitchFamily="2" charset="-78"/>
              </a:rPr>
              <a:t>تحریف</a:t>
            </a:r>
            <a:r>
              <a:rPr lang="fa-IR" sz="4500" dirty="0" smtClean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 مفهوم اقتصاد مقاومتی؛</a:t>
            </a:r>
            <a:endParaRPr lang="en-US" sz="4500" dirty="0">
              <a:solidFill>
                <a:schemeClr val="accent4">
                  <a:lumMod val="75000"/>
                </a:schemeClr>
              </a:solidFill>
              <a:cs typeface="B Bardiya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3236" y="2590800"/>
            <a:ext cx="8652164" cy="6095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3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نهاوندیان (94/6/7): اقتصاد مقاومتی یعنی مسیر مشارکت و سرمایه گذاری مشترک ... </a:t>
            </a:r>
            <a:endParaRPr lang="en-US" sz="23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63236" y="3276601"/>
            <a:ext cx="8652164" cy="6095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3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طیب نیا (93/8/16): اقتصاد مقاومتی... از راه تعامل گسترده با جهان حاصل می شود.</a:t>
            </a:r>
            <a:endParaRPr lang="en-US" sz="23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3236" y="4038600"/>
            <a:ext cx="8652164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3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نعمت زاده (94/5/18): اقتصاد مقاومتی یعنی از ظرفیت های دیپلماسی به وجود آمده بعد از مذاکرات به خوبی استفاده کنیم.</a:t>
            </a:r>
            <a:endParaRPr lang="en-US" sz="23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63236" y="4876800"/>
            <a:ext cx="8652164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3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زنگنه (93/1): اقتصاد مقاومتی از راه صادرات بیشتر نفت و گاز به جهان محقق می شود.</a:t>
            </a:r>
            <a:endParaRPr lang="en-US" sz="23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63236" y="5715001"/>
            <a:ext cx="8652164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3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ترکان (94/1/25): دولت با گسترش فعالیت های دیپلماتیک راه افزایش مبادلات تجاری را گشود که این عین اقتصاد مقاومتی است. </a:t>
            </a:r>
            <a:endParaRPr lang="en-US" sz="23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791016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102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l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000" y="152400"/>
            <a:ext cx="5562600" cy="8382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4400" b="1" dirty="0">
                <a:solidFill>
                  <a:schemeClr val="tx1"/>
                </a:solidFill>
                <a:cs typeface="B Titr" pitchFamily="2" charset="-78"/>
              </a:rPr>
              <a:t>ب. </a:t>
            </a:r>
            <a:r>
              <a:rPr lang="fa-IR" sz="7000" dirty="0">
                <a:solidFill>
                  <a:srgbClr val="FF0000"/>
                </a:solidFill>
                <a:cs typeface="B Bardiya" panose="00000700000000000000" pitchFamily="2" charset="-78"/>
              </a:rPr>
              <a:t>ضد</a:t>
            </a:r>
            <a:r>
              <a:rPr lang="fa-IR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اقتصاد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مقاومتی: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23848" y="1485900"/>
            <a:ext cx="8572501" cy="1219200"/>
          </a:xfrm>
          <a:prstGeom prst="wedgeEllipseCallout">
            <a:avLst>
              <a:gd name="adj1" fmla="val 33549"/>
              <a:gd name="adj2" fmla="val -102166"/>
            </a:avLst>
          </a:prstGeom>
          <a:solidFill>
            <a:schemeClr val="bg2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>محور </a:t>
            </a:r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دوم:</a:t>
            </a:r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3200" b="1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5000" dirty="0">
                <a:solidFill>
                  <a:srgbClr val="FF0000"/>
                </a:solidFill>
                <a:cs typeface="B Bardiya" panose="00000700000000000000" pitchFamily="2" charset="-78"/>
              </a:rPr>
              <a:t>تضعیف </a:t>
            </a:r>
            <a:r>
              <a:rPr lang="fa-IR" sz="5000" dirty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تولید </a:t>
            </a:r>
            <a:r>
              <a:rPr lang="fa-IR" sz="5000" dirty="0" smtClean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ملی؛</a:t>
            </a:r>
            <a:endParaRPr lang="en-US" sz="5000" dirty="0">
              <a:solidFill>
                <a:schemeClr val="accent4">
                  <a:lumMod val="75000"/>
                </a:schemeClr>
              </a:solidFill>
              <a:cs typeface="B Bardiya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848" y="3018430"/>
            <a:ext cx="7536695" cy="102017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1. واردات بیش از اندازه کالا و خدمات (حتی گاهی خدمات پژوهشی در علوم انسانی و فرهنگی!!!)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3" name="Bent-Up Arrow 12"/>
          <p:cNvSpPr/>
          <p:nvPr/>
        </p:nvSpPr>
        <p:spPr>
          <a:xfrm rot="5400000" flipV="1">
            <a:off x="7581901" y="2781301"/>
            <a:ext cx="1143000" cy="45719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3849" y="4085230"/>
            <a:ext cx="7765294" cy="102017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2. واگذاری فعالیت های پیمانکاری به خارجی ها با وجود توان داخلی (مثال: نفت و گاز- کترینگ قطارها)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6" name="Bent-Up Arrow 15"/>
          <p:cNvSpPr/>
          <p:nvPr/>
        </p:nvSpPr>
        <p:spPr>
          <a:xfrm rot="5400000" flipV="1">
            <a:off x="7277101" y="3314702"/>
            <a:ext cx="2209799" cy="45719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3848" y="5152030"/>
            <a:ext cx="7993895" cy="147737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3. تشویق مصرف کالاهای خارجی </a:t>
            </a:r>
            <a:b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(مثال: کارت کالا- تشویق گشایش نمایندگی برندهای خارجی در کشور و ...)</a:t>
            </a:r>
            <a:endParaRPr lang="en-US" sz="24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8" name="Bent-Up Arrow 17"/>
          <p:cNvSpPr/>
          <p:nvPr/>
        </p:nvSpPr>
        <p:spPr>
          <a:xfrm rot="5400000" flipV="1">
            <a:off x="6972300" y="3848101"/>
            <a:ext cx="3276601" cy="45719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Callout 18"/>
          <p:cNvSpPr/>
          <p:nvPr/>
        </p:nvSpPr>
        <p:spPr>
          <a:xfrm flipH="1">
            <a:off x="1066799" y="2918916"/>
            <a:ext cx="6958261" cy="1614985"/>
          </a:xfrm>
          <a:prstGeom prst="cloudCallout">
            <a:avLst>
              <a:gd name="adj1" fmla="val -18148"/>
              <a:gd name="adj2" fmla="val -73719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4. معطل گذاشتن ظرفیت های تولیدی، به امید مذاکرات و سرمایه گذاری خارجی!</a:t>
            </a:r>
          </a:p>
        </p:txBody>
      </p:sp>
    </p:spTree>
    <p:extLst>
      <p:ext uri="{BB962C8B-B14F-4D97-AF65-F5344CB8AC3E}">
        <p14:creationId xmlns:p14="http://schemas.microsoft.com/office/powerpoint/2010/main" val="409779478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102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l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000" y="152400"/>
            <a:ext cx="5562600" cy="8382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4400" b="1" dirty="0">
                <a:solidFill>
                  <a:schemeClr val="tx1"/>
                </a:solidFill>
                <a:cs typeface="B Titr" pitchFamily="2" charset="-78"/>
              </a:rPr>
              <a:t>ب. </a:t>
            </a:r>
            <a:r>
              <a:rPr lang="fa-IR" sz="7000" dirty="0">
                <a:solidFill>
                  <a:srgbClr val="FF0000"/>
                </a:solidFill>
                <a:cs typeface="B Bardiya" panose="00000700000000000000" pitchFamily="2" charset="-78"/>
              </a:rPr>
              <a:t>ضد</a:t>
            </a:r>
            <a:r>
              <a:rPr lang="fa-IR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اقتصاد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مقاومتی: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23848" y="1485900"/>
            <a:ext cx="8572501" cy="1219200"/>
          </a:xfrm>
          <a:prstGeom prst="wedgeEllipseCallout">
            <a:avLst>
              <a:gd name="adj1" fmla="val 33549"/>
              <a:gd name="adj2" fmla="val -102166"/>
            </a:avLst>
          </a:prstGeom>
          <a:solidFill>
            <a:schemeClr val="bg2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محور سوم:</a:t>
            </a:r>
            <a:b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4500" dirty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افزایش </a:t>
            </a:r>
            <a:r>
              <a:rPr lang="fa-IR" sz="5000" dirty="0">
                <a:solidFill>
                  <a:srgbClr val="FF0000"/>
                </a:solidFill>
                <a:cs typeface="B Bardiya" panose="00000700000000000000" pitchFamily="2" charset="-78"/>
              </a:rPr>
              <a:t>شکنندگی</a:t>
            </a:r>
            <a:r>
              <a:rPr lang="fa-IR" sz="4500" dirty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 اقتصاد ملی؛</a:t>
            </a:r>
            <a:endParaRPr lang="en-US" sz="4500" dirty="0">
              <a:solidFill>
                <a:schemeClr val="accent4">
                  <a:lumMod val="75000"/>
                </a:schemeClr>
              </a:solidFill>
              <a:cs typeface="B Bardiya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848" y="3018430"/>
            <a:ext cx="7536695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1. بزرگنمایی تحریم ها و ربط دادن همه چیز به تحریم؛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3" name="Bent-Up Arrow 12"/>
          <p:cNvSpPr/>
          <p:nvPr/>
        </p:nvSpPr>
        <p:spPr>
          <a:xfrm rot="5400000" flipV="1">
            <a:off x="7696202" y="2667001"/>
            <a:ext cx="914399" cy="45719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3849" y="3733800"/>
            <a:ext cx="7765294" cy="10201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2. الگوی جدید قراردادهای خارجی و افزایش وابستگی به غربی ها (مثال: قراردادهای نفتی، خودرو، راه آهن و ...)؛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6" name="Bent-Up Arrow 15"/>
          <p:cNvSpPr/>
          <p:nvPr/>
        </p:nvSpPr>
        <p:spPr>
          <a:xfrm rot="5400000" flipV="1">
            <a:off x="7277101" y="3314702"/>
            <a:ext cx="2209799" cy="45719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3848" y="4876800"/>
            <a:ext cx="7993895" cy="10201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3. افزایش وابستگی کشور به فروش نفت خام، به خصوص به کشورهای غربی؛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8" name="Bent-Up Arrow 17"/>
          <p:cNvSpPr/>
          <p:nvPr/>
        </p:nvSpPr>
        <p:spPr>
          <a:xfrm rot="5400000" flipV="1">
            <a:off x="7048501" y="3771901"/>
            <a:ext cx="3124200" cy="45719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2" action="ppaction://hlinksldjump" highlightClick="1"/>
          </p:cNvPr>
          <p:cNvSpPr/>
          <p:nvPr/>
        </p:nvSpPr>
        <p:spPr>
          <a:xfrm>
            <a:off x="259589" y="3184685"/>
            <a:ext cx="609600" cy="367404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4154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6019800" y="381000"/>
            <a:ext cx="2895600" cy="762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مبحث اول:</a:t>
            </a:r>
            <a:endParaRPr lang="en-US" sz="5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152400" y="1981200"/>
            <a:ext cx="8458200" cy="4495800"/>
          </a:xfrm>
          <a:prstGeom prst="cloudCallout">
            <a:avLst>
              <a:gd name="adj1" fmla="val 35893"/>
              <a:gd name="adj2" fmla="val -65422"/>
            </a:avLst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انتظارات</a:t>
            </a:r>
          </a:p>
          <a:p>
            <a:pPr algn="ctr" rtl="1"/>
            <a:r>
              <a:rPr lang="fa-IR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دولتمردان از</a:t>
            </a:r>
          </a:p>
          <a:p>
            <a:pPr rtl="1"/>
            <a:r>
              <a:rPr lang="fa-IR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برجام؟!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144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102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l"/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000" y="152400"/>
            <a:ext cx="5562600" cy="8382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4400" b="1" dirty="0">
                <a:solidFill>
                  <a:schemeClr val="tx1"/>
                </a:solidFill>
                <a:cs typeface="B Titr" pitchFamily="2" charset="-78"/>
              </a:rPr>
              <a:t>ب. </a:t>
            </a:r>
            <a:r>
              <a:rPr lang="fa-IR" sz="7000" dirty="0">
                <a:solidFill>
                  <a:srgbClr val="FF0000"/>
                </a:solidFill>
                <a:cs typeface="B Bardiya" panose="00000700000000000000" pitchFamily="2" charset="-78"/>
              </a:rPr>
              <a:t>ضد</a:t>
            </a:r>
            <a:r>
              <a:rPr lang="fa-IR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اقتصاد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مقاومتی: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23848" y="1485900"/>
            <a:ext cx="8572501" cy="1219200"/>
          </a:xfrm>
          <a:prstGeom prst="wedgeEllipseCallout">
            <a:avLst>
              <a:gd name="adj1" fmla="val 33549"/>
              <a:gd name="adj2" fmla="val -102166"/>
            </a:avLst>
          </a:prstGeom>
          <a:solidFill>
            <a:schemeClr val="bg2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>محور چهارم:</a:t>
            </a:r>
            <a:br>
              <a:rPr lang="fa-IR" sz="3200" b="1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5000" dirty="0">
                <a:solidFill>
                  <a:srgbClr val="FF0000"/>
                </a:solidFill>
                <a:cs typeface="B Bardiya" panose="00000700000000000000" pitchFamily="2" charset="-78"/>
              </a:rPr>
              <a:t>تخریب</a:t>
            </a:r>
            <a:r>
              <a:rPr lang="fa-IR" sz="5000" dirty="0">
                <a:solidFill>
                  <a:schemeClr val="accent4">
                    <a:lumMod val="75000"/>
                  </a:schemeClr>
                </a:solidFill>
                <a:cs typeface="B Bardiya" panose="00000700000000000000" pitchFamily="2" charset="-78"/>
              </a:rPr>
              <a:t> فرهنگ اقتصادی؛</a:t>
            </a:r>
            <a:endParaRPr lang="en-US" sz="5000" dirty="0">
              <a:solidFill>
                <a:schemeClr val="accent4">
                  <a:lumMod val="75000"/>
                </a:schemeClr>
              </a:solidFill>
              <a:cs typeface="B Bardiya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848" y="3018430"/>
            <a:ext cx="7536695" cy="102017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1. القاء فرهنگ </a:t>
            </a:r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"</a:t>
            </a:r>
            <a:r>
              <a:rPr lang="fa-IR" sz="3000" dirty="0">
                <a:solidFill>
                  <a:srgbClr val="FF0000"/>
                </a:solidFill>
                <a:cs typeface="B Bardiya" panose="00000700000000000000" pitchFamily="2" charset="-78"/>
              </a:rPr>
              <a:t>ما نمی توانیم ..." </a:t>
            </a: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(مثال: آبگوشت بزباش- بی ظرفیتی در المپیک- تخریب کشور با یک بمب ...!)</a:t>
            </a:r>
            <a:endParaRPr lang="en-US" sz="24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3" name="Bent-Up Arrow 12"/>
          <p:cNvSpPr/>
          <p:nvPr/>
        </p:nvSpPr>
        <p:spPr>
          <a:xfrm rot="5400000" flipV="1">
            <a:off x="7581901" y="2781301"/>
            <a:ext cx="1143000" cy="45719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3848" y="4085230"/>
            <a:ext cx="7794915" cy="102017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2. </a:t>
            </a:r>
            <a:r>
              <a:rPr lang="fa-IR" sz="3000" dirty="0">
                <a:solidFill>
                  <a:srgbClr val="FF0000"/>
                </a:solidFill>
                <a:cs typeface="B Bardiya" panose="00000700000000000000" pitchFamily="2" charset="-78"/>
              </a:rPr>
              <a:t>تفاخر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 برخی مسئولین به </a:t>
            </a:r>
            <a:r>
              <a:rPr lang="fa-IR" sz="3000" dirty="0">
                <a:solidFill>
                  <a:srgbClr val="FF0000"/>
                </a:solidFill>
                <a:cs typeface="B Bardiya" panose="00000700000000000000" pitchFamily="2" charset="-78"/>
              </a:rPr>
              <a:t>مصرف کالای خارجی </a:t>
            </a:r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(لباس- </a:t>
            </a: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خودرو و ...)</a:t>
            </a:r>
            <a:endParaRPr lang="en-US" sz="24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6" name="Bent-Up Arrow 15"/>
          <p:cNvSpPr/>
          <p:nvPr/>
        </p:nvSpPr>
        <p:spPr>
          <a:xfrm rot="5400000" flipV="1">
            <a:off x="7277101" y="3314702"/>
            <a:ext cx="2209799" cy="45719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3848" y="5152030"/>
            <a:ext cx="7993895" cy="117257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3. ارائه </a:t>
            </a:r>
            <a:r>
              <a:rPr lang="fa-IR" sz="3000" dirty="0" smtClean="0">
                <a:solidFill>
                  <a:srgbClr val="FF0000"/>
                </a:solidFill>
                <a:cs typeface="B Bardiya" panose="00000700000000000000" pitchFamily="2" charset="-78"/>
              </a:rPr>
              <a:t>مجوز واردات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 برخی کالاهای بسیار لوکس با فرهنگ مهاجم </a:t>
            </a: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(برخی کالاهای گروه 10 که سابقا ممنوع بوده است ...)</a:t>
            </a:r>
            <a:endParaRPr lang="en-US" sz="24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8" name="Bent-Up Arrow 17"/>
          <p:cNvSpPr/>
          <p:nvPr/>
        </p:nvSpPr>
        <p:spPr>
          <a:xfrm rot="5400000" flipV="1">
            <a:off x="6972300" y="3848101"/>
            <a:ext cx="3276601" cy="457199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Callout 11"/>
          <p:cNvSpPr/>
          <p:nvPr/>
        </p:nvSpPr>
        <p:spPr>
          <a:xfrm flipH="1">
            <a:off x="762000" y="3367585"/>
            <a:ext cx="7600948" cy="2042615"/>
          </a:xfrm>
          <a:prstGeom prst="cloudCallout">
            <a:avLst>
              <a:gd name="adj1" fmla="val -15410"/>
              <a:gd name="adj2" fmla="val -88215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5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4. </a:t>
            </a:r>
            <a:r>
              <a:rPr lang="fa-IR" sz="4500" b="1" dirty="0">
                <a:solidFill>
                  <a:schemeClr val="accent4">
                    <a:lumMod val="75000"/>
                  </a:schemeClr>
                </a:solidFill>
                <a:cs typeface="B Zar" panose="00000400000000000000" pitchFamily="2" charset="-78"/>
              </a:rPr>
              <a:t>تسامح</a:t>
            </a:r>
            <a:r>
              <a:rPr lang="fa-IR" sz="45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 در برخورد با</a:t>
            </a:r>
            <a:r>
              <a:rPr lang="en-US" sz="45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sz="4500" b="1" dirty="0" smtClean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4500" dirty="0" smtClean="0">
                <a:solidFill>
                  <a:srgbClr val="FF0000"/>
                </a:solidFill>
                <a:cs typeface="B Bardiya" panose="00000700000000000000" pitchFamily="2" charset="-78"/>
              </a:rPr>
              <a:t> </a:t>
            </a:r>
            <a:r>
              <a:rPr lang="fa-IR" sz="4500" dirty="0">
                <a:solidFill>
                  <a:srgbClr val="FF0000"/>
                </a:solidFill>
                <a:cs typeface="B Bardiya" panose="00000700000000000000" pitchFamily="2" charset="-78"/>
              </a:rPr>
              <a:t>مفسدان </a:t>
            </a:r>
            <a:r>
              <a:rPr lang="fa-IR" sz="45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اقتصادی!!!</a:t>
            </a:r>
            <a:endParaRPr lang="fa-IR" sz="45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9" name="Action Button: Forward or Next 18">
            <a:hlinkClick r:id="rId2" action="ppaction://hlinksldjump" highlightClick="1"/>
          </p:cNvPr>
          <p:cNvSpPr/>
          <p:nvPr/>
        </p:nvSpPr>
        <p:spPr>
          <a:xfrm>
            <a:off x="289212" y="534744"/>
            <a:ext cx="609600" cy="36740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ction Button: Forward or Next 19">
            <a:hlinkClick r:id="rId3" action="ppaction://hlinksldjump" highlightClick="1"/>
          </p:cNvPr>
          <p:cNvSpPr/>
          <p:nvPr/>
        </p:nvSpPr>
        <p:spPr>
          <a:xfrm>
            <a:off x="117764" y="89796"/>
            <a:ext cx="609600" cy="3674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3196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2" grpId="0" animBg="1"/>
      <p:bldP spid="19" grpId="0" animBg="1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385A0A9-1429-4634-8626-AA107F3A102F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59268"/>
            <a:ext cx="8858250" cy="660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4314" y="95251"/>
            <a:ext cx="4643437" cy="180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fa-IR" sz="45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و السلام علی عبادالله الصالحین</a:t>
            </a:r>
            <a:endParaRPr lang="en-US" sz="4500" dirty="0">
              <a:solidFill>
                <a:schemeClr val="bg1"/>
              </a:solidFill>
              <a:latin typeface="+mj-lt"/>
              <a:ea typeface="+mj-ea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0"/>
            <a:ext cx="8458200" cy="59436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500" b="1" dirty="0" smtClean="0">
                <a:solidFill>
                  <a:schemeClr val="tx1"/>
                </a:solidFill>
                <a:cs typeface="B Titr" pitchFamily="2" charset="-78"/>
              </a:rPr>
              <a:t>ارتباط با اینجانب:</a:t>
            </a:r>
            <a:endParaRPr lang="en-US" sz="35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کانال </a:t>
            </a:r>
            <a:r>
              <a:rPr lang="fa-IR" sz="3200" b="1" dirty="0">
                <a:solidFill>
                  <a:schemeClr val="tx1"/>
                </a:solidFill>
                <a:cs typeface="B Titr" pitchFamily="2" charset="-78"/>
              </a:rPr>
              <a:t>تلگرام</a:t>
            </a:r>
            <a:r>
              <a:rPr lang="fa-IR" sz="3200" b="1" dirty="0" smtClean="0">
                <a:solidFill>
                  <a:schemeClr val="tx1"/>
                </a:solidFill>
                <a:cs typeface="B Titr" pitchFamily="2" charset="-78"/>
              </a:rPr>
              <a:t>:               </a:t>
            </a:r>
            <a:r>
              <a:rPr lang="en-US" sz="5000" b="1" dirty="0" smtClean="0">
                <a:solidFill>
                  <a:srgbClr val="7030A0"/>
                </a:solidFill>
                <a:cs typeface="B Titr" pitchFamily="2" charset="-78"/>
              </a:rPr>
              <a:t>@</a:t>
            </a:r>
            <a:r>
              <a:rPr lang="en-US" sz="5000" b="1" dirty="0" err="1" smtClean="0">
                <a:solidFill>
                  <a:srgbClr val="7030A0"/>
                </a:solidFill>
                <a:cs typeface="B Titr" pitchFamily="2" charset="-78"/>
              </a:rPr>
              <a:t>drabdolmaleki_ir</a:t>
            </a:r>
            <a:endParaRPr lang="en-US" sz="5000" b="1" dirty="0" smtClean="0">
              <a:solidFill>
                <a:srgbClr val="7030A0"/>
              </a:solidFill>
              <a:cs typeface="B Titr" pitchFamily="2" charset="-78"/>
            </a:endParaRPr>
          </a:p>
          <a:p>
            <a:pPr rtl="1">
              <a:lnSpc>
                <a:spcPct val="150000"/>
              </a:lnSpc>
            </a:pPr>
            <a:r>
              <a:rPr lang="en-US" sz="5000" b="1" dirty="0" smtClean="0">
                <a:solidFill>
                  <a:schemeClr val="tx1"/>
                </a:solidFill>
                <a:cs typeface="B Titr" pitchFamily="2" charset="-78"/>
                <a:hlinkClick r:id="rId2"/>
              </a:rPr>
              <a:t>Dr.abdolmaleki@mihanmail.</a:t>
            </a:r>
            <a:r>
              <a:rPr lang="en-US" sz="5000" b="1" dirty="0" smtClean="0">
                <a:solidFill>
                  <a:schemeClr val="tx1"/>
                </a:solidFill>
                <a:cs typeface="B Titr" pitchFamily="2" charset="-78"/>
              </a:rPr>
              <a:t>ir</a:t>
            </a:r>
            <a:r>
              <a:rPr lang="fa-IR" sz="5000" b="1" dirty="0" smtClean="0">
                <a:solidFill>
                  <a:schemeClr val="tx1"/>
                </a:solidFill>
                <a:cs typeface="B Titr" pitchFamily="2" charset="-78"/>
                <a:hlinkClick r:id="rId3"/>
              </a:rPr>
              <a:t/>
            </a:r>
            <a:br>
              <a:rPr lang="fa-IR" sz="5000" b="1" dirty="0" smtClean="0">
                <a:solidFill>
                  <a:schemeClr val="tx1"/>
                </a:solidFill>
                <a:cs typeface="B Titr" pitchFamily="2" charset="-78"/>
                <a:hlinkClick r:id="rId3"/>
              </a:rPr>
            </a:br>
            <a:r>
              <a:rPr lang="en-US" sz="5000" b="1" dirty="0" smtClean="0">
                <a:solidFill>
                  <a:schemeClr val="tx1"/>
                </a:solidFill>
                <a:cs typeface="B Titr" pitchFamily="2" charset="-78"/>
                <a:hlinkClick r:id="rId4"/>
              </a:rPr>
              <a:t>www.drabdolmaleki.ir</a:t>
            </a:r>
            <a:endParaRPr lang="en-US" sz="50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sz="4000" b="1" dirty="0" smtClean="0">
                <a:solidFill>
                  <a:schemeClr val="tx1"/>
                </a:solidFill>
                <a:cs typeface="B Titr" pitchFamily="2" charset="-78"/>
              </a:rPr>
              <a:t>09123958577</a:t>
            </a:r>
          </a:p>
        </p:txBody>
      </p:sp>
    </p:spTree>
    <p:extLst>
      <p:ext uri="{BB962C8B-B14F-4D97-AF65-F5344CB8AC3E}">
        <p14:creationId xmlns:p14="http://schemas.microsoft.com/office/powerpoint/2010/main" val="40895753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28600" y="304800"/>
            <a:ext cx="86868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اقتصاد؛ </a:t>
            </a: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بهانه</a:t>
            </a: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دولت یازدهم برای </a:t>
            </a: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قرابت</a:t>
            </a: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با آمریکا</a:t>
            </a: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: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752600"/>
            <a:ext cx="75438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200" b="1" dirty="0">
                <a:solidFill>
                  <a:schemeClr val="tx1"/>
                </a:solidFill>
                <a:cs typeface="B Zar" pitchFamily="2" charset="-78"/>
              </a:rPr>
              <a:t>رییس جمهور روحانی </a:t>
            </a:r>
            <a:r>
              <a:rPr lang="fa-IR" sz="2200" b="1" dirty="0" smtClean="0">
                <a:solidFill>
                  <a:srgbClr val="FF0000"/>
                </a:solidFill>
                <a:cs typeface="B Zar" pitchFamily="2" charset="-78"/>
              </a:rPr>
              <a:t>16 </a:t>
            </a:r>
            <a:r>
              <a:rPr lang="fa-IR" sz="2200" b="1" dirty="0">
                <a:solidFill>
                  <a:srgbClr val="FF0000"/>
                </a:solidFill>
                <a:cs typeface="B Zar" pitchFamily="2" charset="-78"/>
              </a:rPr>
              <a:t>اسفندماه 1394</a:t>
            </a:r>
            <a:r>
              <a:rPr lang="fa-IR" sz="2200" b="1" dirty="0">
                <a:solidFill>
                  <a:schemeClr val="tx1"/>
                </a:solidFill>
                <a:cs typeface="B Zar" pitchFamily="2" charset="-78"/>
              </a:rPr>
              <a:t> (کنفرانس خبری و </a:t>
            </a:r>
            <a:r>
              <a:rPr lang="fa-IR" sz="2200" b="1" dirty="0" smtClean="0">
                <a:solidFill>
                  <a:schemeClr val="tx1"/>
                </a:solidFill>
                <a:cs typeface="B Zar" pitchFamily="2" charset="-78"/>
              </a:rPr>
              <a:t>مطبوعاتی): </a:t>
            </a:r>
            <a:endParaRPr lang="en-US" sz="2200" b="1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8" name="Right Arrow 7"/>
          <p:cNvSpPr/>
          <p:nvPr/>
        </p:nvSpPr>
        <p:spPr>
          <a:xfrm flipH="1">
            <a:off x="7981949" y="1600200"/>
            <a:ext cx="704851" cy="3048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81000" y="2895600"/>
            <a:ext cx="8001000" cy="2819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"</a:t>
            </a:r>
            <a:r>
              <a:rPr 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البته مردم اگر می خواهند </a:t>
            </a:r>
            <a:r>
              <a:rPr lang="fa-IR" sz="4000" b="1" u="sng" dirty="0">
                <a:solidFill>
                  <a:schemeClr val="accent2">
                    <a:lumMod val="75000"/>
                  </a:schemeClr>
                </a:solidFill>
                <a:cs typeface="B Zar" panose="00000400000000000000" pitchFamily="2" charset="-78"/>
              </a:rPr>
              <a:t>همه تحریم ها </a:t>
            </a:r>
            <a:r>
              <a:rPr lang="fa-IR" sz="4000" b="1" dirty="0">
                <a:solidFill>
                  <a:srgbClr val="FF0000"/>
                </a:solidFill>
                <a:cs typeface="B Zar" panose="00000400000000000000" pitchFamily="2" charset="-78"/>
              </a:rPr>
              <a:t>برداشته شود</a:t>
            </a:r>
            <a:r>
              <a:rPr 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، باید به دولت </a:t>
            </a:r>
            <a:r>
              <a:rPr lang="fa-IR" sz="4000" b="1" u="sng" dirty="0">
                <a:solidFill>
                  <a:schemeClr val="tx1"/>
                </a:solidFill>
                <a:cs typeface="B Zar" panose="00000400000000000000" pitchFamily="2" charset="-78"/>
              </a:rPr>
              <a:t>اجازه داده شود </a:t>
            </a:r>
            <a:r>
              <a:rPr 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که درباره </a:t>
            </a:r>
            <a:r>
              <a:rPr lang="fa-IR" sz="4000" b="1" u="sng" dirty="0">
                <a:solidFill>
                  <a:srgbClr val="FF0000"/>
                </a:solidFill>
                <a:cs typeface="B Zar" panose="00000400000000000000" pitchFamily="2" charset="-78"/>
              </a:rPr>
              <a:t>سایر مسائل</a:t>
            </a:r>
            <a:r>
              <a:rPr lang="fa-IR" sz="4000" b="1" dirty="0">
                <a:solidFill>
                  <a:srgbClr val="FF0000"/>
                </a:solidFill>
                <a:cs typeface="B Zar" panose="00000400000000000000" pitchFamily="2" charset="-78"/>
              </a:rPr>
              <a:t> </a:t>
            </a:r>
            <a:r>
              <a:rPr 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هم با دنیا </a:t>
            </a:r>
            <a:r>
              <a:rPr lang="fa-IR" sz="4000" b="1" u="sng" dirty="0">
                <a:solidFill>
                  <a:schemeClr val="accent6">
                    <a:lumMod val="75000"/>
                  </a:schemeClr>
                </a:solidFill>
                <a:cs typeface="B Zar" panose="00000400000000000000" pitchFamily="2" charset="-78"/>
              </a:rPr>
              <a:t>مذاکره</a:t>
            </a:r>
            <a:r>
              <a:rPr 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 کنیم"</a:t>
            </a:r>
            <a:r>
              <a:rPr lang="en-US" sz="4000" b="1" dirty="0">
                <a:solidFill>
                  <a:schemeClr val="tx1"/>
                </a:solidFill>
                <a:cs typeface="B Zar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82136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28600" y="304800"/>
            <a:ext cx="86868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اقتصاد؛ 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بهانه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دولت یازدهم برای 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قرابت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با آمریکا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: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447800"/>
            <a:ext cx="73914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500" b="1" dirty="0">
                <a:solidFill>
                  <a:schemeClr val="tx1"/>
                </a:solidFill>
                <a:cs typeface="B Zar" pitchFamily="2" charset="-78"/>
              </a:rPr>
              <a:t>رییس جمهور روحانی در روز </a:t>
            </a:r>
            <a:r>
              <a:rPr lang="fa-IR" sz="2500" b="1" dirty="0">
                <a:solidFill>
                  <a:srgbClr val="FF0000"/>
                </a:solidFill>
                <a:cs typeface="B Zar" pitchFamily="2" charset="-78"/>
              </a:rPr>
              <a:t>27 دی ماه </a:t>
            </a:r>
            <a:r>
              <a:rPr lang="fa-IR" sz="2500" b="1" dirty="0" smtClean="0">
                <a:solidFill>
                  <a:schemeClr val="tx1"/>
                </a:solidFill>
                <a:cs typeface="B Zar" pitchFamily="2" charset="-78"/>
              </a:rPr>
              <a:t>(روز </a:t>
            </a:r>
            <a:r>
              <a:rPr lang="fa-IR" sz="2500" b="1" dirty="0">
                <a:solidFill>
                  <a:schemeClr val="tx1"/>
                </a:solidFill>
                <a:cs typeface="B Zar" pitchFamily="2" charset="-78"/>
              </a:rPr>
              <a:t>اجرای برجام): </a:t>
            </a:r>
            <a:endParaRPr lang="en-US" sz="2500" b="1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8" name="Right Arrow 7"/>
          <p:cNvSpPr/>
          <p:nvPr/>
        </p:nvSpPr>
        <p:spPr>
          <a:xfrm flipH="1">
            <a:off x="7981949" y="1600200"/>
            <a:ext cx="704851" cy="3048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81000" y="2514600"/>
            <a:ext cx="8534400" cy="3505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400" b="1" dirty="0">
                <a:solidFill>
                  <a:schemeClr val="tx1"/>
                </a:solidFill>
                <a:cs typeface="B Zar" panose="00000400000000000000" pitchFamily="2" charset="-78"/>
              </a:rPr>
              <a:t>" امروز با اعلام رسمی </a:t>
            </a:r>
            <a:r>
              <a:rPr lang="fa-IR" sz="4400" b="1" dirty="0">
                <a:solidFill>
                  <a:srgbClr val="FF0000"/>
                </a:solidFill>
                <a:cs typeface="B Zar" panose="00000400000000000000" pitchFamily="2" charset="-78"/>
              </a:rPr>
              <a:t>اجرای برجام</a:t>
            </a:r>
            <a:r>
              <a:rPr lang="fa-IR" sz="4400" b="1" dirty="0">
                <a:solidFill>
                  <a:schemeClr val="tx1"/>
                </a:solidFill>
                <a:cs typeface="B Zar" panose="00000400000000000000" pitchFamily="2" charset="-78"/>
              </a:rPr>
              <a:t>، از پرونده هسته‌ای ایران امنیت‌زدایی شد؛ قطعنامه‌های ظالمانه علیه ملت ایران، لغو گردید؛ </a:t>
            </a:r>
            <a:r>
              <a:rPr lang="fa-IR" sz="4400" b="1" u="sng" dirty="0">
                <a:solidFill>
                  <a:srgbClr val="FF0000"/>
                </a:solidFill>
                <a:cs typeface="B Zar" panose="00000400000000000000" pitchFamily="2" charset="-78"/>
              </a:rPr>
              <a:t>طومار تحریم درهم پیچیده شد </a:t>
            </a:r>
            <a:r>
              <a:rPr lang="fa-IR" sz="4400" b="1" dirty="0">
                <a:solidFill>
                  <a:schemeClr val="tx1"/>
                </a:solidFill>
                <a:cs typeface="B Zar" panose="00000400000000000000" pitchFamily="2" charset="-78"/>
              </a:rPr>
              <a:t>..."</a:t>
            </a:r>
            <a:endParaRPr lang="en-US" sz="44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765474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28600" y="304800"/>
            <a:ext cx="86868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اقتصاد؛ 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بهانه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دولت یازدهم برای 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قرابت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با آمریکا</a:t>
            </a:r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: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447800"/>
            <a:ext cx="73914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500" b="1" dirty="0">
                <a:solidFill>
                  <a:schemeClr val="tx1"/>
                </a:solidFill>
                <a:cs typeface="B Zar" pitchFamily="2" charset="-78"/>
              </a:rPr>
              <a:t>رییس جمهور روحانی در </a:t>
            </a:r>
            <a:r>
              <a:rPr lang="fa-IR" sz="2500" b="1" dirty="0">
                <a:solidFill>
                  <a:srgbClr val="FF0000"/>
                </a:solidFill>
                <a:cs typeface="B Zar" pitchFamily="2" charset="-78"/>
              </a:rPr>
              <a:t>23 تیرماه 1394 </a:t>
            </a:r>
            <a:r>
              <a:rPr lang="fa-IR" sz="2500" b="1" dirty="0">
                <a:solidFill>
                  <a:schemeClr val="tx1"/>
                </a:solidFill>
                <a:cs typeface="B Zar" pitchFamily="2" charset="-78"/>
              </a:rPr>
              <a:t>(روز اعلام </a:t>
            </a:r>
            <a:r>
              <a:rPr lang="fa-IR" sz="2500" b="1" dirty="0">
                <a:solidFill>
                  <a:srgbClr val="7030A0"/>
                </a:solidFill>
                <a:cs typeface="B Zar" pitchFamily="2" charset="-78"/>
              </a:rPr>
              <a:t>برجام</a:t>
            </a:r>
            <a:r>
              <a:rPr lang="fa-IR" sz="2500" b="1" dirty="0" smtClean="0">
                <a:solidFill>
                  <a:schemeClr val="tx1"/>
                </a:solidFill>
                <a:cs typeface="B Zar" pitchFamily="2" charset="-78"/>
              </a:rPr>
              <a:t>): </a:t>
            </a:r>
            <a:endParaRPr lang="en-US" sz="2500" b="1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8" name="Right Arrow 7"/>
          <p:cNvSpPr/>
          <p:nvPr/>
        </p:nvSpPr>
        <p:spPr>
          <a:xfrm flipH="1">
            <a:off x="7981949" y="1600200"/>
            <a:ext cx="704851" cy="3048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81000" y="2362200"/>
            <a:ext cx="8229600" cy="4038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"امروز به ملت شریف ایران </a:t>
            </a:r>
            <a:r>
              <a:rPr lang="fa-IR" sz="3800" b="1" dirty="0">
                <a:solidFill>
                  <a:srgbClr val="7030A0"/>
                </a:solidFill>
                <a:cs typeface="B Zar" panose="00000400000000000000" pitchFamily="2" charset="-78"/>
              </a:rPr>
              <a:t>اعلام می کنم 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که طبق این توافق در </a:t>
            </a:r>
            <a:r>
              <a:rPr lang="fa-IR" sz="3800" b="1" dirty="0">
                <a:solidFill>
                  <a:srgbClr val="FF0000"/>
                </a:solidFill>
                <a:cs typeface="B Zar" panose="00000400000000000000" pitchFamily="2" charset="-78"/>
              </a:rPr>
              <a:t>روز اجرای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3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توافق</a:t>
            </a:r>
            <a:r>
              <a:rPr lang="en-US" sz="3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 … </a:t>
            </a:r>
            <a:r>
              <a:rPr lang="fa-IR" sz="3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تمام </a:t>
            </a:r>
            <a:r>
              <a:rPr lang="fa-IR" sz="3800" b="1" dirty="0">
                <a:solidFill>
                  <a:srgbClr val="FF0000"/>
                </a:solidFill>
                <a:cs typeface="B Zar" panose="00000400000000000000" pitchFamily="2" charset="-78"/>
              </a:rPr>
              <a:t>تحریم 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های </a:t>
            </a:r>
            <a:r>
              <a:rPr lang="fa-IR" sz="3800" b="1" u="sng" dirty="0">
                <a:solidFill>
                  <a:schemeClr val="tx1"/>
                </a:solidFill>
                <a:cs typeface="B Zar" panose="00000400000000000000" pitchFamily="2" charset="-78"/>
              </a:rPr>
              <a:t>مالی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 و </a:t>
            </a:r>
            <a:r>
              <a:rPr lang="fa-IR" sz="3800" b="1" u="sng" dirty="0">
                <a:solidFill>
                  <a:schemeClr val="tx1"/>
                </a:solidFill>
                <a:cs typeface="B Zar" panose="00000400000000000000" pitchFamily="2" charset="-78"/>
              </a:rPr>
              <a:t>بانکی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 و مربوط به </a:t>
            </a:r>
            <a:r>
              <a:rPr lang="fa-IR" sz="3800" b="1" u="sng" dirty="0">
                <a:solidFill>
                  <a:schemeClr val="tx1"/>
                </a:solidFill>
                <a:cs typeface="B Zar" panose="00000400000000000000" pitchFamily="2" charset="-78"/>
              </a:rPr>
              <a:t>بیمه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 و </a:t>
            </a:r>
            <a:r>
              <a:rPr lang="fa-IR" sz="3800" b="1" u="sng" dirty="0">
                <a:solidFill>
                  <a:schemeClr val="tx1"/>
                </a:solidFill>
                <a:cs typeface="B Zar" panose="00000400000000000000" pitchFamily="2" charset="-78"/>
              </a:rPr>
              <a:t>حمل و نقل 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و مربوط به </a:t>
            </a:r>
            <a:r>
              <a:rPr lang="fa-IR" sz="3800" b="1" u="sng" dirty="0">
                <a:solidFill>
                  <a:schemeClr val="tx1"/>
                </a:solidFill>
                <a:cs typeface="B Zar" panose="00000400000000000000" pitchFamily="2" charset="-78"/>
              </a:rPr>
              <a:t>پتروشیمی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 و فلزات گرانبها و </a:t>
            </a:r>
            <a:r>
              <a:rPr lang="fa-IR" sz="3800" b="1" u="sng" dirty="0">
                <a:solidFill>
                  <a:srgbClr val="FF0000"/>
                </a:solidFill>
                <a:cs typeface="B Zar" panose="00000400000000000000" pitchFamily="2" charset="-78"/>
              </a:rPr>
              <a:t>تمام تحریم های اقتصادی 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به طور کامل </a:t>
            </a:r>
            <a:r>
              <a:rPr lang="fa-IR" sz="3800" b="1" u="sng" dirty="0">
                <a:solidFill>
                  <a:srgbClr val="FF0000"/>
                </a:solidFill>
                <a:cs typeface="B Zar" panose="00000400000000000000" pitchFamily="2" charset="-78"/>
              </a:rPr>
              <a:t>لغو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 و </a:t>
            </a:r>
            <a:r>
              <a:rPr lang="fa-IR" sz="3800" b="1" u="sng" dirty="0">
                <a:solidFill>
                  <a:srgbClr val="0070C0"/>
                </a:solidFill>
                <a:cs typeface="B Zar" panose="00000400000000000000" pitchFamily="2" charset="-78"/>
              </a:rPr>
              <a:t>نه تعلیق </a:t>
            </a:r>
            <a:r>
              <a:rPr lang="fa-IR" sz="3800" b="1" dirty="0">
                <a:solidFill>
                  <a:schemeClr val="tx1"/>
                </a:solidFill>
                <a:cs typeface="B Zar" panose="00000400000000000000" pitchFamily="2" charset="-78"/>
              </a:rPr>
              <a:t>خواهد شد". </a:t>
            </a:r>
            <a:endParaRPr lang="en-US" sz="3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7" name="Action Button: Forward or Next 6">
            <a:hlinkClick r:id="rId2" action="ppaction://hlinksldjump" highlightClick="1"/>
          </p:cNvPr>
          <p:cNvSpPr/>
          <p:nvPr/>
        </p:nvSpPr>
        <p:spPr>
          <a:xfrm>
            <a:off x="289212" y="534744"/>
            <a:ext cx="609600" cy="36740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605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1816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>
              <a:buFont typeface="Wingdings" pitchFamily="2" charset="2"/>
              <a:buChar char="q"/>
            </a:pPr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r" rtl="1"/>
            <a:endParaRPr lang="fa-IR" sz="26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00600" y="1371600"/>
            <a:ext cx="3886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fa-IR" sz="2400" b="1" dirty="0" smtClean="0">
                <a:solidFill>
                  <a:schemeClr val="tx1"/>
                </a:solidFill>
                <a:cs typeface="B Zar" pitchFamily="2" charset="-78"/>
              </a:rPr>
              <a:t>توافق ضروریست، زیرا: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8600" y="228600"/>
            <a:ext cx="85344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مسئولین دولتی درباره </a:t>
            </a:r>
            <a:r>
              <a:rPr lang="fa-I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ضرورت توافق هسته‌ای </a:t>
            </a:r>
            <a:r>
              <a:rPr lang="fa-I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چه می گفتند؟!</a:t>
            </a:r>
            <a:endParaRPr lang="en-US" sz="3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2286000"/>
            <a:ext cx="60960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1. باعث تقویت تولید داخلی و تسریع رشد اقتصادی کشور می شود!</a:t>
            </a:r>
          </a:p>
        </p:txBody>
      </p:sp>
      <p:cxnSp>
        <p:nvCxnSpPr>
          <p:cNvPr id="10" name="Straight Arrow Connector 9"/>
          <p:cNvCxnSpPr>
            <a:endCxn id="7" idx="3"/>
          </p:cNvCxnSpPr>
          <p:nvPr/>
        </p:nvCxnSpPr>
        <p:spPr>
          <a:xfrm flipH="1">
            <a:off x="6324600" y="1905000"/>
            <a:ext cx="1752600" cy="6858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28600" y="2971800"/>
            <a:ext cx="60960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2. باعث افزایش صادرات می شود!</a:t>
            </a:r>
          </a:p>
        </p:txBody>
      </p:sp>
      <p:cxnSp>
        <p:nvCxnSpPr>
          <p:cNvPr id="19" name="Straight Arrow Connector 18"/>
          <p:cNvCxnSpPr>
            <a:endCxn id="18" idx="3"/>
          </p:cNvCxnSpPr>
          <p:nvPr/>
        </p:nvCxnSpPr>
        <p:spPr>
          <a:xfrm flipH="1">
            <a:off x="6324600" y="1905000"/>
            <a:ext cx="1752600" cy="13716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28600" y="3657600"/>
            <a:ext cx="60198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3. باعث بهبود عملکرد آموزش و پرورش می شود!</a:t>
            </a:r>
          </a:p>
        </p:txBody>
      </p:sp>
      <p:cxnSp>
        <p:nvCxnSpPr>
          <p:cNvPr id="23" name="Straight Arrow Connector 22"/>
          <p:cNvCxnSpPr>
            <a:endCxn id="22" idx="3"/>
          </p:cNvCxnSpPr>
          <p:nvPr/>
        </p:nvCxnSpPr>
        <p:spPr>
          <a:xfrm flipH="1">
            <a:off x="6248400" y="1905000"/>
            <a:ext cx="1828800" cy="20574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28600" y="4343400"/>
            <a:ext cx="60198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4. باعث تسهیل ازدواج جوانان می شود!</a:t>
            </a:r>
          </a:p>
        </p:txBody>
      </p:sp>
      <p:cxnSp>
        <p:nvCxnSpPr>
          <p:cNvPr id="26" name="Straight Arrow Connector 25"/>
          <p:cNvCxnSpPr>
            <a:endCxn id="25" idx="3"/>
          </p:cNvCxnSpPr>
          <p:nvPr/>
        </p:nvCxnSpPr>
        <p:spPr>
          <a:xfrm flipH="1">
            <a:off x="6248400" y="1905000"/>
            <a:ext cx="1828800" cy="27432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228600" y="5029200"/>
            <a:ext cx="60198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5. باعث افزایش صادرات نفت خام می شود!</a:t>
            </a:r>
          </a:p>
        </p:txBody>
      </p:sp>
      <p:cxnSp>
        <p:nvCxnSpPr>
          <p:cNvPr id="32" name="Straight Arrow Connector 31"/>
          <p:cNvCxnSpPr>
            <a:endCxn id="31" idx="3"/>
          </p:cNvCxnSpPr>
          <p:nvPr/>
        </p:nvCxnSpPr>
        <p:spPr>
          <a:xfrm flipH="1">
            <a:off x="6248400" y="1981200"/>
            <a:ext cx="1752600" cy="33528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228600" y="5715000"/>
            <a:ext cx="60198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6. باعث افزایش ارتباط با بانک های خارجی می شود!</a:t>
            </a:r>
          </a:p>
        </p:txBody>
      </p:sp>
      <p:cxnSp>
        <p:nvCxnSpPr>
          <p:cNvPr id="56" name="Straight Arrow Connector 55"/>
          <p:cNvCxnSpPr>
            <a:endCxn id="55" idx="3"/>
          </p:cNvCxnSpPr>
          <p:nvPr/>
        </p:nvCxnSpPr>
        <p:spPr>
          <a:xfrm flipH="1">
            <a:off x="6248400" y="1905000"/>
            <a:ext cx="1828800" cy="41148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048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7" grpId="0" animBg="1"/>
      <p:bldP spid="18" grpId="0" animBg="1"/>
      <p:bldP spid="22" grpId="0" animBg="1"/>
      <p:bldP spid="25" grpId="0" animBg="1"/>
      <p:bldP spid="31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1816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>
              <a:buFont typeface="Wingdings" pitchFamily="2" charset="2"/>
              <a:buChar char="q"/>
            </a:pPr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r" rtl="1"/>
            <a:endParaRPr lang="fa-IR" sz="26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00600" y="1371600"/>
            <a:ext cx="3886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fa-IR" sz="2400" b="1" dirty="0" smtClean="0">
                <a:solidFill>
                  <a:schemeClr val="tx1"/>
                </a:solidFill>
                <a:cs typeface="B Zar" pitchFamily="2" charset="-78"/>
              </a:rPr>
              <a:t>توافق ضروریست، زیرا: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81000" y="228600"/>
            <a:ext cx="85344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مسئولین دولتی درباره </a:t>
            </a:r>
            <a:r>
              <a:rPr lang="fa-IR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ضرورت توافق هسته‌ای </a:t>
            </a:r>
            <a:r>
              <a:rPr lang="fa-IR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چه می </a:t>
            </a:r>
            <a:r>
              <a:rPr lang="fa-I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گفتند؟!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2286000"/>
            <a:ext cx="60960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7. باعث افزایش شفافیت در مبادلات تجاری می شود!</a:t>
            </a:r>
          </a:p>
        </p:txBody>
      </p:sp>
      <p:cxnSp>
        <p:nvCxnSpPr>
          <p:cNvPr id="10" name="Straight Arrow Connector 9"/>
          <p:cNvCxnSpPr>
            <a:endCxn id="7" idx="3"/>
          </p:cNvCxnSpPr>
          <p:nvPr/>
        </p:nvCxnSpPr>
        <p:spPr>
          <a:xfrm flipH="1">
            <a:off x="6324600" y="1905000"/>
            <a:ext cx="1752600" cy="6858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28600" y="2971800"/>
            <a:ext cx="60960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8. باعث ارتقاء رقابت در اقتصاد کشور می شود!</a:t>
            </a:r>
          </a:p>
        </p:txBody>
      </p:sp>
      <p:cxnSp>
        <p:nvCxnSpPr>
          <p:cNvPr id="19" name="Straight Arrow Connector 18"/>
          <p:cNvCxnSpPr>
            <a:endCxn id="18" idx="3"/>
          </p:cNvCxnSpPr>
          <p:nvPr/>
        </p:nvCxnSpPr>
        <p:spPr>
          <a:xfrm flipH="1">
            <a:off x="6324600" y="1905000"/>
            <a:ext cx="1752600" cy="13716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28600" y="3657600"/>
            <a:ext cx="60198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9. باعث اثرات روانی مثبت می شود!</a:t>
            </a:r>
          </a:p>
        </p:txBody>
      </p:sp>
      <p:cxnSp>
        <p:nvCxnSpPr>
          <p:cNvPr id="23" name="Straight Arrow Connector 22"/>
          <p:cNvCxnSpPr>
            <a:endCxn id="22" idx="3"/>
          </p:cNvCxnSpPr>
          <p:nvPr/>
        </p:nvCxnSpPr>
        <p:spPr>
          <a:xfrm flipH="1">
            <a:off x="6248400" y="1905000"/>
            <a:ext cx="1828800" cy="20574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28600" y="4343400"/>
            <a:ext cx="60198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10. باعث کاهش بیکاری می شود!</a:t>
            </a:r>
          </a:p>
        </p:txBody>
      </p:sp>
      <p:cxnSp>
        <p:nvCxnSpPr>
          <p:cNvPr id="26" name="Straight Arrow Connector 25"/>
          <p:cNvCxnSpPr>
            <a:endCxn id="25" idx="3"/>
          </p:cNvCxnSpPr>
          <p:nvPr/>
        </p:nvCxnSpPr>
        <p:spPr>
          <a:xfrm flipH="1">
            <a:off x="6248400" y="1905000"/>
            <a:ext cx="1828800" cy="27432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228600" y="5029200"/>
            <a:ext cx="60198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11. باعث بهبود فاکتورهای مالی بانک مرکزی می شود!</a:t>
            </a:r>
          </a:p>
        </p:txBody>
      </p:sp>
      <p:cxnSp>
        <p:nvCxnSpPr>
          <p:cNvPr id="32" name="Straight Arrow Connector 31"/>
          <p:cNvCxnSpPr>
            <a:endCxn id="31" idx="3"/>
          </p:cNvCxnSpPr>
          <p:nvPr/>
        </p:nvCxnSpPr>
        <p:spPr>
          <a:xfrm flipH="1">
            <a:off x="6248400" y="1981200"/>
            <a:ext cx="1752600" cy="33528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228600" y="5715000"/>
            <a:ext cx="60198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12. باعث آزادسازی ارزهای بلوکه شده کشور می شود!</a:t>
            </a:r>
          </a:p>
        </p:txBody>
      </p:sp>
      <p:cxnSp>
        <p:nvCxnSpPr>
          <p:cNvPr id="56" name="Straight Arrow Connector 55"/>
          <p:cNvCxnSpPr>
            <a:endCxn id="55" idx="3"/>
          </p:cNvCxnSpPr>
          <p:nvPr/>
        </p:nvCxnSpPr>
        <p:spPr>
          <a:xfrm flipH="1">
            <a:off x="6248400" y="1905000"/>
            <a:ext cx="1828800" cy="41148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824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22" grpId="0" animBg="1"/>
      <p:bldP spid="25" grpId="0" animBg="1"/>
      <p:bldP spid="31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1816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10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/>
            <a:endParaRPr lang="fa-IR" sz="2700" b="1" dirty="0" smtClean="0">
              <a:solidFill>
                <a:schemeClr val="tx1"/>
              </a:solidFill>
              <a:cs typeface="Zar" pitchFamily="2" charset="-78"/>
            </a:endParaRPr>
          </a:p>
          <a:p>
            <a:pPr algn="r" rtl="1">
              <a:buFont typeface="Wingdings" pitchFamily="2" charset="2"/>
              <a:buChar char="q"/>
            </a:pPr>
            <a:endParaRPr lang="fa-IR" sz="2600" b="1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r" rtl="1"/>
            <a:endParaRPr lang="fa-IR" sz="26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00600" y="1371600"/>
            <a:ext cx="3886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fa-IR" sz="2400" b="1" dirty="0" smtClean="0">
                <a:solidFill>
                  <a:schemeClr val="tx1"/>
                </a:solidFill>
                <a:cs typeface="B Zar" pitchFamily="2" charset="-78"/>
              </a:rPr>
              <a:t>توافق ضروریست، زیرا: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8600" y="228600"/>
            <a:ext cx="86868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مسئولین دولتی درباره </a:t>
            </a:r>
            <a:r>
              <a:rPr lang="fa-IR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ضرورت توافق هسته‌ای </a:t>
            </a:r>
            <a:r>
              <a:rPr lang="fa-IR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چه می </a:t>
            </a:r>
            <a:r>
              <a:rPr lang="fa-I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گفتند؟!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2286000"/>
            <a:ext cx="60960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13. باعث افزایش سرمایه گذاری خارجی می شود!</a:t>
            </a:r>
          </a:p>
        </p:txBody>
      </p:sp>
      <p:cxnSp>
        <p:nvCxnSpPr>
          <p:cNvPr id="10" name="Straight Arrow Connector 9"/>
          <p:cNvCxnSpPr>
            <a:endCxn id="7" idx="3"/>
          </p:cNvCxnSpPr>
          <p:nvPr/>
        </p:nvCxnSpPr>
        <p:spPr>
          <a:xfrm flipH="1">
            <a:off x="6324600" y="1905000"/>
            <a:ext cx="1752600" cy="6858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28600" y="2971800"/>
            <a:ext cx="60960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14. باعث افزایش سرمایه گذاری داخلی می شود!</a:t>
            </a:r>
          </a:p>
        </p:txBody>
      </p:sp>
      <p:cxnSp>
        <p:nvCxnSpPr>
          <p:cNvPr id="19" name="Straight Arrow Connector 18"/>
          <p:cNvCxnSpPr>
            <a:endCxn id="18" idx="3"/>
          </p:cNvCxnSpPr>
          <p:nvPr/>
        </p:nvCxnSpPr>
        <p:spPr>
          <a:xfrm flipH="1">
            <a:off x="6324600" y="1905000"/>
            <a:ext cx="1752600" cy="13716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28600" y="3657600"/>
            <a:ext cx="60198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15. باعث کاهش تورم می شود!</a:t>
            </a:r>
          </a:p>
        </p:txBody>
      </p:sp>
      <p:cxnSp>
        <p:nvCxnSpPr>
          <p:cNvPr id="23" name="Straight Arrow Connector 22"/>
          <p:cNvCxnSpPr>
            <a:endCxn id="22" idx="3"/>
          </p:cNvCxnSpPr>
          <p:nvPr/>
        </p:nvCxnSpPr>
        <p:spPr>
          <a:xfrm flipH="1">
            <a:off x="6248400" y="1905000"/>
            <a:ext cx="1828800" cy="20574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28600" y="4343400"/>
            <a:ext cx="60198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16. آب مردم، نان مردم، محیط زیست و ...</a:t>
            </a:r>
          </a:p>
        </p:txBody>
      </p:sp>
      <p:cxnSp>
        <p:nvCxnSpPr>
          <p:cNvPr id="26" name="Straight Arrow Connector 25"/>
          <p:cNvCxnSpPr>
            <a:endCxn id="25" idx="3"/>
          </p:cNvCxnSpPr>
          <p:nvPr/>
        </p:nvCxnSpPr>
        <p:spPr>
          <a:xfrm flipH="1">
            <a:off x="6248400" y="1905000"/>
            <a:ext cx="1828800" cy="27432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5182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22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6019800" y="381000"/>
            <a:ext cx="2895600" cy="762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مبحث دوم:</a:t>
            </a:r>
            <a:endParaRPr lang="en-US" sz="5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152400" y="1981200"/>
            <a:ext cx="8458200" cy="4495800"/>
          </a:xfrm>
          <a:prstGeom prst="cloudCallout">
            <a:avLst>
              <a:gd name="adj1" fmla="val 35893"/>
              <a:gd name="adj2" fmla="val -65422"/>
            </a:avLst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مجاری</a:t>
            </a:r>
          </a:p>
          <a:p>
            <a:pPr algn="ctr" rtl="1"/>
            <a:r>
              <a:rPr lang="fa-IR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تاثیر برجام</a:t>
            </a:r>
          </a:p>
          <a:p>
            <a:pPr rtl="1"/>
            <a:r>
              <a:rPr lang="fa-IR" sz="6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بر اقتصاد کشور؟!</a:t>
            </a:r>
            <a:endParaRPr lang="en-US" sz="6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10251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609600" y="228600"/>
            <a:ext cx="8458199" cy="1981200"/>
          </a:xfrm>
          <a:prstGeom prst="cloudCallout">
            <a:avLst>
              <a:gd name="adj1" fmla="val -15474"/>
              <a:gd name="adj2" fmla="val -44426"/>
            </a:avLst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5000" b="1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چگونه 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اقتصاد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کشور را تحت تاثیر قرار می دهد؟!</a:t>
            </a:r>
            <a:endParaRPr lang="fa-I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4991100" y="2628900"/>
            <a:ext cx="1524000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19200" y="2971800"/>
            <a:ext cx="4267200" cy="990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الف.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رفع تحریم ها؛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Bent-Up Arrow 10"/>
          <p:cNvSpPr/>
          <p:nvPr/>
        </p:nvSpPr>
        <p:spPr>
          <a:xfrm rot="5400000" flipV="1">
            <a:off x="4876799" y="3124202"/>
            <a:ext cx="2514601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76400" y="4134971"/>
            <a:ext cx="40767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ب.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اثرات روانی؛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Bent-Up Arrow 6"/>
          <p:cNvSpPr/>
          <p:nvPr/>
        </p:nvSpPr>
        <p:spPr>
          <a:xfrm rot="5400000" flipV="1">
            <a:off x="4772585" y="3609418"/>
            <a:ext cx="3485030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7400" y="5105400"/>
            <a:ext cx="40767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ج.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سایر اثرات؛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128588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 animBg="1"/>
      <p:bldP spid="9" grpId="0" animBg="1"/>
      <p:bldP spid="11" grpId="0" animBg="1"/>
      <p:bldP spid="12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 flipH="1">
            <a:off x="609600" y="228600"/>
            <a:ext cx="8458199" cy="1981200"/>
          </a:xfrm>
          <a:prstGeom prst="cloudCallout">
            <a:avLst>
              <a:gd name="adj1" fmla="val -15474"/>
              <a:gd name="adj2" fmla="val -44426"/>
            </a:avLst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5000" b="1" dirty="0">
                <a:solidFill>
                  <a:srgbClr val="FF0000"/>
                </a:solidFill>
                <a:cs typeface="B Bardiya" panose="00000700000000000000" pitchFamily="2" charset="-78"/>
              </a:rPr>
              <a:t>برجام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چگونه 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اقتصاد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کشور را تحت تاثیر قرار می دهد؟!</a:t>
            </a:r>
            <a:endParaRPr lang="fa-I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4991100" y="2628900"/>
            <a:ext cx="1524000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19200" y="2971800"/>
            <a:ext cx="4267200" cy="990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الف.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رفع تحریم ها؛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1" name="Bent-Up Arrow 10"/>
          <p:cNvSpPr/>
          <p:nvPr/>
        </p:nvSpPr>
        <p:spPr>
          <a:xfrm rot="5400000" flipV="1">
            <a:off x="4876799" y="3124202"/>
            <a:ext cx="2514601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76400" y="4134971"/>
            <a:ext cx="40767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ب.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اثرات روانی؛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Bent-Up Arrow 6"/>
          <p:cNvSpPr/>
          <p:nvPr/>
        </p:nvSpPr>
        <p:spPr>
          <a:xfrm rot="5400000" flipV="1">
            <a:off x="4772585" y="3609418"/>
            <a:ext cx="3485030" cy="533400"/>
          </a:xfrm>
          <a:prstGeom prst="bentUpArrow">
            <a:avLst>
              <a:gd name="adj1" fmla="val 30634"/>
              <a:gd name="adj2" fmla="val 25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7400" y="5105400"/>
            <a:ext cx="40767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fa-IR" sz="4400" b="1" dirty="0" smtClean="0">
                <a:solidFill>
                  <a:schemeClr val="tx1"/>
                </a:solidFill>
                <a:cs typeface="B Titr" pitchFamily="2" charset="-78"/>
              </a:rPr>
              <a:t>ج. </a:t>
            </a:r>
            <a:r>
              <a:rPr lang="fa-I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سایر اثرات؛</a:t>
            </a:r>
            <a:endParaRPr lang="fa-I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10000" y="4724400"/>
            <a:ext cx="5257799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1. آیا تحریم ها رفع خواهند شد؟!</a:t>
            </a:r>
            <a:endParaRPr lang="en-US" sz="3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cxnSp>
        <p:nvCxnSpPr>
          <p:cNvPr id="14" name="Straight Arrow Connector 13"/>
          <p:cNvCxnSpPr>
            <a:stCxn id="9" idx="2"/>
            <a:endCxn id="13" idx="0"/>
          </p:cNvCxnSpPr>
          <p:nvPr/>
        </p:nvCxnSpPr>
        <p:spPr>
          <a:xfrm>
            <a:off x="3352800" y="3962400"/>
            <a:ext cx="3086100" cy="7620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905000" y="5486400"/>
            <a:ext cx="6553198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2</a:t>
            </a:r>
            <a:r>
              <a:rPr lang="fa-IR" sz="3000" b="1" dirty="0">
                <a:solidFill>
                  <a:schemeClr val="tx1"/>
                </a:solidFill>
                <a:cs typeface="B Zar" pitchFamily="2" charset="-78"/>
              </a:rPr>
              <a:t>. آیا </a:t>
            </a:r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رفع </a:t>
            </a:r>
            <a:r>
              <a:rPr lang="fa-IR" sz="3000" b="1" dirty="0">
                <a:solidFill>
                  <a:schemeClr val="tx1"/>
                </a:solidFill>
                <a:cs typeface="B Zar" pitchFamily="2" charset="-78"/>
              </a:rPr>
              <a:t>تحریم ها </a:t>
            </a:r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این همه اثر مثبت دارد؟</a:t>
            </a:r>
            <a:endParaRPr lang="en-US" sz="3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cxnSp>
        <p:nvCxnSpPr>
          <p:cNvPr id="16" name="Straight Arrow Connector 15"/>
          <p:cNvCxnSpPr>
            <a:stCxn id="9" idx="2"/>
            <a:endCxn id="15" idx="0"/>
          </p:cNvCxnSpPr>
          <p:nvPr/>
        </p:nvCxnSpPr>
        <p:spPr>
          <a:xfrm>
            <a:off x="3352800" y="3962400"/>
            <a:ext cx="1828799" cy="15240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2400" y="6179742"/>
            <a:ext cx="7391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000" b="1" dirty="0" smtClean="0">
                <a:solidFill>
                  <a:schemeClr val="tx1"/>
                </a:solidFill>
                <a:cs typeface="B Zar" pitchFamily="2" charset="-78"/>
              </a:rPr>
              <a:t>3. اثرات منفی نیز برای رفع تحریم ها متصور است؟!</a:t>
            </a:r>
            <a:endParaRPr lang="en-US" sz="3000" b="1" dirty="0" smtClean="0">
              <a:solidFill>
                <a:schemeClr val="tx1"/>
              </a:solidFill>
              <a:cs typeface="B Zar" pitchFamily="2" charset="-78"/>
            </a:endParaRPr>
          </a:p>
        </p:txBody>
      </p:sp>
      <p:cxnSp>
        <p:nvCxnSpPr>
          <p:cNvPr id="18" name="Straight Arrow Connector 17"/>
          <p:cNvCxnSpPr>
            <a:stCxn id="9" idx="2"/>
            <a:endCxn id="17" idx="0"/>
          </p:cNvCxnSpPr>
          <p:nvPr/>
        </p:nvCxnSpPr>
        <p:spPr>
          <a:xfrm>
            <a:off x="3352800" y="3962400"/>
            <a:ext cx="495300" cy="221734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0341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7" grpId="0" animBg="1"/>
      <p:bldP spid="10" grpId="0" animBg="1"/>
      <p:bldP spid="13" grpId="0" animBg="1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24045</TotalTime>
  <Words>2075</Words>
  <Application>Microsoft Office PowerPoint</Application>
  <PresentationFormat>On-screen Show (4:3)</PresentationFormat>
  <Paragraphs>257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B Bardiya</vt:lpstr>
      <vt:lpstr>B Mitra</vt:lpstr>
      <vt:lpstr>B Nazanin</vt:lpstr>
      <vt:lpstr>B Titr</vt:lpstr>
      <vt:lpstr>B Zar</vt:lpstr>
      <vt:lpstr>Calibri</vt:lpstr>
      <vt:lpstr>IranNastaliq</vt:lpstr>
      <vt:lpstr>Wingdings</vt:lpstr>
      <vt:lpstr>Zar</vt:lpstr>
      <vt:lpstr>Office Theme</vt:lpstr>
      <vt:lpstr>مروری بر اثرات اقتصادی مذاکرات هسته ای در دولت یازدهم! </vt:lpstr>
      <vt:lpstr>فهرست مطالب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MSI</dc:creator>
  <cp:lastModifiedBy>MSI</cp:lastModifiedBy>
  <cp:revision>596</cp:revision>
  <dcterms:created xsi:type="dcterms:W3CDTF">2006-08-16T00:00:00Z</dcterms:created>
  <dcterms:modified xsi:type="dcterms:W3CDTF">2016-12-21T06:39:31Z</dcterms:modified>
</cp:coreProperties>
</file>